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86" r:id="rId3"/>
    <p:sldId id="287" r:id="rId4"/>
    <p:sldId id="292" r:id="rId5"/>
    <p:sldId id="294" r:id="rId6"/>
    <p:sldId id="288" r:id="rId7"/>
    <p:sldId id="289" r:id="rId8"/>
    <p:sldId id="290" r:id="rId9"/>
    <p:sldId id="291" r:id="rId10"/>
    <p:sldId id="293" r:id="rId11"/>
    <p:sldId id="297" r:id="rId12"/>
    <p:sldId id="296" r:id="rId13"/>
    <p:sldId id="295" r:id="rId14"/>
    <p:sldId id="298" r:id="rId15"/>
    <p:sldId id="299" r:id="rId16"/>
    <p:sldId id="300" r:id="rId17"/>
    <p:sldId id="283" r:id="rId18"/>
    <p:sldId id="284" r:id="rId19"/>
    <p:sldId id="303" r:id="rId20"/>
    <p:sldId id="304" r:id="rId21"/>
    <p:sldId id="302" r:id="rId22"/>
    <p:sldId id="301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5C37BC-F7EF-4FCA-95D1-3EAB8FB39F09}" type="datetimeFigureOut">
              <a:rPr lang="pt-BR" smtClean="0"/>
              <a:t>08/10/2018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Nasceu em 1865, no Rio de Janeiro.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anos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já frequentava a faculdade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Também frequentou a faculdade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concluiu nenhuma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duas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Foi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jornalista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inspetor escolar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cargo de prestígio na época.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Parnaso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41" y="4581128"/>
            <a:ext cx="1855373" cy="21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da obra: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Versos fluidos;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Linguagem sofisticada;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Descrições detalhadas;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Rigor formal (soneto);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Riqueza imagética: construção de imagens primorosas por meio de sons, cores, formas, texturas e movimentos.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Parnaso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riqueza imagética: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Abaixo</a:t>
            </a:r>
          </a:p>
          <a:p>
            <a:pPr marL="45720" indent="0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Treme o rio, a rolar, de vaga em vaga...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Quase noite. Ao sabor do curso lento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água, que as margens em redor alaga,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Seguimos. Curva os bambuais o vento.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Vivo, há pouco, de púrpura, sangrento,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Desmaia agora o Ocaso. A noite apaga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derradeira luz do firmamento...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Rola o rio, a tremer, de vaga em vaga.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silêncio tristíssimo por tudo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espalha. Mas a lua lentamente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 na fímbria do horizonte mudo: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seu reflexo pálido, embebido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um gládio de prata na corrente,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Rasga o seio do rio adormecido.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80" y="1124745"/>
            <a:ext cx="3992892" cy="53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temas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escrevia poemas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líricos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patrióticos.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Poemas patrióticos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caráter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épico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exaltação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riquezas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país. Veja trechos de “O caçador de esmeraldas”: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parnaso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17049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ário\JEC\Pictures\Educandário\Imagens para aulas\parnaso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246806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20000"/>
          </a:bodyPr>
          <a:lstStyle/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Fernão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 Pais Leme agoniza. Um lamento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Chora longo, a rolar na longa voz do vento.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Mugem soturnamente as águas. O céu arde.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Transmonta fulvo o sol. E a natureza assiste,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mesma solidão e na mesma hora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triste,</a:t>
            </a: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agonia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herói e à agonia da tarde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Verdes, os astros no alto abrem-se em verdes chamas;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Verdes, na verde mata, embalançam-se as ramas;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flores verdes no ar brandamente se movem;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Chispam fuzis riscando o céu sombrio;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esmeraldas flui a água verde do rio,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do céu, todo verde, as esmeraldas chovem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82296" indent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Morre! Tu viverás nas estradas que abristes!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Teu nome rolará no largo choro triste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água do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Guaicuí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...Morre, Conquistador!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Viverás quando, feito em seiva o sangue, aos ares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Subires, e, nutrindo uma árvore, cantares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Numa ramada verde entre um ninho e uma flor!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24744"/>
            <a:ext cx="2061917" cy="53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Poemas líricos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objetividade parnasiana não é categórica. Em alguns poemas,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sentimento amoroso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expresso de modo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fervoroso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Também há a presença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forte sensualidade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Parnas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4215329" cy="221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poema lírico: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Láctea (trecho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XIII)</a:t>
            </a:r>
          </a:p>
          <a:p>
            <a:pPr marL="45720" indent="0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“Ora (direis) ouvir estrelas! Certo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Perdeste o senso!” E eu vos direi, no entanto,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Que, para ouvi-las, muita vez desperto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abro as janelas, pálido de espanto…</a:t>
            </a:r>
          </a:p>
          <a:p>
            <a:pPr marL="4572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conversamos toda a noite, enquanto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Via Láctea, como um pálio aberto,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Cintila. E, ao vir do sol, saudoso e em pranto,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Inda as procuro pelo céu deserto.</a:t>
            </a:r>
          </a:p>
          <a:p>
            <a:pPr marL="4572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Direis agora! “Tresloucado amigo!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conversas com elas? Que sentido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o que dizem, quando estão contigo?”</a:t>
            </a:r>
          </a:p>
          <a:p>
            <a:pPr marL="4572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eu vos direi: “Amai para entendê-las!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só quem ama pode ter ouvido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Capaz de ouvir e de entender estrelas.”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1196752"/>
            <a:ext cx="352839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poema lírico: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</a:p>
          <a:p>
            <a:pPr marL="4572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coração que sofre, separado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teu, no exílio em que a chorar me vejo,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basta o afeto simples e sagrado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que das desventuras me protejo.</a:t>
            </a:r>
          </a:p>
          <a:p>
            <a:pPr marL="4572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me basta saber que sou amado,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só desejo o teu amor: desejo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 nos braços teu corpo delicado,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 na boca a doçura de teu beijo.</a:t>
            </a:r>
          </a:p>
          <a:p>
            <a:pPr marL="4572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 justas ambições que me consomem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me envergonham: pois maior baixeza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que a terra pelo céu trocar;</a:t>
            </a:r>
          </a:p>
          <a:p>
            <a:pPr marL="4572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mais eleva o coração de um homem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de homem sempre e, na maior pureza,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Ficar na terra e humanamente amar.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62500" lnSpcReduction="20000"/>
          </a:bodyPr>
          <a:lstStyle/>
          <a:p>
            <a:pPr marL="502920" indent="-457200" algn="just">
              <a:buAutoNum type="arabicParenR"/>
            </a:pPr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Leia o poema “Profissão de Fé”, de Olavo Bilac, e responda:</a:t>
            </a:r>
          </a:p>
          <a:p>
            <a:pPr marL="502920" indent="-457200" algn="just">
              <a:buAutoNum type="arabicParenR"/>
            </a:pP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Invejo o ourives quando escrevo: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Imito o amor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que ele, em ouro, o alto relevo 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 de uma flor.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(...) Torce, aprimora, alteia, lima 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frase; e, enfim, 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verso de ouro engasta a rima, 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um </a:t>
            </a:r>
            <a:r>
              <a:rPr lang="pt-BR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rubim</a:t>
            </a: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Quero que a estrofe cristalina, 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Dobrada ao jeito 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ourives, saia da oficina 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um defeito”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20000"/>
          </a:bodyPr>
          <a:lstStyle/>
          <a:p>
            <a:pPr marL="502920" indent="-457200" algn="just">
              <a:buAutoNum type="arabi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Quais são as principais características parnasianas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obra?</a:t>
            </a: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Identifique uma palavra que exemplifique o elevado nível vocabular cultivado pelo poeta parnasiano. Qual é o seu significado?</a:t>
            </a: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tema principal do texto lido? Justifique com um trecho do poema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é a função da linguagem predominante no texto lido?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eu lírico compara o ato de escrever com qual outra atividade? Qual é o objetivo dessa comparação?</a:t>
            </a:r>
          </a:p>
          <a:p>
            <a:pPr marL="502920" indent="-457200" algn="just">
              <a:buAutoNum type="alphaLcParenR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Alteia: aumentar a altura, voltar para o alto.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Relembrando as funções da linguagem: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502920" indent="-457200" algn="just">
              <a:buAutoNum type="arabicParenR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8" y="1268760"/>
            <a:ext cx="7983403" cy="49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Notório frequentador das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rodas boêmias e literárias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Rio.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Em 1897, foi o primeiro brasileiro a sofrer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acidente de automóvel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Serpollet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batendo em uma árvore na Estrada da Tijuca.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parnaso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76369"/>
            <a:ext cx="3744416" cy="2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Relembrando as funções da linguagem: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502920" indent="-457200" algn="just">
              <a:buAutoNum type="arabicParenR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09" y="1124744"/>
            <a:ext cx="7220956" cy="5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40000" lnSpcReduction="20000"/>
          </a:bodyPr>
          <a:lstStyle/>
          <a:p>
            <a:pPr marL="45720" indent="0" algn="just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Leia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poema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“Língua Portuguesa”, 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Olavo Bilac, e responda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just">
              <a:buNone/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Última 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 do Lácio, inculta e bela,</a:t>
            </a:r>
            <a:b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És, a um tempo, esplendor e sepultura:</a:t>
            </a:r>
            <a:b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Ouro nativo, que na ganga impura</a:t>
            </a:r>
            <a:b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bruta mina entre os cascalhos vela...</a:t>
            </a:r>
          </a:p>
          <a:p>
            <a:pPr marL="45720" indent="0">
              <a:buNone/>
            </a:pP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Amo-te assim, desconhecida e obscura.</a:t>
            </a:r>
            <a:b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Tuba de alto </a:t>
            </a:r>
            <a:r>
              <a:rPr lang="pt-BR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clangor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lira singela,</a:t>
            </a:r>
            <a:b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tens o </a:t>
            </a:r>
            <a:r>
              <a:rPr lang="pt-BR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o silvo da procela,</a:t>
            </a:r>
            <a:b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arrolo da saudade e da ternura!</a:t>
            </a:r>
          </a:p>
          <a:p>
            <a:pPr marL="45720" indent="0">
              <a:buNone/>
            </a:pP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 o teu viço agreste e o teu aroma</a:t>
            </a:r>
            <a:b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virgens selvas e de oceano largo!</a:t>
            </a:r>
            <a:b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Amo-te, ó rude e doloroso idioma,</a:t>
            </a:r>
          </a:p>
          <a:p>
            <a:pPr marL="45720" indent="0">
              <a:buNone/>
            </a:pP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que da voz materna ouvi: "meu filho!",</a:t>
            </a:r>
            <a:b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em que Camões chorou, no exílio amargo,</a:t>
            </a:r>
            <a:b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gênio sem ventura e o amor sem brilho</a:t>
            </a:r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pt-BR" sz="5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" indent="0">
              <a:buNone/>
            </a:pPr>
            <a:endParaRPr lang="pt-BR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Ganga: parte impura dos minérios.</a:t>
            </a:r>
          </a:p>
          <a:p>
            <a:pPr marL="45720" indent="0">
              <a:buNone/>
            </a:pPr>
            <a:r>
              <a:rPr lang="pt-BR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</a:t>
            </a:r>
            <a:r>
              <a:rPr lang="pt-BR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som do canhão.</a:t>
            </a:r>
          </a:p>
          <a:p>
            <a:pPr marL="45720" indent="0">
              <a:buNone/>
            </a:pPr>
            <a:r>
              <a:rPr lang="pt-BR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Procela: forte tempestade, guerra, rebelião.</a:t>
            </a:r>
          </a:p>
          <a:p>
            <a:pPr marL="45720" indent="0">
              <a:buNone/>
            </a:pPr>
            <a:r>
              <a:rPr lang="pt-BR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Arrolo: canto de ninar.</a:t>
            </a: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lphaLcParenR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primeira estrofe, por que a Língua Portuguesa é chamada de “Última Flor do Lácio, inculta e bela”?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segunda estrofe do poema é repleta de metáforas. Qual é o seu objetivo?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terceira estrofe trata das origens do idioma. Explique essa afirmação.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Explique a referência feita a Cam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ões na última estrofe.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lphaLcParenR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Alteia: aumentar a altura, voltar para o alto.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Produz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além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poemas (inclusive os infantis),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publicitários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crônicas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livros escolares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poesias satíricas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1891, com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dissolução do parlamento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Floriano Peixoto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inúmeros intelectuais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perdem seu protetor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Doutor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Portela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ligado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Deodoro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Fonseca.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reação, o escritor participa da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fundação d'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Combate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opositor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estado de sítio declarado pelo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marechal. 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parnaso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5"/>
            <a:ext cx="3391344" cy="198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Era um grande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patriota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nacionalista, tendo participado ativamente das campanhas pelo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serviço militar obrigatório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pela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difusão do ensino primário.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Escreveu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Hino à Bandeira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Usuário\JEC\Pictures\Educandário\Imagens para aulas\parnaso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12" y="2492896"/>
            <a:ext cx="3611620" cy="42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estreou com sucesso aos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anos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com a publicação de </a:t>
            </a:r>
            <a:r>
              <a:rPr lang="pt-B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Em seu tempo, foi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dos poetas mais lidos e populares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Principais obras: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Poesia (1888);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Poemas Infantis (1904);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Tarde (1919)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Parnas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2" y="4365104"/>
            <a:ext cx="1566221" cy="23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ário\JEC\Pictures\Educandário\Imagens para aulas\Parnaso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1743609" cy="22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ário\JEC\Pictures\Educandário\Imagens para aulas\parnaso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1622144" cy="22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Era apaixonado pela irmã do poeta Alberto de Oliveira,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Amélia de Oliveira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Chegaram a ficar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noivos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 o noivado foi desfeito, pois a família da noiva dizia que ele era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homem arruinado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parnaso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9249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segundo noivado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ainda menos duradouro, com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Selika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filha 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violonista Francisco Pereira da Costa.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Viveu sozinho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consequência destes descasos amorosos, sem constituir família até o fim de seus dias.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Parnaso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Era membro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 Brasileira de Letras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cadeira nº 15, cujo patrono era Gonçalves Dias.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Quase no final da vida, recebeu uma importante honraria: tornou-se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Honorário da Universidade de São Paulo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Usuário\JEC\Pictures\Educandário\Imagens para aulas\parnaso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29742"/>
            <a:ext cx="4032448" cy="30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OLAVO BILAC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Morreu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28 de dezembro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Rio de Janeiro. Era um poeta reconhecido: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Príncipe dos Poetas Brasileiros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Parnaso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89" y="2099693"/>
            <a:ext cx="3102061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699</TotalTime>
  <Words>860</Words>
  <Application>Microsoft Office PowerPoint</Application>
  <PresentationFormat>Apresentação na tela (4:3)</PresentationFormat>
  <Paragraphs>169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Georgia</vt:lpstr>
      <vt:lpstr>Times New Roman</vt:lpstr>
      <vt:lpstr>Trebuchet MS</vt:lpstr>
      <vt:lpstr>Integração</vt:lpstr>
      <vt:lpstr>OLAVO BILAC</vt:lpstr>
      <vt:lpstr>OLAVO BILAC</vt:lpstr>
      <vt:lpstr>OLAVO BILAC</vt:lpstr>
      <vt:lpstr>OLAVO BILAC</vt:lpstr>
      <vt:lpstr>OLAVO BILAC</vt:lpstr>
      <vt:lpstr>OLAVO BILAC</vt:lpstr>
      <vt:lpstr>OLAVO BILAC</vt:lpstr>
      <vt:lpstr>OLAVO BILAC</vt:lpstr>
      <vt:lpstr>OLAVO BILAC</vt:lpstr>
      <vt:lpstr>OLAVO BILAC</vt:lpstr>
      <vt:lpstr>OLAVO BILAC</vt:lpstr>
      <vt:lpstr>OLAVO BILAC</vt:lpstr>
      <vt:lpstr>OLAVO BILAC</vt:lpstr>
      <vt:lpstr>OLAVO BILAC</vt:lpstr>
      <vt:lpstr>OLAVO BILAC</vt:lpstr>
      <vt:lpstr>OLAVO BILAC</vt:lpstr>
      <vt:lpstr>EXERCÍCIO</vt:lpstr>
      <vt:lpstr>EXERCÍCIO</vt:lpstr>
      <vt:lpstr>Relembrando as funções da linguagem:</vt:lpstr>
      <vt:lpstr>Relembrando as funções da linguagem:</vt:lpstr>
      <vt:lpstr>EXERCÍCIO</vt:lpstr>
      <vt:lpstr>EXERCÍCIO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ROMANTISMO – 2ª gERAÇÃO</dc:title>
  <dc:creator>Usuário</dc:creator>
  <cp:lastModifiedBy>Arthur Furtado</cp:lastModifiedBy>
  <cp:revision>84</cp:revision>
  <dcterms:created xsi:type="dcterms:W3CDTF">2018-04-03T17:53:30Z</dcterms:created>
  <dcterms:modified xsi:type="dcterms:W3CDTF">2018-10-08T14:12:55Z</dcterms:modified>
</cp:coreProperties>
</file>