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319" r:id="rId2"/>
    <p:sldId id="320" r:id="rId3"/>
    <p:sldId id="321" r:id="rId4"/>
    <p:sldId id="322" r:id="rId5"/>
    <p:sldId id="327" r:id="rId6"/>
    <p:sldId id="323" r:id="rId7"/>
    <p:sldId id="328" r:id="rId8"/>
    <p:sldId id="365" r:id="rId9"/>
    <p:sldId id="324" r:id="rId10"/>
    <p:sldId id="330" r:id="rId11"/>
    <p:sldId id="329" r:id="rId12"/>
    <p:sldId id="331" r:id="rId13"/>
    <p:sldId id="335" r:id="rId14"/>
    <p:sldId id="333" r:id="rId15"/>
    <p:sldId id="334" r:id="rId16"/>
    <p:sldId id="336" r:id="rId17"/>
    <p:sldId id="332" r:id="rId18"/>
    <p:sldId id="337" r:id="rId19"/>
    <p:sldId id="338" r:id="rId20"/>
    <p:sldId id="339" r:id="rId21"/>
    <p:sldId id="341" r:id="rId22"/>
    <p:sldId id="342" r:id="rId23"/>
    <p:sldId id="343" r:id="rId24"/>
    <p:sldId id="344" r:id="rId25"/>
    <p:sldId id="345" r:id="rId26"/>
    <p:sldId id="347" r:id="rId27"/>
    <p:sldId id="348" r:id="rId28"/>
    <p:sldId id="349" r:id="rId29"/>
    <p:sldId id="350" r:id="rId30"/>
    <p:sldId id="351" r:id="rId31"/>
    <p:sldId id="368" r:id="rId32"/>
    <p:sldId id="352" r:id="rId33"/>
    <p:sldId id="357" r:id="rId34"/>
    <p:sldId id="353" r:id="rId35"/>
    <p:sldId id="354" r:id="rId36"/>
    <p:sldId id="358" r:id="rId37"/>
    <p:sldId id="355" r:id="rId38"/>
    <p:sldId id="356" r:id="rId39"/>
    <p:sldId id="359" r:id="rId40"/>
    <p:sldId id="360" r:id="rId41"/>
    <p:sldId id="361" r:id="rId42"/>
    <p:sldId id="362" r:id="rId43"/>
    <p:sldId id="363" r:id="rId44"/>
    <p:sldId id="364" r:id="rId45"/>
    <p:sldId id="366" r:id="rId46"/>
    <p:sldId id="367" r:id="rId4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9" name="Subtítu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Títu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t-BR" smtClean="0"/>
              <a:t>Clique para editar o título mestre</a:t>
            </a:r>
            <a:endParaRPr kumimoji="0" lang="en-US"/>
          </a:p>
        </p:txBody>
      </p:sp>
      <p:cxnSp>
        <p:nvCxnSpPr>
          <p:cNvPr id="8" name="Conector reto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Espaço Reservado para Data 14"/>
          <p:cNvSpPr>
            <a:spLocks noGrp="1"/>
          </p:cNvSpPr>
          <p:nvPr>
            <p:ph type="dt" sz="half" idx="10"/>
          </p:nvPr>
        </p:nvSpPr>
        <p:spPr/>
        <p:txBody>
          <a:bodyPr/>
          <a:lstStyle/>
          <a:p>
            <a:fld id="{08F9DA74-560A-46BD-A781-6EF6FE998544}" type="datetimeFigureOut">
              <a:rPr lang="pt-BR" smtClean="0"/>
              <a:t>07/11/2019</a:t>
            </a:fld>
            <a:endParaRPr lang="pt-BR"/>
          </a:p>
        </p:txBody>
      </p:sp>
      <p:sp>
        <p:nvSpPr>
          <p:cNvPr id="16" name="Espaço Reservado para Número de Slide 15"/>
          <p:cNvSpPr>
            <a:spLocks noGrp="1"/>
          </p:cNvSpPr>
          <p:nvPr>
            <p:ph type="sldNum" sz="quarter" idx="11"/>
          </p:nvPr>
        </p:nvSpPr>
        <p:spPr/>
        <p:txBody>
          <a:bodyPr/>
          <a:lstStyle/>
          <a:p>
            <a:fld id="{6C5C4A52-3601-4F05-97C7-052A33E72CA3}" type="slidenum">
              <a:rPr lang="pt-BR" smtClean="0"/>
              <a:t>‹nº›</a:t>
            </a:fld>
            <a:endParaRPr lang="pt-BR"/>
          </a:p>
        </p:txBody>
      </p:sp>
      <p:sp>
        <p:nvSpPr>
          <p:cNvPr id="17" name="Espaço Reservado para Rodapé 16"/>
          <p:cNvSpPr>
            <a:spLocks noGrp="1"/>
          </p:cNvSpPr>
          <p:nvPr>
            <p:ph type="ftr" sz="quarter" idx="12"/>
          </p:nvPr>
        </p:nvSpPr>
        <p:spPr/>
        <p:txBody>
          <a:bodyPr/>
          <a:lstStyle/>
          <a:p>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08F9DA74-560A-46BD-A781-6EF6FE998544}" type="datetimeFigureOut">
              <a:rPr lang="pt-BR" smtClean="0"/>
              <a:t>07/11/2019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C5C4A52-3601-4F05-97C7-052A33E72CA3}"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08F9DA74-560A-46BD-A781-6EF6FE998544}" type="datetimeFigureOut">
              <a:rPr lang="pt-BR" smtClean="0"/>
              <a:t>07/11/2019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C5C4A52-3601-4F05-97C7-052A33E72CA3}"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9" name="Espaço Reservado para Conteúdo 8"/>
          <p:cNvSpPr>
            <a:spLocks noGrp="1"/>
          </p:cNvSpPr>
          <p:nvPr>
            <p:ph idx="1"/>
          </p:nvPr>
        </p:nvSpPr>
        <p:spPr>
          <a:xfrm>
            <a:off x="457200" y="1524000"/>
            <a:ext cx="8229600" cy="4572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4" name="Espaço Reservado para Data 13"/>
          <p:cNvSpPr>
            <a:spLocks noGrp="1"/>
          </p:cNvSpPr>
          <p:nvPr>
            <p:ph type="dt" sz="half" idx="14"/>
          </p:nvPr>
        </p:nvSpPr>
        <p:spPr/>
        <p:txBody>
          <a:bodyPr/>
          <a:lstStyle/>
          <a:p>
            <a:fld id="{08F9DA74-560A-46BD-A781-6EF6FE998544}" type="datetimeFigureOut">
              <a:rPr lang="pt-BR" smtClean="0"/>
              <a:t>07/11/2019</a:t>
            </a:fld>
            <a:endParaRPr lang="pt-BR"/>
          </a:p>
        </p:txBody>
      </p:sp>
      <p:sp>
        <p:nvSpPr>
          <p:cNvPr id="15" name="Espaço Reservado para Número de Slide 14"/>
          <p:cNvSpPr>
            <a:spLocks noGrp="1"/>
          </p:cNvSpPr>
          <p:nvPr>
            <p:ph type="sldNum" sz="quarter" idx="15"/>
          </p:nvPr>
        </p:nvSpPr>
        <p:spPr/>
        <p:txBody>
          <a:bodyPr/>
          <a:lstStyle>
            <a:lvl1pPr algn="ctr">
              <a:defRPr/>
            </a:lvl1pPr>
          </a:lstStyle>
          <a:p>
            <a:fld id="{6C5C4A52-3601-4F05-97C7-052A33E72CA3}" type="slidenum">
              <a:rPr lang="pt-BR" smtClean="0"/>
              <a:t>‹nº›</a:t>
            </a:fld>
            <a:endParaRPr lang="pt-BR"/>
          </a:p>
        </p:txBody>
      </p:sp>
      <p:sp>
        <p:nvSpPr>
          <p:cNvPr id="16" name="Espaço Reservado para Rodapé 15"/>
          <p:cNvSpPr>
            <a:spLocks noGrp="1"/>
          </p:cNvSpPr>
          <p:nvPr>
            <p:ph type="ftr" sz="quarter" idx="16"/>
          </p:nvPr>
        </p:nvSpPr>
        <p:spPr/>
        <p:txBody>
          <a:bodyPr/>
          <a:lstStyle/>
          <a:p>
            <a:endParaRPr lang="pt-BR"/>
          </a:p>
        </p:txBody>
      </p:sp>
      <p:sp>
        <p:nvSpPr>
          <p:cNvPr id="17" name="Título 16"/>
          <p:cNvSpPr>
            <a:spLocks noGrp="1"/>
          </p:cNvSpPr>
          <p:nvPr>
            <p:ph type="title"/>
          </p:nvPr>
        </p:nvSpPr>
        <p:spPr/>
        <p:txBody>
          <a:bodyPr rtlCol="0" anchor="b" anchorCtr="0"/>
          <a:lstStyle/>
          <a:p>
            <a:r>
              <a:rPr kumimoji="0" lang="pt-BR" smtClean="0"/>
              <a:t>Clique para editar o título mestre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Espaço Reservado para Data 3"/>
          <p:cNvSpPr>
            <a:spLocks noGrp="1"/>
          </p:cNvSpPr>
          <p:nvPr>
            <p:ph type="dt" sz="half" idx="10"/>
          </p:nvPr>
        </p:nvSpPr>
        <p:spPr/>
        <p:txBody>
          <a:bodyPr/>
          <a:lstStyle/>
          <a:p>
            <a:fld id="{08F9DA74-560A-46BD-A781-6EF6FE998544}" type="datetimeFigureOut">
              <a:rPr lang="pt-BR" smtClean="0"/>
              <a:t>07/11/2019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C5C4A52-3601-4F05-97C7-052A33E72CA3}" type="slidenum">
              <a:rPr lang="pt-BR" smtClean="0"/>
              <a:t>‹nº›</a:t>
            </a:fld>
            <a:endParaRPr lang="pt-BR"/>
          </a:p>
        </p:txBody>
      </p:sp>
      <p:sp>
        <p:nvSpPr>
          <p:cNvPr id="2" name="Títu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 texto mestre</a:t>
            </a:r>
          </a:p>
        </p:txBody>
      </p:sp>
      <p:cxnSp>
        <p:nvCxnSpPr>
          <p:cNvPr id="7" name="Conector reto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5" name="Espaço Reservado para Data 4"/>
          <p:cNvSpPr>
            <a:spLocks noGrp="1"/>
          </p:cNvSpPr>
          <p:nvPr>
            <p:ph type="dt" sz="half" idx="10"/>
          </p:nvPr>
        </p:nvSpPr>
        <p:spPr/>
        <p:txBody>
          <a:bodyPr/>
          <a:lstStyle/>
          <a:p>
            <a:fld id="{08F9DA74-560A-46BD-A781-6EF6FE998544}" type="datetimeFigureOut">
              <a:rPr lang="pt-BR" smtClean="0"/>
              <a:t>07/11/2019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C5C4A52-3601-4F05-97C7-052A33E72CA3}" type="slidenum">
              <a:rPr lang="pt-BR" smtClean="0"/>
              <a:t>‹nº›</a:t>
            </a:fld>
            <a:endParaRPr lang="pt-BR"/>
          </a:p>
        </p:txBody>
      </p:sp>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11" name="Espaço Reservado para Conteúdo 10"/>
          <p:cNvSpPr>
            <a:spLocks noGrp="1"/>
          </p:cNvSpPr>
          <p:nvPr>
            <p:ph sz="half" idx="1"/>
          </p:nvPr>
        </p:nvSpPr>
        <p:spPr>
          <a:xfrm>
            <a:off x="457200" y="1524000"/>
            <a:ext cx="4059936" cy="4572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half" idx="2"/>
          </p:nvPr>
        </p:nvSpPr>
        <p:spPr>
          <a:xfrm>
            <a:off x="4648200" y="1524000"/>
            <a:ext cx="4059936" cy="4572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9" name="Espaço Reservado para Número de Slide 8"/>
          <p:cNvSpPr>
            <a:spLocks noGrp="1"/>
          </p:cNvSpPr>
          <p:nvPr>
            <p:ph type="sldNum" sz="quarter" idx="12"/>
          </p:nvPr>
        </p:nvSpPr>
        <p:spPr/>
        <p:txBody>
          <a:bodyPr/>
          <a:lstStyle/>
          <a:p>
            <a:fld id="{6C5C4A52-3601-4F05-97C7-052A33E72CA3}" type="slidenum">
              <a:rPr lang="pt-BR" smtClean="0"/>
              <a:t>‹nº›</a:t>
            </a:fld>
            <a:endParaRPr lang="pt-BR"/>
          </a:p>
        </p:txBody>
      </p:sp>
      <p:sp>
        <p:nvSpPr>
          <p:cNvPr id="8" name="Espaço Reservado para Rodapé 7"/>
          <p:cNvSpPr>
            <a:spLocks noGrp="1"/>
          </p:cNvSpPr>
          <p:nvPr>
            <p:ph type="ftr" sz="quarter" idx="11"/>
          </p:nvPr>
        </p:nvSpPr>
        <p:spPr/>
        <p:txBody>
          <a:bodyPr/>
          <a:lstStyle/>
          <a:p>
            <a:endParaRPr lang="pt-BR"/>
          </a:p>
        </p:txBody>
      </p:sp>
      <p:sp>
        <p:nvSpPr>
          <p:cNvPr id="7" name="Espaço Reservado para Data 6"/>
          <p:cNvSpPr>
            <a:spLocks noGrp="1"/>
          </p:cNvSpPr>
          <p:nvPr>
            <p:ph type="dt" sz="half" idx="10"/>
          </p:nvPr>
        </p:nvSpPr>
        <p:spPr/>
        <p:txBody>
          <a:bodyPr/>
          <a:lstStyle/>
          <a:p>
            <a:fld id="{08F9DA74-560A-46BD-A781-6EF6FE998544}" type="datetimeFigureOut">
              <a:rPr lang="pt-BR" smtClean="0"/>
              <a:t>07/11/2019</a:t>
            </a:fld>
            <a:endParaRPr lang="pt-BR"/>
          </a:p>
        </p:txBody>
      </p:sp>
      <p:sp>
        <p:nvSpPr>
          <p:cNvPr id="3" name="Espaço Reservado para Tex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32" name="Espaço Reservado para Conteúdo 31"/>
          <p:cNvSpPr>
            <a:spLocks noGrp="1"/>
          </p:cNvSpPr>
          <p:nvPr>
            <p:ph sz="half" idx="2"/>
          </p:nvPr>
        </p:nvSpPr>
        <p:spPr>
          <a:xfrm>
            <a:off x="457200" y="2201896"/>
            <a:ext cx="4038600" cy="3913632"/>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34" name="Espaço Reservado para Conteúdo 33"/>
          <p:cNvSpPr>
            <a:spLocks noGrp="1"/>
          </p:cNvSpPr>
          <p:nvPr>
            <p:ph sz="quarter" idx="4"/>
          </p:nvPr>
        </p:nvSpPr>
        <p:spPr>
          <a:xfrm>
            <a:off x="4649788" y="2201896"/>
            <a:ext cx="4038600" cy="3913632"/>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 name="Título 1"/>
          <p:cNvSpPr>
            <a:spLocks noGrp="1"/>
          </p:cNvSpPr>
          <p:nvPr>
            <p:ph type="title"/>
          </p:nvPr>
        </p:nvSpPr>
        <p:spPr>
          <a:xfrm>
            <a:off x="457200" y="155448"/>
            <a:ext cx="8229600" cy="1143000"/>
          </a:xfrm>
        </p:spPr>
        <p:txBody>
          <a:bodyPr anchor="b" anchorCtr="0"/>
          <a:lstStyle>
            <a:lvl1pPr>
              <a:defRPr/>
            </a:lvl1pPr>
          </a:lstStyle>
          <a:p>
            <a:r>
              <a:rPr kumimoji="0" lang="pt-BR" smtClean="0"/>
              <a:t>Clique para editar o título mestre</a:t>
            </a:r>
            <a:endParaRPr kumimoji="0" lang="en-US"/>
          </a:p>
        </p:txBody>
      </p:sp>
      <p:sp>
        <p:nvSpPr>
          <p:cNvPr id="12" name="Espaço Reservado para Tex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cxnSp>
        <p:nvCxnSpPr>
          <p:cNvPr id="10" name="Conector reto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p>
            <a:fld id="{08F9DA74-560A-46BD-A781-6EF6FE998544}" type="datetimeFigureOut">
              <a:rPr lang="pt-BR" smtClean="0"/>
              <a:t>07/11/2019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C5C4A52-3601-4F05-97C7-052A33E72CA3}" type="slidenum">
              <a:rPr lang="pt-BR" smtClean="0"/>
              <a:t>‹nº›</a:t>
            </a:fld>
            <a:endParaRPr lang="pt-BR"/>
          </a:p>
        </p:txBody>
      </p:sp>
      <p:sp>
        <p:nvSpPr>
          <p:cNvPr id="2" name="Título 1"/>
          <p:cNvSpPr>
            <a:spLocks noGrp="1"/>
          </p:cNvSpPr>
          <p:nvPr>
            <p:ph type="title"/>
          </p:nvPr>
        </p:nvSpPr>
        <p:spPr/>
        <p:txBody>
          <a:bodyPr/>
          <a:lstStyle/>
          <a:p>
            <a:r>
              <a:rPr kumimoji="0" lang="pt-BR" smtClean="0"/>
              <a:t>Clique para editar o título mestre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8F9DA74-560A-46BD-A781-6EF6FE998544}" type="datetimeFigureOut">
              <a:rPr lang="pt-BR" smtClean="0"/>
              <a:t>07/11/2019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C5C4A52-3601-4F05-97C7-052A33E72CA3}"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9" name="Espaço Reservado para Conteúdo 28"/>
          <p:cNvSpPr>
            <a:spLocks noGrp="1"/>
          </p:cNvSpPr>
          <p:nvPr>
            <p:ph sz="quarter" idx="1"/>
          </p:nvPr>
        </p:nvSpPr>
        <p:spPr>
          <a:xfrm>
            <a:off x="457200" y="457200"/>
            <a:ext cx="6248400" cy="5715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3" name="Espaço Reservado para Tex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 texto mestre</a:t>
            </a:r>
          </a:p>
        </p:txBody>
      </p:sp>
      <p:sp>
        <p:nvSpPr>
          <p:cNvPr id="31" name="Títu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t-BR" smtClean="0"/>
              <a:t>Clique para editar o título mestre</a:t>
            </a:r>
            <a:endParaRPr kumimoji="0" lang="en-US"/>
          </a:p>
        </p:txBody>
      </p:sp>
      <p:sp>
        <p:nvSpPr>
          <p:cNvPr id="8" name="Espaço Reservado para Data 7"/>
          <p:cNvSpPr>
            <a:spLocks noGrp="1"/>
          </p:cNvSpPr>
          <p:nvPr>
            <p:ph type="dt" sz="half" idx="14"/>
          </p:nvPr>
        </p:nvSpPr>
        <p:spPr/>
        <p:txBody>
          <a:bodyPr/>
          <a:lstStyle/>
          <a:p>
            <a:fld id="{08F9DA74-560A-46BD-A781-6EF6FE998544}" type="datetimeFigureOut">
              <a:rPr lang="pt-BR" smtClean="0"/>
              <a:t>07/11/2019</a:t>
            </a:fld>
            <a:endParaRPr lang="pt-BR"/>
          </a:p>
        </p:txBody>
      </p:sp>
      <p:sp>
        <p:nvSpPr>
          <p:cNvPr id="9" name="Espaço Reservado para Número de Slide 8"/>
          <p:cNvSpPr>
            <a:spLocks noGrp="1"/>
          </p:cNvSpPr>
          <p:nvPr>
            <p:ph type="sldNum" sz="quarter" idx="15"/>
          </p:nvPr>
        </p:nvSpPr>
        <p:spPr/>
        <p:txBody>
          <a:bodyPr/>
          <a:lstStyle/>
          <a:p>
            <a:fld id="{6C5C4A52-3601-4F05-97C7-052A33E72CA3}" type="slidenum">
              <a:rPr lang="pt-BR" smtClean="0"/>
              <a:t>‹nº›</a:t>
            </a:fld>
            <a:endParaRPr lang="pt-BR"/>
          </a:p>
        </p:txBody>
      </p:sp>
      <p:sp>
        <p:nvSpPr>
          <p:cNvPr id="10" name="Espaço Reservado para Rodapé 9"/>
          <p:cNvSpPr>
            <a:spLocks noGrp="1"/>
          </p:cNvSpPr>
          <p:nvPr>
            <p:ph type="ftr" sz="quarter" idx="16"/>
          </p:nvPr>
        </p:nvSpPr>
        <p:spPr/>
        <p:txBody>
          <a:bodyPr/>
          <a:lstStyle/>
          <a:p>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t-BR" smtClean="0"/>
              <a:t>Clique para editar o título mestre</a:t>
            </a:r>
            <a:endParaRPr kumimoji="0" lang="en-US"/>
          </a:p>
        </p:txBody>
      </p:sp>
      <p:sp>
        <p:nvSpPr>
          <p:cNvPr id="3" name="Espaço Reservado para Imagem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t-BR" smtClean="0"/>
              <a:t>Clique no ícone para adicionar uma imagem</a:t>
            </a:r>
            <a:endParaRPr kumimoji="0" lang="en-US"/>
          </a:p>
        </p:txBody>
      </p:sp>
      <p:sp>
        <p:nvSpPr>
          <p:cNvPr id="4" name="Espaço Reservado para Tex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t-BR" smtClean="0"/>
              <a:t>Clique para editar o texto mestre</a:t>
            </a:r>
          </a:p>
        </p:txBody>
      </p:sp>
      <p:sp>
        <p:nvSpPr>
          <p:cNvPr id="8" name="Espaço Reservado para Data 7"/>
          <p:cNvSpPr>
            <a:spLocks noGrp="1"/>
          </p:cNvSpPr>
          <p:nvPr>
            <p:ph type="dt" sz="half" idx="10"/>
          </p:nvPr>
        </p:nvSpPr>
        <p:spPr/>
        <p:txBody>
          <a:bodyPr/>
          <a:lstStyle/>
          <a:p>
            <a:fld id="{08F9DA74-560A-46BD-A781-6EF6FE998544}" type="datetimeFigureOut">
              <a:rPr lang="pt-BR" smtClean="0"/>
              <a:t>07/11/2019</a:t>
            </a:fld>
            <a:endParaRPr lang="pt-BR"/>
          </a:p>
        </p:txBody>
      </p:sp>
      <p:sp>
        <p:nvSpPr>
          <p:cNvPr id="9" name="Espaço Reservado para Número de Slide 8"/>
          <p:cNvSpPr>
            <a:spLocks noGrp="1"/>
          </p:cNvSpPr>
          <p:nvPr>
            <p:ph type="sldNum" sz="quarter" idx="11"/>
          </p:nvPr>
        </p:nvSpPr>
        <p:spPr/>
        <p:txBody>
          <a:bodyPr/>
          <a:lstStyle/>
          <a:p>
            <a:fld id="{6C5C4A52-3601-4F05-97C7-052A33E72CA3}" type="slidenum">
              <a:rPr lang="pt-BR" smtClean="0"/>
              <a:t>‹nº›</a:t>
            </a:fld>
            <a:endParaRPr lang="pt-BR"/>
          </a:p>
        </p:txBody>
      </p:sp>
      <p:sp>
        <p:nvSpPr>
          <p:cNvPr id="10" name="Espaço Reservado para Rodapé 9"/>
          <p:cNvSpPr>
            <a:spLocks noGrp="1"/>
          </p:cNvSpPr>
          <p:nvPr>
            <p:ph type="ftr" sz="quarter" idx="12"/>
          </p:nvPr>
        </p:nvSpPr>
        <p:spPr/>
        <p:txBody>
          <a:bodyPr/>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Espaço Reservado para Tex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24" name="Espaço Reservado para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8F9DA74-560A-46BD-A781-6EF6FE998544}" type="datetimeFigureOut">
              <a:rPr lang="pt-BR" smtClean="0"/>
              <a:t>07/11/2019</a:t>
            </a:fld>
            <a:endParaRPr lang="pt-BR"/>
          </a:p>
        </p:txBody>
      </p:sp>
      <p:sp>
        <p:nvSpPr>
          <p:cNvPr id="10" name="Espaço Reservado para Rodapé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pt-BR"/>
          </a:p>
        </p:txBody>
      </p:sp>
      <p:sp>
        <p:nvSpPr>
          <p:cNvPr id="22" name="Espaço Reservado para Número de Slid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C5C4A52-3601-4F05-97C7-052A33E72CA3}" type="slidenum">
              <a:rPr lang="pt-BR" smtClean="0"/>
              <a:t>‹nº›</a:t>
            </a:fld>
            <a:endParaRPr lang="pt-BR"/>
          </a:p>
        </p:txBody>
      </p:sp>
      <p:sp>
        <p:nvSpPr>
          <p:cNvPr id="5" name="Espaço Reservado para Títu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t-BR" smtClean="0"/>
              <a:t>Clique para editar o título mestre</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251521" y="1412776"/>
            <a:ext cx="8712968" cy="5184575"/>
          </a:xfrm>
        </p:spPr>
        <p:txBody>
          <a:bodyPr>
            <a:normAutofit/>
          </a:bodyPr>
          <a:lstStyle/>
          <a:p>
            <a:pPr marL="0" indent="0" algn="just">
              <a:buNone/>
            </a:pPr>
            <a:endParaRPr lang="pt-BR" dirty="0" smtClean="0">
              <a:solidFill>
                <a:schemeClr val="bg1"/>
              </a:solidFill>
              <a:latin typeface="Times New Roman" panose="02020603050405020304" pitchFamily="18" charset="0"/>
              <a:cs typeface="Times New Roman" panose="02020603050405020304" pitchFamily="18" charset="0"/>
            </a:endParaRPr>
          </a:p>
          <a:p>
            <a:pPr marL="0" indent="0" algn="just">
              <a:buNone/>
            </a:pPr>
            <a:endParaRPr lang="pt-BR" dirty="0">
              <a:solidFill>
                <a:schemeClr val="bg1"/>
              </a:solidFill>
              <a:latin typeface="Times New Roman" panose="02020603050405020304" pitchFamily="18" charset="0"/>
              <a:cs typeface="Times New Roman" panose="02020603050405020304" pitchFamily="18" charset="0"/>
            </a:endParaRPr>
          </a:p>
          <a:p>
            <a:pPr algn="just"/>
            <a:endParaRPr lang="pt-BR" dirty="0" smtClean="0">
              <a:solidFill>
                <a:schemeClr val="bg1"/>
              </a:solidFill>
              <a:latin typeface="Times New Roman" panose="02020603050405020304" pitchFamily="18" charset="0"/>
              <a:cs typeface="Times New Roman" panose="02020603050405020304" pitchFamily="18" charset="0"/>
            </a:endParaRPr>
          </a:p>
          <a:p>
            <a:pPr marL="0" indent="0" algn="just">
              <a:buNone/>
            </a:pPr>
            <a:endParaRPr lang="pt-BR" dirty="0" smtClean="0">
              <a:solidFill>
                <a:schemeClr val="bg1"/>
              </a:solidFill>
              <a:latin typeface="Times New Roman" panose="02020603050405020304" pitchFamily="18" charset="0"/>
              <a:cs typeface="Times New Roman" panose="02020603050405020304" pitchFamily="18" charset="0"/>
            </a:endParaRPr>
          </a:p>
          <a:p>
            <a:pPr algn="just"/>
            <a:endParaRPr lang="pt-BR" dirty="0" smtClean="0">
              <a:solidFill>
                <a:schemeClr val="bg1"/>
              </a:solidFill>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688490" y="404664"/>
            <a:ext cx="7756263" cy="648072"/>
          </a:xfrm>
        </p:spPr>
        <p:txBody>
          <a:bodyPr>
            <a:noAutofit/>
          </a:bodyPr>
          <a:lstStyle/>
          <a:p>
            <a:pPr algn="ctr"/>
            <a:r>
              <a:rPr lang="pt-BR" sz="4000" b="1" dirty="0" smtClean="0">
                <a:solidFill>
                  <a:srgbClr val="FF0000"/>
                </a:solidFill>
                <a:latin typeface="Times New Roman" panose="02020603050405020304" pitchFamily="18" charset="0"/>
                <a:cs typeface="Times New Roman" panose="02020603050405020304" pitchFamily="18" charset="0"/>
              </a:rPr>
              <a:t>REGIONALISTAS</a:t>
            </a:r>
            <a:endParaRPr lang="pt-BR" sz="4000" b="1" dirty="0">
              <a:solidFill>
                <a:srgbClr val="FF0000"/>
              </a:solidFill>
              <a:latin typeface="Times New Roman" panose="02020603050405020304" pitchFamily="18" charset="0"/>
              <a:cs typeface="Times New Roman" panose="02020603050405020304" pitchFamily="18" charset="0"/>
            </a:endParaRPr>
          </a:p>
        </p:txBody>
      </p:sp>
      <p:pic>
        <p:nvPicPr>
          <p:cNvPr id="6" name="Picture 4" descr="C:\Users\Usuário\JEC\Pictures\Educandário\Imagens para aulas\2modernismo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308669"/>
            <a:ext cx="6480720" cy="5154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239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b="1" dirty="0" smtClean="0">
                <a:latin typeface="Times New Roman" panose="02020603050405020304" pitchFamily="18" charset="0"/>
                <a:cs typeface="Times New Roman" panose="02020603050405020304" pitchFamily="18" charset="0"/>
              </a:rPr>
              <a:t>Início do Regionalismo (Romances de 1930):</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A bagaceira: José Américo de Almeida (1928);</a:t>
            </a:r>
          </a:p>
          <a:p>
            <a:pPr algn="just"/>
            <a:r>
              <a:rPr lang="pt-BR" dirty="0">
                <a:latin typeface="Times New Roman" panose="02020603050405020304" pitchFamily="18" charset="0"/>
                <a:cs typeface="Times New Roman" panose="02020603050405020304" pitchFamily="18" charset="0"/>
              </a:rPr>
              <a:t>O quinze: Rachel de </a:t>
            </a:r>
            <a:r>
              <a:rPr lang="pt-BR" dirty="0" smtClean="0">
                <a:latin typeface="Times New Roman" panose="02020603050405020304" pitchFamily="18" charset="0"/>
                <a:cs typeface="Times New Roman" panose="02020603050405020304" pitchFamily="18" charset="0"/>
              </a:rPr>
              <a:t>Queiroz</a:t>
            </a:r>
            <a:r>
              <a:rPr lang="pt-BR" dirty="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(1930);</a:t>
            </a:r>
          </a:p>
          <a:p>
            <a:pPr algn="just"/>
            <a:endParaRPr lang="pt-BR" b="1"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a:solidFill>
                  <a:srgbClr val="FF0000"/>
                </a:solidFill>
                <a:latin typeface="Times New Roman" panose="02020603050405020304" pitchFamily="18" charset="0"/>
                <a:cs typeface="Times New Roman" panose="02020603050405020304" pitchFamily="18" charset="0"/>
              </a:rPr>
              <a:t>REGIONALISTAS</a:t>
            </a:r>
            <a:endParaRPr lang="pt-BR" b="1" dirty="0">
              <a:latin typeface="Times New Roman" panose="02020603050405020304" pitchFamily="18" charset="0"/>
              <a:cs typeface="Times New Roman" panose="02020603050405020304" pitchFamily="18" charset="0"/>
            </a:endParaRPr>
          </a:p>
        </p:txBody>
      </p:sp>
      <p:pic>
        <p:nvPicPr>
          <p:cNvPr id="2051" name="Picture 3" descr="C:\Users\Usuário\JEC\Pictures\Educandário\Imagens para aulas\reg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717032"/>
            <a:ext cx="2915572" cy="2655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140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dirty="0">
                <a:latin typeface="Times New Roman" panose="02020603050405020304" pitchFamily="18" charset="0"/>
                <a:cs typeface="Times New Roman" panose="02020603050405020304" pitchFamily="18" charset="0"/>
              </a:rPr>
              <a:t>Graciliano Ramos nasceu </a:t>
            </a:r>
            <a:r>
              <a:rPr lang="pt-BR" dirty="0" smtClean="0">
                <a:latin typeface="Times New Roman" panose="02020603050405020304" pitchFamily="18" charset="0"/>
                <a:cs typeface="Times New Roman" panose="02020603050405020304" pitchFamily="18" charset="0"/>
              </a:rPr>
              <a:t>em Quebrangulo, Alagoas, </a:t>
            </a:r>
            <a:r>
              <a:rPr lang="pt-BR" dirty="0">
                <a:latin typeface="Times New Roman" panose="02020603050405020304" pitchFamily="18" charset="0"/>
                <a:cs typeface="Times New Roman" panose="02020603050405020304" pitchFamily="18" charset="0"/>
              </a:rPr>
              <a:t>em 27 de outubro de 1892</a:t>
            </a:r>
            <a:r>
              <a:rPr lang="pt-BR" dirty="0" smtClean="0">
                <a:latin typeface="Times New Roman" panose="02020603050405020304" pitchFamily="18" charset="0"/>
                <a:cs typeface="Times New Roman" panose="02020603050405020304" pitchFamily="18" charset="0"/>
              </a:rPr>
              <a:t>.</a:t>
            </a:r>
          </a:p>
          <a:p>
            <a:pPr algn="just"/>
            <a:r>
              <a:rPr lang="pt-BR" dirty="0" smtClean="0">
                <a:latin typeface="Times New Roman" panose="02020603050405020304" pitchFamily="18" charset="0"/>
                <a:cs typeface="Times New Roman" panose="02020603050405020304" pitchFamily="18" charset="0"/>
              </a:rPr>
              <a:t>Nasceu em família de classe média e tinha 15 irmãos.</a:t>
            </a:r>
          </a:p>
          <a:p>
            <a:pPr algn="just"/>
            <a:r>
              <a:rPr lang="pt-BR" dirty="0" smtClean="0">
                <a:latin typeface="Times New Roman" panose="02020603050405020304" pitchFamily="18" charset="0"/>
                <a:cs typeface="Times New Roman" panose="02020603050405020304" pitchFamily="18" charset="0"/>
              </a:rPr>
              <a:t>Foi jornalista no RJ, mas, quando perdeu 4 irmãos (peste bubônica), em 1915, retorna para junto da família, em Palmeira dos Índios.</a:t>
            </a:r>
            <a:endParaRPr lang="pt-BR"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pic>
        <p:nvPicPr>
          <p:cNvPr id="1026" name="Picture 2" descr="C:\Users\Usuário\JEC\Pictures\Educandário\Imagens para aulas\graci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236783"/>
            <a:ext cx="2736304" cy="2171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634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dirty="0" smtClean="0">
                <a:latin typeface="Times New Roman" panose="02020603050405020304" pitchFamily="18" charset="0"/>
                <a:cs typeface="Times New Roman" panose="02020603050405020304" pitchFamily="18" charset="0"/>
              </a:rPr>
              <a:t>Ainda em 1915, casa-se com Maria Augusta, com quem teve 4 filhos. Ela morre em 1920.</a:t>
            </a:r>
          </a:p>
          <a:p>
            <a:pPr algn="just"/>
            <a:r>
              <a:rPr lang="pt-BR" dirty="0" smtClean="0">
                <a:latin typeface="Times New Roman" panose="02020603050405020304" pitchFamily="18" charset="0"/>
                <a:cs typeface="Times New Roman" panose="02020603050405020304" pitchFamily="18" charset="0"/>
              </a:rPr>
              <a:t>Pouco depois, tornou-se presidente da Junta Escolar. Certo dia, chocado com a escola fazia e as docentes desocupadas, ficou sabendo que as crianças não iam à escola por falta de uniforme e calçado. Resolveu o problema em um instante: mandou comprar roupa e calçado para todos.</a:t>
            </a:r>
          </a:p>
          <a:p>
            <a:pPr algn="just"/>
            <a:endParaRPr lang="pt-BR"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pic>
        <p:nvPicPr>
          <p:cNvPr id="2050" name="Picture 2" descr="C:\Users\Usuário\JEC\Pictures\Educandário\Imagens para aulas\graci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487508"/>
            <a:ext cx="2135882" cy="209047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uário\JEC\Pictures\Educandário\Imagens para aulas\gracil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477391"/>
            <a:ext cx="3816424" cy="2090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908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dirty="0" smtClean="0">
                <a:latin typeface="Times New Roman" panose="02020603050405020304" pitchFamily="18" charset="0"/>
                <a:cs typeface="Times New Roman" panose="02020603050405020304" pitchFamily="18" charset="0"/>
              </a:rPr>
              <a:t>Em 1927, foi eleito prefeito. Ficou 2 anos no cargo, renunciando em 1930, por estar desgostoso da política (burocracia, bagunça, dívida pública descontrolada).</a:t>
            </a:r>
          </a:p>
          <a:p>
            <a:pPr algn="just"/>
            <a:r>
              <a:rPr lang="pt-BR" dirty="0" smtClean="0">
                <a:latin typeface="Times New Roman" panose="02020603050405020304" pitchFamily="18" charset="0"/>
                <a:cs typeface="Times New Roman" panose="02020603050405020304" pitchFamily="18" charset="0"/>
              </a:rPr>
              <a:t>Foi dirigir a Imprensa Oficial de Alagoas e ser escritor.</a:t>
            </a:r>
          </a:p>
          <a:p>
            <a:pPr algn="just"/>
            <a:endParaRPr lang="pt-BR"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pic>
        <p:nvPicPr>
          <p:cNvPr id="3074" name="Picture 2" descr="C:\Users\Usuário\JEC\Pictures\Educandário\Imagens para aulas\gracil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429000"/>
            <a:ext cx="4320480" cy="3069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041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dirty="0" smtClean="0">
                <a:latin typeface="Times New Roman" panose="02020603050405020304" pitchFamily="18" charset="0"/>
                <a:cs typeface="Times New Roman" panose="02020603050405020304" pitchFamily="18" charset="0"/>
              </a:rPr>
              <a:t>Um dos motivos para desgosto eram as brigas homéricas com o pai. Graciliano havia criado um rígido Código de Postura Municipal, que previa fechar comércios ilegais e punir quem vadiasse e deixasse animais soltos nas ruas. </a:t>
            </a:r>
          </a:p>
          <a:p>
            <a:pPr algn="just"/>
            <a:r>
              <a:rPr lang="pt-BR" dirty="0" smtClean="0">
                <a:latin typeface="Times New Roman" panose="02020603050405020304" pitchFamily="18" charset="0"/>
                <a:cs typeface="Times New Roman" panose="02020603050405020304" pitchFamily="18" charset="0"/>
              </a:rPr>
              <a:t>Porém, Sebastião Ramos, seu pai, era um dos maiores infratores da cidade e seus animais viviam soltos pelo lugar.</a:t>
            </a: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pic>
        <p:nvPicPr>
          <p:cNvPr id="4098" name="Picture 2" descr="C:\Users\Usuário\JEC\Pictures\Educandário\Imagens para aulas\gracil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144323"/>
            <a:ext cx="3600400" cy="2395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40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dirty="0" smtClean="0">
                <a:latin typeface="Times New Roman" panose="02020603050405020304" pitchFamily="18" charset="0"/>
                <a:cs typeface="Times New Roman" panose="02020603050405020304" pitchFamily="18" charset="0"/>
              </a:rPr>
              <a:t>Certo dia, um matuto humilde e faminto veio reclamar que uma vara do vizinho invadira o seu terreno pela segunda vez e destruíra a sua plantação de mandioca. Os porcos eram do pai de Graciliano, mas este disse de maneira convicta:</a:t>
            </a:r>
          </a:p>
          <a:p>
            <a:pPr algn="just"/>
            <a:r>
              <a:rPr lang="pt-BR" i="1" dirty="0" smtClean="0">
                <a:latin typeface="Times New Roman" panose="02020603050405020304" pitchFamily="18" charset="0"/>
                <a:cs typeface="Times New Roman" panose="02020603050405020304" pitchFamily="18" charset="0"/>
              </a:rPr>
              <a:t>— Fique o senhor sabendo que o prefeito não tem pai, nem mãe.</a:t>
            </a:r>
          </a:p>
          <a:p>
            <a:pPr algn="just"/>
            <a:r>
              <a:rPr lang="pt-BR" dirty="0" smtClean="0">
                <a:latin typeface="Times New Roman" panose="02020603050405020304" pitchFamily="18" charset="0"/>
                <a:cs typeface="Times New Roman" panose="02020603050405020304" pitchFamily="18" charset="0"/>
              </a:rPr>
              <a:t>O pai de Graciliano foi multado pelo próprio filho. </a:t>
            </a: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pic>
        <p:nvPicPr>
          <p:cNvPr id="5122" name="Picture 2" descr="C:\Users\Usuário\JEC\Pictures\Educandário\Imagens para aulas\gracil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653136"/>
            <a:ext cx="3648080" cy="1824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475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dirty="0" smtClean="0">
                <a:latin typeface="Times New Roman" panose="02020603050405020304" pitchFamily="18" charset="0"/>
                <a:cs typeface="Times New Roman" panose="02020603050405020304" pitchFamily="18" charset="0"/>
              </a:rPr>
              <a:t>Foi um bom prefeito, que construiu estradas, açudes, melhorou os serviços públicos e tentou organizar e civilizar a cidade.</a:t>
            </a: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pic>
        <p:nvPicPr>
          <p:cNvPr id="6146" name="Picture 2" descr="C:\Users\Usuário\JEC\Pictures\Educandário\Imagens para aulas\gracil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636912"/>
            <a:ext cx="4982729" cy="3732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853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dirty="0">
                <a:latin typeface="Times New Roman" panose="02020603050405020304" pitchFamily="18" charset="0"/>
                <a:cs typeface="Times New Roman" panose="02020603050405020304" pitchFamily="18" charset="0"/>
              </a:rPr>
              <a:t>Os relatórios da prefeitura que escreveu nesse período chamaram a atenção </a:t>
            </a:r>
            <a:r>
              <a:rPr lang="pt-BR" dirty="0" smtClean="0">
                <a:latin typeface="Times New Roman" panose="02020603050405020304" pitchFamily="18" charset="0"/>
                <a:cs typeface="Times New Roman" panose="02020603050405020304" pitchFamily="18" charset="0"/>
              </a:rPr>
              <a:t>de Augusto Frederico Schmidt, </a:t>
            </a:r>
            <a:r>
              <a:rPr lang="pt-BR" dirty="0">
                <a:latin typeface="Times New Roman" panose="02020603050405020304" pitchFamily="18" charset="0"/>
                <a:cs typeface="Times New Roman" panose="02020603050405020304" pitchFamily="18" charset="0"/>
              </a:rPr>
              <a:t>editor carioca que o animou a </a:t>
            </a:r>
            <a:r>
              <a:rPr lang="pt-BR" dirty="0" smtClean="0">
                <a:latin typeface="Times New Roman" panose="02020603050405020304" pitchFamily="18" charset="0"/>
                <a:cs typeface="Times New Roman" panose="02020603050405020304" pitchFamily="18" charset="0"/>
              </a:rPr>
              <a:t>publicar Caetés (</a:t>
            </a:r>
            <a:r>
              <a:rPr lang="pt-BR" dirty="0">
                <a:latin typeface="Times New Roman" panose="02020603050405020304" pitchFamily="18" charset="0"/>
                <a:cs typeface="Times New Roman" panose="02020603050405020304" pitchFamily="18" charset="0"/>
              </a:rPr>
              <a:t>1933).</a:t>
            </a:r>
          </a:p>
          <a:p>
            <a:pPr marL="0" indent="0" algn="just">
              <a:buNone/>
            </a:pPr>
            <a:endParaRPr lang="pt-BR" dirty="0" smtClean="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pic>
        <p:nvPicPr>
          <p:cNvPr id="3074" name="Picture 2" descr="C:\Users\Usuário\JEC\Pictures\Educandário\Imagens para aulas\regiona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924944"/>
            <a:ext cx="2880320" cy="352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734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dirty="0">
                <a:latin typeface="Times New Roman" panose="02020603050405020304" pitchFamily="18" charset="0"/>
                <a:cs typeface="Times New Roman" panose="02020603050405020304" pitchFamily="18" charset="0"/>
              </a:rPr>
              <a:t>Entre 1930 e </a:t>
            </a:r>
            <a:r>
              <a:rPr lang="pt-BR" dirty="0" smtClean="0">
                <a:latin typeface="Times New Roman" panose="02020603050405020304" pitchFamily="18" charset="0"/>
                <a:cs typeface="Times New Roman" panose="02020603050405020304" pitchFamily="18" charset="0"/>
              </a:rPr>
              <a:t>1936, </a:t>
            </a:r>
            <a:r>
              <a:rPr lang="pt-BR" dirty="0">
                <a:latin typeface="Times New Roman" panose="02020603050405020304" pitchFamily="18" charset="0"/>
                <a:cs typeface="Times New Roman" panose="02020603050405020304" pitchFamily="18" charset="0"/>
              </a:rPr>
              <a:t>viveu </a:t>
            </a:r>
            <a:r>
              <a:rPr lang="pt-BR" dirty="0" smtClean="0">
                <a:latin typeface="Times New Roman" panose="02020603050405020304" pitchFamily="18" charset="0"/>
                <a:cs typeface="Times New Roman" panose="02020603050405020304" pitchFamily="18" charset="0"/>
              </a:rPr>
              <a:t>em Maceió, </a:t>
            </a:r>
            <a:r>
              <a:rPr lang="pt-BR" dirty="0">
                <a:latin typeface="Times New Roman" panose="02020603050405020304" pitchFamily="18" charset="0"/>
                <a:cs typeface="Times New Roman" panose="02020603050405020304" pitchFamily="18" charset="0"/>
              </a:rPr>
              <a:t>trabalhando como diretor da Imprensa Oficial, professor e diretor da Instrução </a:t>
            </a:r>
            <a:r>
              <a:rPr lang="pt-BR" dirty="0" smtClean="0">
                <a:latin typeface="Times New Roman" panose="02020603050405020304" pitchFamily="18" charset="0"/>
                <a:cs typeface="Times New Roman" panose="02020603050405020304" pitchFamily="18" charset="0"/>
              </a:rPr>
              <a:t>Pública.</a:t>
            </a:r>
          </a:p>
          <a:p>
            <a:pPr algn="just"/>
            <a:r>
              <a:rPr lang="pt-BR" dirty="0">
                <a:latin typeface="Times New Roman" panose="02020603050405020304" pitchFamily="18" charset="0"/>
                <a:cs typeface="Times New Roman" panose="02020603050405020304" pitchFamily="18" charset="0"/>
              </a:rPr>
              <a:t>Foi preso na capital alagoana em março de 1936, acusado de </a:t>
            </a:r>
            <a:r>
              <a:rPr lang="pt-BR" dirty="0" smtClean="0">
                <a:latin typeface="Times New Roman" panose="02020603050405020304" pitchFamily="18" charset="0"/>
                <a:cs typeface="Times New Roman" panose="02020603050405020304" pitchFamily="18" charset="0"/>
              </a:rPr>
              <a:t>ser militante comunista, o que inspirou o romance </a:t>
            </a:r>
            <a:r>
              <a:rPr lang="pt-BR" i="1" dirty="0" smtClean="0">
                <a:latin typeface="Times New Roman" panose="02020603050405020304" pitchFamily="18" charset="0"/>
                <a:cs typeface="Times New Roman" panose="02020603050405020304" pitchFamily="18" charset="0"/>
              </a:rPr>
              <a:t>Angústia</a:t>
            </a:r>
            <a:r>
              <a:rPr lang="pt-BR" dirty="0" smtClean="0">
                <a:latin typeface="Times New Roman" panose="02020603050405020304" pitchFamily="18" charset="0"/>
                <a:cs typeface="Times New Roman" panose="02020603050405020304" pitchFamily="18" charset="0"/>
              </a:rPr>
              <a:t>.</a:t>
            </a: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pic>
        <p:nvPicPr>
          <p:cNvPr id="7170" name="Picture 2" descr="C:\Users\Usuário\JEC\Pictures\Educandário\Imagens para aulas\gracil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429000"/>
            <a:ext cx="3925250" cy="2940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3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dirty="0">
                <a:latin typeface="Times New Roman" panose="02020603050405020304" pitchFamily="18" charset="0"/>
                <a:cs typeface="Times New Roman" panose="02020603050405020304" pitchFamily="18" charset="0"/>
              </a:rPr>
              <a:t>Em </a:t>
            </a:r>
            <a:r>
              <a:rPr lang="pt-BR" dirty="0" smtClean="0">
                <a:latin typeface="Times New Roman" panose="02020603050405020304" pitchFamily="18" charset="0"/>
                <a:cs typeface="Times New Roman" panose="02020603050405020304" pitchFamily="18" charset="0"/>
              </a:rPr>
              <a:t>1938, estabeleceu-se </a:t>
            </a:r>
            <a:r>
              <a:rPr lang="pt-BR" dirty="0">
                <a:latin typeface="Times New Roman" panose="02020603050405020304" pitchFamily="18" charset="0"/>
                <a:cs typeface="Times New Roman" panose="02020603050405020304" pitchFamily="18" charset="0"/>
              </a:rPr>
              <a:t>no Rio de Janeiro, como inspetor federal de ensino. </a:t>
            </a:r>
            <a:endParaRPr lang="pt-BR" dirty="0" smtClean="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Mais tarde, casou-se novamente (Heloísa) e </a:t>
            </a:r>
            <a:r>
              <a:rPr lang="pt-BR" dirty="0">
                <a:latin typeface="Times New Roman" panose="02020603050405020304" pitchFamily="18" charset="0"/>
                <a:cs typeface="Times New Roman" panose="02020603050405020304" pitchFamily="18" charset="0"/>
              </a:rPr>
              <a:t>ingressou no Partido Comunista do Brasil </a:t>
            </a:r>
            <a:r>
              <a:rPr lang="pt-BR" dirty="0" smtClean="0">
                <a:latin typeface="Times New Roman" panose="02020603050405020304" pitchFamily="18" charset="0"/>
                <a:cs typeface="Times New Roman" panose="02020603050405020304" pitchFamily="18" charset="0"/>
              </a:rPr>
              <a:t>(1945).</a:t>
            </a:r>
          </a:p>
          <a:p>
            <a:pPr algn="just"/>
            <a:r>
              <a:rPr lang="pt-BR" dirty="0" smtClean="0">
                <a:latin typeface="Times New Roman" panose="02020603050405020304" pitchFamily="18" charset="0"/>
                <a:cs typeface="Times New Roman" panose="02020603050405020304" pitchFamily="18" charset="0"/>
              </a:rPr>
              <a:t>Falece em 20 </a:t>
            </a:r>
            <a:r>
              <a:rPr lang="pt-BR" dirty="0">
                <a:latin typeface="Times New Roman" panose="02020603050405020304" pitchFamily="18" charset="0"/>
                <a:cs typeface="Times New Roman" panose="02020603050405020304" pitchFamily="18" charset="0"/>
              </a:rPr>
              <a:t>de março de 1953, aos 60 anos, vítima </a:t>
            </a:r>
            <a:r>
              <a:rPr lang="pt-BR" dirty="0" smtClean="0">
                <a:latin typeface="Times New Roman" panose="02020603050405020304" pitchFamily="18" charset="0"/>
                <a:cs typeface="Times New Roman" panose="02020603050405020304" pitchFamily="18" charset="0"/>
              </a:rPr>
              <a:t>de câncer de pulmão.</a:t>
            </a: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pic>
        <p:nvPicPr>
          <p:cNvPr id="8194" name="Picture 2" descr="C:\Users\Usuário\JEC\Pictures\Educandário\Imagens para aulas\graci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221088"/>
            <a:ext cx="1679193" cy="227952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Usuário\JEC\Pictures\Educandário\Imagens para aulas\gracil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4221088"/>
            <a:ext cx="3790728" cy="2279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969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251521" y="1412776"/>
            <a:ext cx="8712968" cy="5184575"/>
          </a:xfrm>
        </p:spPr>
        <p:txBody>
          <a:bodyPr>
            <a:normAutofit/>
          </a:bodyPr>
          <a:lstStyle/>
          <a:p>
            <a:pPr algn="just"/>
            <a:r>
              <a:rPr lang="pt-BR" sz="2400" dirty="0" smtClean="0">
                <a:latin typeface="Times New Roman" panose="02020603050405020304" pitchFamily="18" charset="0"/>
                <a:cs typeface="Times New Roman" panose="02020603050405020304" pitchFamily="18" charset="0"/>
              </a:rPr>
              <a:t>Crise cafeeira: os EUA diminuiu a compra do café brasileiro (Crise de 1929);</a:t>
            </a:r>
          </a:p>
          <a:p>
            <a:pPr algn="just"/>
            <a:r>
              <a:rPr lang="pt-BR" sz="2400" dirty="0" smtClean="0">
                <a:latin typeface="Times New Roman" panose="02020603050405020304" pitchFamily="18" charset="0"/>
                <a:cs typeface="Times New Roman" panose="02020603050405020304" pitchFamily="18" charset="0"/>
              </a:rPr>
              <a:t>Para </a:t>
            </a:r>
            <a:r>
              <a:rPr lang="pt-BR" sz="2400" dirty="0">
                <a:latin typeface="Times New Roman" panose="02020603050405020304" pitchFamily="18" charset="0"/>
                <a:cs typeface="Times New Roman" panose="02020603050405020304" pitchFamily="18" charset="0"/>
              </a:rPr>
              <a:t>que não houvesse uma desvalorização excessiva, o governo </a:t>
            </a:r>
            <a:r>
              <a:rPr lang="pt-BR" sz="2400" dirty="0" smtClean="0">
                <a:latin typeface="Times New Roman" panose="02020603050405020304" pitchFamily="18" charset="0"/>
                <a:cs typeface="Times New Roman" panose="02020603050405020304" pitchFamily="18" charset="0"/>
              </a:rPr>
              <a:t>comprou </a:t>
            </a:r>
            <a:r>
              <a:rPr lang="pt-BR" sz="2400" dirty="0">
                <a:latin typeface="Times New Roman" panose="02020603050405020304" pitchFamily="18" charset="0"/>
                <a:cs typeface="Times New Roman" panose="02020603050405020304" pitchFamily="18" charset="0"/>
              </a:rPr>
              <a:t>e queimou toneladas de </a:t>
            </a:r>
            <a:r>
              <a:rPr lang="pt-BR" sz="2400" dirty="0" smtClean="0">
                <a:latin typeface="Times New Roman" panose="02020603050405020304" pitchFamily="18" charset="0"/>
                <a:cs typeface="Times New Roman" panose="02020603050405020304" pitchFamily="18" charset="0"/>
              </a:rPr>
              <a:t>café;</a:t>
            </a:r>
          </a:p>
          <a:p>
            <a:pPr algn="just"/>
            <a:r>
              <a:rPr lang="pt-BR" sz="2400" dirty="0" smtClean="0">
                <a:latin typeface="Times New Roman" panose="02020603050405020304" pitchFamily="18" charset="0"/>
                <a:cs typeface="Times New Roman" panose="02020603050405020304" pitchFamily="18" charset="0"/>
              </a:rPr>
              <a:t> O governo endividou-se a juros altíssimos; </a:t>
            </a:r>
          </a:p>
          <a:p>
            <a:pPr algn="just"/>
            <a:r>
              <a:rPr lang="pt-BR" sz="2400" dirty="0" smtClean="0">
                <a:latin typeface="Times New Roman" panose="02020603050405020304" pitchFamily="18" charset="0"/>
                <a:cs typeface="Times New Roman" panose="02020603050405020304" pitchFamily="18" charset="0"/>
              </a:rPr>
              <a:t>Enquanto </a:t>
            </a:r>
            <a:r>
              <a:rPr lang="pt-BR" sz="2400" dirty="0">
                <a:latin typeface="Times New Roman" panose="02020603050405020304" pitchFamily="18" charset="0"/>
                <a:cs typeface="Times New Roman" panose="02020603050405020304" pitchFamily="18" charset="0"/>
              </a:rPr>
              <a:t>o Estado Brasileiro se endividava, os cafeicultores investiam no setor industrial, desenvolvendo fracamente a indústria </a:t>
            </a:r>
            <a:r>
              <a:rPr lang="pt-BR" sz="2400" dirty="0" smtClean="0">
                <a:latin typeface="Times New Roman" panose="02020603050405020304" pitchFamily="18" charset="0"/>
                <a:cs typeface="Times New Roman" panose="02020603050405020304" pitchFamily="18" charset="0"/>
              </a:rPr>
              <a:t>brasileira.</a:t>
            </a: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a:solidFill>
                  <a:srgbClr val="FF0000"/>
                </a:solidFill>
                <a:latin typeface="Times New Roman" panose="02020603050405020304" pitchFamily="18" charset="0"/>
                <a:cs typeface="Times New Roman" panose="02020603050405020304" pitchFamily="18" charset="0"/>
              </a:rPr>
              <a:t>REGIONALISTAS</a:t>
            </a:r>
            <a:endParaRPr lang="pt-BR" b="1" dirty="0">
              <a:latin typeface="Times New Roman" panose="02020603050405020304" pitchFamily="18" charset="0"/>
              <a:cs typeface="Times New Roman" panose="02020603050405020304" pitchFamily="18" charset="0"/>
            </a:endParaRPr>
          </a:p>
        </p:txBody>
      </p:sp>
      <p:pic>
        <p:nvPicPr>
          <p:cNvPr id="6146" name="Picture 2" descr="C:\Users\Usuário\JEC\Pictures\Educandário\Imagens para aulas\2modernismo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5056832"/>
            <a:ext cx="2719818" cy="15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889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dirty="0" smtClean="0">
                <a:latin typeface="Times New Roman" panose="02020603050405020304" pitchFamily="18" charset="0"/>
                <a:cs typeface="Times New Roman" panose="02020603050405020304" pitchFamily="18" charset="0"/>
              </a:rPr>
              <a:t>Principais obras:</a:t>
            </a:r>
          </a:p>
          <a:p>
            <a:pPr algn="just"/>
            <a:r>
              <a:rPr lang="pt-BR" dirty="0" smtClean="0">
                <a:latin typeface="Times New Roman" panose="02020603050405020304" pitchFamily="18" charset="0"/>
                <a:cs typeface="Times New Roman" panose="02020603050405020304" pitchFamily="18" charset="0"/>
              </a:rPr>
              <a:t>Caetés - </a:t>
            </a:r>
            <a:r>
              <a:rPr lang="pt-BR" dirty="0">
                <a:latin typeface="Times New Roman" panose="02020603050405020304" pitchFamily="18" charset="0"/>
                <a:cs typeface="Times New Roman" panose="02020603050405020304" pitchFamily="18" charset="0"/>
              </a:rPr>
              <a:t>romance - Editora Schmidt, 1933; </a:t>
            </a:r>
            <a:endParaRPr lang="pt-BR" dirty="0" smtClean="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São Bernardo- </a:t>
            </a:r>
            <a:r>
              <a:rPr lang="pt-BR" dirty="0">
                <a:latin typeface="Times New Roman" panose="02020603050405020304" pitchFamily="18" charset="0"/>
                <a:cs typeface="Times New Roman" panose="02020603050405020304" pitchFamily="18" charset="0"/>
              </a:rPr>
              <a:t>romance - Editora Arial, 1934; </a:t>
            </a:r>
            <a:endParaRPr lang="pt-BR" dirty="0" smtClean="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Angústia- </a:t>
            </a:r>
            <a:r>
              <a:rPr lang="pt-BR" dirty="0">
                <a:latin typeface="Times New Roman" panose="02020603050405020304" pitchFamily="18" charset="0"/>
                <a:cs typeface="Times New Roman" panose="02020603050405020304" pitchFamily="18" charset="0"/>
              </a:rPr>
              <a:t>romance - Editora José Olympio, 1936; </a:t>
            </a:r>
            <a:endParaRPr lang="pt-BR" dirty="0" smtClean="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Vidas Secas - </a:t>
            </a:r>
            <a:r>
              <a:rPr lang="pt-BR" dirty="0">
                <a:latin typeface="Times New Roman" panose="02020603050405020304" pitchFamily="18" charset="0"/>
                <a:cs typeface="Times New Roman" panose="02020603050405020304" pitchFamily="18" charset="0"/>
              </a:rPr>
              <a:t>romance, - Editora José Olympio, 1938; </a:t>
            </a:r>
            <a:endParaRPr lang="pt-BR" dirty="0" smtClean="0">
              <a:latin typeface="Times New Roman" panose="02020603050405020304" pitchFamily="18" charset="0"/>
              <a:cs typeface="Times New Roman" panose="02020603050405020304" pitchFamily="18" charset="0"/>
            </a:endParaRPr>
          </a:p>
          <a:p>
            <a:pPr algn="just"/>
            <a:r>
              <a:rPr lang="pt-BR" i="1" dirty="0" smtClean="0">
                <a:latin typeface="Times New Roman" panose="02020603050405020304" pitchFamily="18" charset="0"/>
                <a:cs typeface="Times New Roman" panose="02020603050405020304" pitchFamily="18" charset="0"/>
              </a:rPr>
              <a:t>Infância </a:t>
            </a:r>
            <a:r>
              <a:rPr lang="pt-BR" dirty="0" smtClean="0">
                <a:latin typeface="Times New Roman" panose="02020603050405020304" pitchFamily="18" charset="0"/>
                <a:cs typeface="Times New Roman" panose="02020603050405020304" pitchFamily="18" charset="0"/>
              </a:rPr>
              <a:t>- </a:t>
            </a:r>
            <a:r>
              <a:rPr lang="pt-BR" dirty="0">
                <a:latin typeface="Times New Roman" panose="02020603050405020304" pitchFamily="18" charset="0"/>
                <a:cs typeface="Times New Roman" panose="02020603050405020304" pitchFamily="18" charset="0"/>
              </a:rPr>
              <a:t>memórias - Editora José Olympio, </a:t>
            </a:r>
            <a:r>
              <a:rPr lang="pt-BR" dirty="0" smtClean="0">
                <a:latin typeface="Times New Roman" panose="02020603050405020304" pitchFamily="18" charset="0"/>
                <a:cs typeface="Times New Roman" panose="02020603050405020304" pitchFamily="18" charset="0"/>
              </a:rPr>
              <a:t>1945;</a:t>
            </a:r>
          </a:p>
          <a:p>
            <a:pPr algn="just"/>
            <a:r>
              <a:rPr lang="pt-BR" dirty="0" smtClean="0">
                <a:latin typeface="Times New Roman" panose="02020603050405020304" pitchFamily="18" charset="0"/>
                <a:cs typeface="Times New Roman" panose="02020603050405020304" pitchFamily="18" charset="0"/>
              </a:rPr>
              <a:t>Insônia - </a:t>
            </a:r>
            <a:r>
              <a:rPr lang="pt-BR" dirty="0">
                <a:latin typeface="Times New Roman" panose="02020603050405020304" pitchFamily="18" charset="0"/>
                <a:cs typeface="Times New Roman" panose="02020603050405020304" pitchFamily="18" charset="0"/>
              </a:rPr>
              <a:t>contos - Editora José Olympio, 1947; </a:t>
            </a:r>
            <a:endParaRPr lang="pt-BR" dirty="0" smtClean="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Memórias do Cárcere - </a:t>
            </a:r>
            <a:r>
              <a:rPr lang="pt-BR" dirty="0">
                <a:latin typeface="Times New Roman" panose="02020603050405020304" pitchFamily="18" charset="0"/>
                <a:cs typeface="Times New Roman" panose="02020603050405020304" pitchFamily="18" charset="0"/>
              </a:rPr>
              <a:t>memórias - Editora José Olympio, 1953; (</a:t>
            </a:r>
            <a:r>
              <a:rPr lang="pt-BR" i="1" dirty="0">
                <a:latin typeface="Times New Roman" panose="02020603050405020304" pitchFamily="18" charset="0"/>
                <a:cs typeface="Times New Roman" panose="02020603050405020304" pitchFamily="18" charset="0"/>
              </a:rPr>
              <a:t>obra póstuma</a:t>
            </a:r>
            <a:r>
              <a:rPr lang="pt-BR" dirty="0">
                <a:latin typeface="Times New Roman" panose="02020603050405020304" pitchFamily="18" charset="0"/>
                <a:cs typeface="Times New Roman" panose="02020603050405020304" pitchFamily="18" charset="0"/>
              </a:rPr>
              <a:t>) </a:t>
            </a:r>
            <a:endParaRPr lang="pt-BR" dirty="0" smtClean="0">
              <a:latin typeface="Times New Roman" panose="02020603050405020304" pitchFamily="18" charset="0"/>
              <a:cs typeface="Times New Roman" panose="02020603050405020304" pitchFamily="18" charset="0"/>
            </a:endParaRPr>
          </a:p>
          <a:p>
            <a:pPr algn="just"/>
            <a:r>
              <a:rPr lang="pt-BR" i="1" dirty="0" smtClean="0">
                <a:latin typeface="Times New Roman" panose="02020603050405020304" pitchFamily="18" charset="0"/>
                <a:cs typeface="Times New Roman" panose="02020603050405020304" pitchFamily="18" charset="0"/>
              </a:rPr>
              <a:t>Viagem </a:t>
            </a:r>
            <a:r>
              <a:rPr lang="pt-BR" dirty="0" smtClean="0">
                <a:latin typeface="Times New Roman" panose="02020603050405020304" pitchFamily="18" charset="0"/>
                <a:cs typeface="Times New Roman" panose="02020603050405020304" pitchFamily="18" charset="0"/>
              </a:rPr>
              <a:t>- </a:t>
            </a:r>
            <a:r>
              <a:rPr lang="pt-BR" dirty="0">
                <a:latin typeface="Times New Roman" panose="02020603050405020304" pitchFamily="18" charset="0"/>
                <a:cs typeface="Times New Roman" panose="02020603050405020304" pitchFamily="18" charset="0"/>
              </a:rPr>
              <a:t>crônicas - Editora José Olympio, 1954; (</a:t>
            </a:r>
            <a:r>
              <a:rPr lang="pt-BR" i="1" dirty="0">
                <a:latin typeface="Times New Roman" panose="02020603050405020304" pitchFamily="18" charset="0"/>
                <a:cs typeface="Times New Roman" panose="02020603050405020304" pitchFamily="18" charset="0"/>
              </a:rPr>
              <a:t>obra póstuma</a:t>
            </a:r>
            <a:r>
              <a:rPr lang="pt-BR" dirty="0">
                <a:latin typeface="Times New Roman" panose="02020603050405020304" pitchFamily="18" charset="0"/>
                <a:cs typeface="Times New Roman" panose="02020603050405020304" pitchFamily="18" charset="0"/>
              </a:rPr>
              <a:t>)</a:t>
            </a:r>
            <a:endParaRPr lang="pt-BR" dirty="0" smtClean="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752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b="1" dirty="0" smtClean="0">
                <a:latin typeface="Times New Roman" panose="02020603050405020304" pitchFamily="18" charset="0"/>
                <a:cs typeface="Times New Roman" panose="02020603050405020304" pitchFamily="18" charset="0"/>
              </a:rPr>
              <a:t>Características</a:t>
            </a:r>
            <a:r>
              <a:rPr lang="pt-BR" dirty="0" smtClean="0">
                <a:latin typeface="Times New Roman" panose="02020603050405020304" pitchFamily="18" charset="0"/>
                <a:cs typeface="Times New Roman" panose="02020603050405020304" pitchFamily="18" charset="0"/>
              </a:rPr>
              <a:t>:</a:t>
            </a:r>
          </a:p>
          <a:p>
            <a:pPr algn="just"/>
            <a:r>
              <a:rPr lang="pt-BR" dirty="0" smtClean="0">
                <a:latin typeface="Times New Roman" panose="02020603050405020304" pitchFamily="18" charset="0"/>
                <a:cs typeface="Times New Roman" panose="02020603050405020304" pitchFamily="18" charset="0"/>
              </a:rPr>
              <a:t>Retrato agudo da dura realidade do nordestino;</a:t>
            </a:r>
          </a:p>
          <a:p>
            <a:pPr algn="just"/>
            <a:r>
              <a:rPr lang="pt-BR" dirty="0" smtClean="0">
                <a:latin typeface="Times New Roman" panose="02020603050405020304" pitchFamily="18" charset="0"/>
                <a:cs typeface="Times New Roman" panose="02020603050405020304" pitchFamily="18" charset="0"/>
              </a:rPr>
              <a:t>Raro equilíbrio entre análise sociológica e psicológica;</a:t>
            </a:r>
          </a:p>
          <a:p>
            <a:pPr algn="just"/>
            <a:r>
              <a:rPr lang="pt-BR" dirty="0" smtClean="0">
                <a:latin typeface="Times New Roman" panose="02020603050405020304" pitchFamily="18" charset="0"/>
                <a:cs typeface="Times New Roman" panose="02020603050405020304" pitchFamily="18" charset="0"/>
              </a:rPr>
              <a:t>Especificidades regionais são um meio para alcançar o universal. Suas personagens não traduzem experiências isoladas, mas uma condição coletiva: a do homem explorado socialmente ou brutalizado pelo meio.</a:t>
            </a:r>
          </a:p>
          <a:p>
            <a:pPr algn="just"/>
            <a:endParaRPr lang="pt-BR"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pic>
        <p:nvPicPr>
          <p:cNvPr id="9218" name="Picture 2" descr="C:\Users\Usuário\JEC\Pictures\Educandário\Imagens para aulas\gracil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4258" y="4879684"/>
            <a:ext cx="3151917" cy="1575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56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b="1" dirty="0" smtClean="0">
                <a:latin typeface="Times New Roman" panose="02020603050405020304" pitchFamily="18" charset="0"/>
                <a:cs typeface="Times New Roman" panose="02020603050405020304" pitchFamily="18" charset="0"/>
              </a:rPr>
              <a:t>Características</a:t>
            </a:r>
            <a:r>
              <a:rPr lang="pt-BR" dirty="0" smtClean="0">
                <a:latin typeface="Times New Roman" panose="02020603050405020304" pitchFamily="18" charset="0"/>
                <a:cs typeface="Times New Roman" panose="02020603050405020304" pitchFamily="18" charset="0"/>
              </a:rPr>
              <a:t>:</a:t>
            </a:r>
          </a:p>
          <a:p>
            <a:pPr algn="just"/>
            <a:r>
              <a:rPr lang="pt-BR" dirty="0" smtClean="0">
                <a:latin typeface="Times New Roman" panose="02020603050405020304" pitchFamily="18" charset="0"/>
                <a:cs typeface="Times New Roman" panose="02020603050405020304" pitchFamily="18" charset="0"/>
              </a:rPr>
              <a:t>Retrato do universo sertanejo nordestino: </a:t>
            </a:r>
          </a:p>
          <a:p>
            <a:pPr algn="just"/>
            <a:r>
              <a:rPr lang="pt-BR" dirty="0" smtClean="0">
                <a:latin typeface="Times New Roman" panose="02020603050405020304" pitchFamily="18" charset="0"/>
                <a:cs typeface="Times New Roman" panose="02020603050405020304" pitchFamily="18" charset="0"/>
              </a:rPr>
              <a:t>Fazendeiro autoritário;</a:t>
            </a:r>
          </a:p>
          <a:p>
            <a:pPr algn="just"/>
            <a:r>
              <a:rPr lang="pt-BR" dirty="0" smtClean="0">
                <a:latin typeface="Times New Roman" panose="02020603050405020304" pitchFamily="18" charset="0"/>
                <a:cs typeface="Times New Roman" panose="02020603050405020304" pitchFamily="18" charset="0"/>
              </a:rPr>
              <a:t>Caboclo comum, limitado e explorado;</a:t>
            </a:r>
          </a:p>
          <a:p>
            <a:pPr algn="just"/>
            <a:r>
              <a:rPr lang="pt-BR" dirty="0" smtClean="0">
                <a:latin typeface="Times New Roman" panose="02020603050405020304" pitchFamily="18" charset="0"/>
                <a:cs typeface="Times New Roman" panose="02020603050405020304" pitchFamily="18" charset="0"/>
              </a:rPr>
              <a:t>Crianças sem estudo e esperança;</a:t>
            </a:r>
          </a:p>
          <a:p>
            <a:pPr algn="just"/>
            <a:r>
              <a:rPr lang="pt-BR" dirty="0" smtClean="0">
                <a:latin typeface="Times New Roman" panose="02020603050405020304" pitchFamily="18" charset="0"/>
                <a:cs typeface="Times New Roman" panose="02020603050405020304" pitchFamily="18" charset="0"/>
              </a:rPr>
              <a:t>Retirantes;</a:t>
            </a:r>
          </a:p>
          <a:p>
            <a:pPr algn="just"/>
            <a:r>
              <a:rPr lang="pt-BR" dirty="0" smtClean="0">
                <a:latin typeface="Times New Roman" panose="02020603050405020304" pitchFamily="18" charset="0"/>
                <a:cs typeface="Times New Roman" panose="02020603050405020304" pitchFamily="18" charset="0"/>
              </a:rPr>
              <a:t>Famílias arruinadas por crises econômicas.</a:t>
            </a: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pic>
        <p:nvPicPr>
          <p:cNvPr id="10242" name="Picture 2" descr="C:\Users\Usuário\JEC\Pictures\Educandário\Imagens para aulas\gracil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869160"/>
            <a:ext cx="26098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3290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b="1" dirty="0" smtClean="0">
                <a:latin typeface="Times New Roman" panose="02020603050405020304" pitchFamily="18" charset="0"/>
                <a:cs typeface="Times New Roman" panose="02020603050405020304" pitchFamily="18" charset="0"/>
              </a:rPr>
              <a:t>Características</a:t>
            </a:r>
            <a:r>
              <a:rPr lang="pt-BR" dirty="0" smtClean="0">
                <a:latin typeface="Times New Roman" panose="02020603050405020304" pitchFamily="18" charset="0"/>
                <a:cs typeface="Times New Roman" panose="02020603050405020304" pitchFamily="18" charset="0"/>
              </a:rPr>
              <a:t>:</a:t>
            </a:r>
          </a:p>
          <a:p>
            <a:pPr algn="just"/>
            <a:r>
              <a:rPr lang="pt-BR" dirty="0" smtClean="0">
                <a:latin typeface="Times New Roman" panose="02020603050405020304" pitchFamily="18" charset="0"/>
                <a:cs typeface="Times New Roman" panose="02020603050405020304" pitchFamily="18" charset="0"/>
              </a:rPr>
              <a:t>Linguagem: enxuta, rigorosa e conscientemente trabalhada, sendo considerado, nesse quesito, um discípulo de Machado de Assis.  </a:t>
            </a: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pic>
        <p:nvPicPr>
          <p:cNvPr id="11266" name="Picture 2" descr="C:\Users\Usuário\JEC\Pictures\Educandário\Imagens para aulas\gracil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212976"/>
            <a:ext cx="2874660" cy="3336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636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b="1" dirty="0" smtClean="0">
                <a:latin typeface="Times New Roman" panose="02020603050405020304" pitchFamily="18" charset="0"/>
                <a:cs typeface="Times New Roman" panose="02020603050405020304" pitchFamily="18" charset="0"/>
              </a:rPr>
              <a:t>Vidas Secas:</a:t>
            </a:r>
          </a:p>
          <a:p>
            <a:pPr algn="just"/>
            <a:r>
              <a:rPr lang="pt-BR" dirty="0" smtClean="0">
                <a:latin typeface="Times New Roman" panose="02020603050405020304" pitchFamily="18" charset="0"/>
                <a:cs typeface="Times New Roman" panose="02020603050405020304" pitchFamily="18" charset="0"/>
              </a:rPr>
              <a:t>Linguagem enxuta;</a:t>
            </a:r>
          </a:p>
          <a:p>
            <a:pPr algn="just"/>
            <a:r>
              <a:rPr lang="pt-BR" dirty="0" smtClean="0">
                <a:latin typeface="Times New Roman" panose="02020603050405020304" pitchFamily="18" charset="0"/>
                <a:cs typeface="Times New Roman" panose="02020603050405020304" pitchFamily="18" charset="0"/>
              </a:rPr>
              <a:t>Introspecção psicológica;</a:t>
            </a:r>
          </a:p>
          <a:p>
            <a:pPr algn="just"/>
            <a:r>
              <a:rPr lang="pt-BR" dirty="0" smtClean="0">
                <a:latin typeface="Times New Roman" panose="02020603050405020304" pitchFamily="18" charset="0"/>
                <a:cs typeface="Times New Roman" panose="02020603050405020304" pitchFamily="18" charset="0"/>
              </a:rPr>
              <a:t>Discurso indireto livre;</a:t>
            </a:r>
          </a:p>
          <a:p>
            <a:pPr algn="just"/>
            <a:r>
              <a:rPr lang="pt-BR" dirty="0" smtClean="0">
                <a:latin typeface="Times New Roman" panose="02020603050405020304" pitchFamily="18" charset="0"/>
                <a:cs typeface="Times New Roman" panose="02020603050405020304" pitchFamily="18" charset="0"/>
              </a:rPr>
              <a:t>Capítulos podem ser lidos autonomamente, como contos;</a:t>
            </a:r>
          </a:p>
          <a:p>
            <a:pPr algn="just"/>
            <a:r>
              <a:rPr lang="pt-BR" dirty="0" smtClean="0">
                <a:latin typeface="Times New Roman" panose="02020603050405020304" pitchFamily="18" charset="0"/>
                <a:cs typeface="Times New Roman" panose="02020603050405020304" pitchFamily="18" charset="0"/>
              </a:rPr>
              <a:t>Narra as dificuldades de uma família sertaneja, formada por Fabiano </a:t>
            </a:r>
            <a:r>
              <a:rPr lang="pt-BR" dirty="0" err="1" smtClean="0">
                <a:latin typeface="Times New Roman" panose="02020603050405020304" pitchFamily="18" charset="0"/>
                <a:cs typeface="Times New Roman" panose="02020603050405020304" pitchFamily="18" charset="0"/>
              </a:rPr>
              <a:t>Sinha</a:t>
            </a:r>
            <a:r>
              <a:rPr lang="pt-BR" dirty="0" smtClean="0">
                <a:latin typeface="Times New Roman" panose="02020603050405020304" pitchFamily="18" charset="0"/>
                <a:cs typeface="Times New Roman" panose="02020603050405020304" pitchFamily="18" charset="0"/>
              </a:rPr>
              <a:t> Vitória, Menino Mais Velho, Menino Mais Novo e a cadela Baleia.</a:t>
            </a:r>
          </a:p>
          <a:p>
            <a:pPr algn="just"/>
            <a:r>
              <a:rPr lang="pt-BR" dirty="0" smtClean="0">
                <a:latin typeface="Times New Roman" panose="02020603050405020304" pitchFamily="18" charset="0"/>
                <a:cs typeface="Times New Roman" panose="02020603050405020304" pitchFamily="18" charset="0"/>
              </a:rPr>
              <a:t>Seca, fome, animalização e humilhação, mas os sonhos persistem.</a:t>
            </a: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pic>
        <p:nvPicPr>
          <p:cNvPr id="12290" name="Picture 2" descr="C:\Users\Usuário\JEC\Pictures\Educandário\Imagens para aulas\gracil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268760"/>
            <a:ext cx="3483471" cy="1886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746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b="1" dirty="0" smtClean="0">
                <a:latin typeface="Times New Roman" panose="02020603050405020304" pitchFamily="18" charset="0"/>
                <a:cs typeface="Times New Roman" panose="02020603050405020304" pitchFamily="18" charset="0"/>
              </a:rPr>
              <a:t>São Bernardo:</a:t>
            </a:r>
          </a:p>
          <a:p>
            <a:pPr algn="just"/>
            <a:r>
              <a:rPr lang="pt-BR" dirty="0" smtClean="0">
                <a:latin typeface="Times New Roman" panose="02020603050405020304" pitchFamily="18" charset="0"/>
                <a:cs typeface="Times New Roman" panose="02020603050405020304" pitchFamily="18" charset="0"/>
              </a:rPr>
              <a:t>Linguagem enxuta;</a:t>
            </a:r>
          </a:p>
          <a:p>
            <a:pPr algn="just"/>
            <a:r>
              <a:rPr lang="pt-BR" dirty="0" smtClean="0">
                <a:latin typeface="Times New Roman" panose="02020603050405020304" pitchFamily="18" charset="0"/>
                <a:cs typeface="Times New Roman" panose="02020603050405020304" pitchFamily="18" charset="0"/>
              </a:rPr>
              <a:t>Introspecção psicológica;</a:t>
            </a:r>
          </a:p>
          <a:p>
            <a:pPr algn="just"/>
            <a:r>
              <a:rPr lang="pt-BR" dirty="0">
                <a:latin typeface="Times New Roman" panose="02020603050405020304" pitchFamily="18" charset="0"/>
                <a:cs typeface="Times New Roman" panose="02020603050405020304" pitchFamily="18" charset="0"/>
              </a:rPr>
              <a:t>Conta a história do grande amor desencontrado de Paulo Honório por Madalena. </a:t>
            </a: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pic>
        <p:nvPicPr>
          <p:cNvPr id="13314" name="Picture 2" descr="C:\Users\Usuário\JEC\Pictures\Educandário\Imagens para aulas\gracil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933056"/>
            <a:ext cx="2808312" cy="260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0662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b="1" dirty="0" smtClean="0">
                <a:latin typeface="Times New Roman" panose="02020603050405020304" pitchFamily="18" charset="0"/>
                <a:cs typeface="Times New Roman" panose="02020603050405020304" pitchFamily="18" charset="0"/>
              </a:rPr>
              <a:t>São Bernardo:</a:t>
            </a:r>
          </a:p>
          <a:p>
            <a:pPr algn="just"/>
            <a:r>
              <a:rPr lang="pt-BR" b="1" dirty="0" smtClean="0">
                <a:latin typeface="Times New Roman" panose="02020603050405020304" pitchFamily="18" charset="0"/>
                <a:cs typeface="Times New Roman" panose="02020603050405020304" pitchFamily="18" charset="0"/>
              </a:rPr>
              <a:t>Órfão</a:t>
            </a:r>
            <a:r>
              <a:rPr lang="pt-BR" dirty="0" smtClean="0">
                <a:latin typeface="Times New Roman" panose="02020603050405020304" pitchFamily="18" charset="0"/>
                <a:cs typeface="Times New Roman" panose="02020603050405020304" pitchFamily="18" charset="0"/>
              </a:rPr>
              <a:t> criado por uma negra doceira, o ambicioso </a:t>
            </a:r>
            <a:r>
              <a:rPr lang="pt-BR" b="1" dirty="0">
                <a:latin typeface="Times New Roman" panose="02020603050405020304" pitchFamily="18" charset="0"/>
                <a:cs typeface="Times New Roman" panose="02020603050405020304" pitchFamily="18" charset="0"/>
              </a:rPr>
              <a:t>Paulo </a:t>
            </a:r>
            <a:r>
              <a:rPr lang="pt-BR" b="1" dirty="0" smtClean="0">
                <a:latin typeface="Times New Roman" panose="02020603050405020304" pitchFamily="18" charset="0"/>
                <a:cs typeface="Times New Roman" panose="02020603050405020304" pitchFamily="18" charset="0"/>
              </a:rPr>
              <a:t>Honório</a:t>
            </a:r>
            <a:r>
              <a:rPr lang="pt-BR" dirty="0" smtClean="0">
                <a:latin typeface="Times New Roman" panose="02020603050405020304" pitchFamily="18" charset="0"/>
                <a:cs typeface="Times New Roman" panose="02020603050405020304" pitchFamily="18" charset="0"/>
              </a:rPr>
              <a:t> acaba </a:t>
            </a:r>
            <a:r>
              <a:rPr lang="pt-BR" dirty="0">
                <a:latin typeface="Times New Roman" panose="02020603050405020304" pitchFamily="18" charset="0"/>
                <a:cs typeface="Times New Roman" panose="02020603050405020304" pitchFamily="18" charset="0"/>
              </a:rPr>
              <a:t>por se transformar num grande </a:t>
            </a:r>
            <a:r>
              <a:rPr lang="pt-BR" b="1" dirty="0">
                <a:latin typeface="Times New Roman" panose="02020603050405020304" pitchFamily="18" charset="0"/>
                <a:cs typeface="Times New Roman" panose="02020603050405020304" pitchFamily="18" charset="0"/>
              </a:rPr>
              <a:t>fazendeiro do sertão de </a:t>
            </a:r>
            <a:r>
              <a:rPr lang="pt-BR" b="1" dirty="0" smtClean="0">
                <a:latin typeface="Times New Roman" panose="02020603050405020304" pitchFamily="18" charset="0"/>
                <a:cs typeface="Times New Roman" panose="02020603050405020304" pitchFamily="18" charset="0"/>
              </a:rPr>
              <a:t>Alagoas, usando de muita frieza, violência, mentiras e ameaças</a:t>
            </a:r>
            <a:r>
              <a:rPr lang="pt-BR" dirty="0" smtClean="0">
                <a:latin typeface="Times New Roman" panose="02020603050405020304" pitchFamily="18" charset="0"/>
                <a:cs typeface="Times New Roman" panose="02020603050405020304" pitchFamily="18" charset="0"/>
              </a:rPr>
              <a:t>. </a:t>
            </a:r>
          </a:p>
          <a:p>
            <a:pPr algn="just"/>
            <a:r>
              <a:rPr lang="pt-BR" dirty="0" smtClean="0">
                <a:latin typeface="Times New Roman" panose="02020603050405020304" pitchFamily="18" charset="0"/>
                <a:cs typeface="Times New Roman" panose="02020603050405020304" pitchFamily="18" charset="0"/>
              </a:rPr>
              <a:t>Aproxima-se do filho do antigo patrão, Luís Padilha, incentiva a sua gastança, bebedeira e maus negócios, tudo para conseguir comprar a fazenda onde fora empregado, São Bernardo, a preço de banana.</a:t>
            </a:r>
            <a:endParaRPr lang="pt-BR"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pic>
        <p:nvPicPr>
          <p:cNvPr id="14338" name="Picture 2" descr="C:\Users\Usuário\JEC\Pictures\Educandário\Imagens para aulas\gracil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5301208"/>
            <a:ext cx="2857500" cy="123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378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b="1" dirty="0" smtClean="0">
                <a:latin typeface="Times New Roman" panose="02020603050405020304" pitchFamily="18" charset="0"/>
                <a:cs typeface="Times New Roman" panose="02020603050405020304" pitchFamily="18" charset="0"/>
              </a:rPr>
              <a:t>São Bernardo:</a:t>
            </a:r>
          </a:p>
          <a:p>
            <a:pPr algn="just"/>
            <a:r>
              <a:rPr lang="pt-BR" dirty="0" smtClean="0">
                <a:latin typeface="Times New Roman" panose="02020603050405020304" pitchFamily="18" charset="0"/>
                <a:cs typeface="Times New Roman" panose="02020603050405020304" pitchFamily="18" charset="0"/>
              </a:rPr>
              <a:t>Manda também matar Mendonça, seu vizinho, e expandir as suas terras.</a:t>
            </a:r>
          </a:p>
          <a:p>
            <a:pPr algn="just"/>
            <a:r>
              <a:rPr lang="pt-BR" dirty="0" smtClean="0">
                <a:latin typeface="Times New Roman" panose="02020603050405020304" pitchFamily="18" charset="0"/>
                <a:cs typeface="Times New Roman" panose="02020603050405020304" pitchFamily="18" charset="0"/>
              </a:rPr>
              <a:t>Casa-se com a professora primária </a:t>
            </a:r>
            <a:r>
              <a:rPr lang="pt-BR" dirty="0">
                <a:latin typeface="Times New Roman" panose="02020603050405020304" pitchFamily="18" charset="0"/>
                <a:cs typeface="Times New Roman" panose="02020603050405020304" pitchFamily="18" charset="0"/>
              </a:rPr>
              <a:t>Madalena para conseguir um </a:t>
            </a:r>
            <a:r>
              <a:rPr lang="pt-BR" b="1" dirty="0">
                <a:latin typeface="Times New Roman" panose="02020603050405020304" pitchFamily="18" charset="0"/>
                <a:cs typeface="Times New Roman" panose="02020603050405020304" pitchFamily="18" charset="0"/>
              </a:rPr>
              <a:t>herdeiro</a:t>
            </a:r>
            <a:r>
              <a:rPr lang="pt-BR" dirty="0">
                <a:latin typeface="Times New Roman" panose="02020603050405020304" pitchFamily="18" charset="0"/>
                <a:cs typeface="Times New Roman" panose="02020603050405020304" pitchFamily="18" charset="0"/>
              </a:rPr>
              <a:t>. Incapaz de entender a </a:t>
            </a:r>
            <a:r>
              <a:rPr lang="pt-BR" b="1" dirty="0">
                <a:latin typeface="Times New Roman" panose="02020603050405020304" pitchFamily="18" charset="0"/>
                <a:cs typeface="Times New Roman" panose="02020603050405020304" pitchFamily="18" charset="0"/>
              </a:rPr>
              <a:t>forma humanitária pela qual a mulher vê o mundo</a:t>
            </a:r>
            <a:r>
              <a:rPr lang="pt-BR" dirty="0">
                <a:latin typeface="Times New Roman" panose="02020603050405020304" pitchFamily="18" charset="0"/>
                <a:cs typeface="Times New Roman" panose="02020603050405020304" pitchFamily="18" charset="0"/>
              </a:rPr>
              <a:t>, ele tenta anulá-la com seu </a:t>
            </a:r>
            <a:r>
              <a:rPr lang="pt-BR" b="1" dirty="0">
                <a:latin typeface="Times New Roman" panose="02020603050405020304" pitchFamily="18" charset="0"/>
                <a:cs typeface="Times New Roman" panose="02020603050405020304" pitchFamily="18" charset="0"/>
              </a:rPr>
              <a:t>autoritarismo</a:t>
            </a:r>
            <a:r>
              <a:rPr lang="pt-BR" dirty="0">
                <a:latin typeface="Times New Roman" panose="02020603050405020304" pitchFamily="18" charset="0"/>
                <a:cs typeface="Times New Roman" panose="02020603050405020304" pitchFamily="18" charset="0"/>
              </a:rPr>
              <a:t>. </a:t>
            </a:r>
          </a:p>
          <a:p>
            <a:pPr marL="0" indent="0" algn="just">
              <a:buNone/>
            </a:pPr>
            <a:endParaRPr lang="pt-BR" dirty="0" smtClean="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pic>
        <p:nvPicPr>
          <p:cNvPr id="15362" name="Picture 2" descr="C:\Users\Usuário\JEC\Pictures\Educandário\Imagens para aulas\gracil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708758"/>
            <a:ext cx="2952328" cy="1717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8291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b="1" dirty="0" smtClean="0">
                <a:latin typeface="Times New Roman" panose="02020603050405020304" pitchFamily="18" charset="0"/>
                <a:cs typeface="Times New Roman" panose="02020603050405020304" pitchFamily="18" charset="0"/>
              </a:rPr>
              <a:t>São Bernardo:</a:t>
            </a:r>
          </a:p>
          <a:p>
            <a:pPr algn="just"/>
            <a:r>
              <a:rPr lang="pt-BR" dirty="0">
                <a:latin typeface="Times New Roman" panose="02020603050405020304" pitchFamily="18" charset="0"/>
                <a:cs typeface="Times New Roman" panose="02020603050405020304" pitchFamily="18" charset="0"/>
              </a:rPr>
              <a:t>Madalena se interessa pela vida dos empregados e dá opiniões sobre as condições precárias do professor Padilha, exigindo a compra de materiais escolares. Além disso, ela passa a dividir as tarefas de escrituração com Ribeiro.</a:t>
            </a:r>
            <a:endParaRPr lang="pt-BR" dirty="0" smtClean="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pic>
        <p:nvPicPr>
          <p:cNvPr id="16386" name="Picture 2" descr="C:\Users\Usuário\JEC\Pictures\Educandário\Imagens para aulas\gracil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645024"/>
            <a:ext cx="4667842" cy="2863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9526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b="1" dirty="0" smtClean="0">
                <a:latin typeface="Times New Roman" panose="02020603050405020304" pitchFamily="18" charset="0"/>
                <a:cs typeface="Times New Roman" panose="02020603050405020304" pitchFamily="18" charset="0"/>
              </a:rPr>
              <a:t>São Bernardo:</a:t>
            </a:r>
          </a:p>
          <a:p>
            <a:pPr algn="just"/>
            <a:r>
              <a:rPr lang="pt-BR" dirty="0">
                <a:latin typeface="Times New Roman" panose="02020603050405020304" pitchFamily="18" charset="0"/>
                <a:cs typeface="Times New Roman" panose="02020603050405020304" pitchFamily="18" charset="0"/>
              </a:rPr>
              <a:t>Não conseguindo dominar a mulher como </a:t>
            </a:r>
            <a:r>
              <a:rPr lang="pt-BR" dirty="0" smtClean="0">
                <a:latin typeface="Times New Roman" panose="02020603050405020304" pitchFamily="18" charset="0"/>
                <a:cs typeface="Times New Roman" panose="02020603050405020304" pitchFamily="18" charset="0"/>
              </a:rPr>
              <a:t>controlava a </a:t>
            </a:r>
            <a:r>
              <a:rPr lang="pt-BR" dirty="0">
                <a:latin typeface="Times New Roman" panose="02020603050405020304" pitchFamily="18" charset="0"/>
                <a:cs typeface="Times New Roman" panose="02020603050405020304" pitchFamily="18" charset="0"/>
              </a:rPr>
              <a:t>todos, Paulo Honório se torna </a:t>
            </a:r>
            <a:r>
              <a:rPr lang="pt-BR" b="1" dirty="0">
                <a:latin typeface="Times New Roman" panose="02020603050405020304" pitchFamily="18" charset="0"/>
                <a:cs typeface="Times New Roman" panose="02020603050405020304" pitchFamily="18" charset="0"/>
              </a:rPr>
              <a:t>cada vez mais agressivo </a:t>
            </a:r>
            <a:r>
              <a:rPr lang="pt-BR" dirty="0">
                <a:latin typeface="Times New Roman" panose="02020603050405020304" pitchFamily="18" charset="0"/>
                <a:cs typeface="Times New Roman" panose="02020603050405020304" pitchFamily="18" charset="0"/>
              </a:rPr>
              <a:t>com todos e revela um </a:t>
            </a:r>
            <a:r>
              <a:rPr lang="pt-BR" b="1" dirty="0">
                <a:latin typeface="Times New Roman" panose="02020603050405020304" pitchFamily="18" charset="0"/>
                <a:cs typeface="Times New Roman" panose="02020603050405020304" pitchFamily="18" charset="0"/>
              </a:rPr>
              <a:t>ciúmes </a:t>
            </a:r>
            <a:r>
              <a:rPr lang="pt-BR" dirty="0">
                <a:latin typeface="Times New Roman" panose="02020603050405020304" pitchFamily="18" charset="0"/>
                <a:cs typeface="Times New Roman" panose="02020603050405020304" pitchFamily="18" charset="0"/>
              </a:rPr>
              <a:t>excessivo. Mesmo o </a:t>
            </a:r>
            <a:r>
              <a:rPr lang="pt-BR" b="1" dirty="0">
                <a:latin typeface="Times New Roman" panose="02020603050405020304" pitchFamily="18" charset="0"/>
                <a:cs typeface="Times New Roman" panose="02020603050405020304" pitchFamily="18" charset="0"/>
              </a:rPr>
              <a:t>nascimento do filho </a:t>
            </a:r>
            <a:r>
              <a:rPr lang="pt-BR" dirty="0">
                <a:latin typeface="Times New Roman" panose="02020603050405020304" pitchFamily="18" charset="0"/>
                <a:cs typeface="Times New Roman" panose="02020603050405020304" pitchFamily="18" charset="0"/>
              </a:rPr>
              <a:t>não ameniza o ciúmes que sente de Madalena e suas </a:t>
            </a:r>
            <a:r>
              <a:rPr lang="pt-BR" b="1" dirty="0">
                <a:latin typeface="Times New Roman" panose="02020603050405020304" pitchFamily="18" charset="0"/>
                <a:cs typeface="Times New Roman" panose="02020603050405020304" pitchFamily="18" charset="0"/>
              </a:rPr>
              <a:t>desconfianças de traição</a:t>
            </a:r>
            <a:r>
              <a:rPr lang="pt-BR" dirty="0">
                <a:latin typeface="Times New Roman" panose="02020603050405020304" pitchFamily="18" charset="0"/>
                <a:cs typeface="Times New Roman" panose="02020603050405020304" pitchFamily="18" charset="0"/>
              </a:rPr>
              <a:t>.</a:t>
            </a:r>
            <a:endParaRPr lang="pt-BR" dirty="0" smtClean="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pic>
        <p:nvPicPr>
          <p:cNvPr id="17410" name="Picture 2" descr="C:\Users\Usuário\JEC\Pictures\Educandário\Imagens para aulas\gracil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221088"/>
            <a:ext cx="4979350" cy="2140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913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lstStyle/>
          <a:p>
            <a:pPr algn="just"/>
            <a:r>
              <a:rPr lang="pt-BR" dirty="0" smtClean="0">
                <a:latin typeface="Times New Roman" panose="02020603050405020304" pitchFamily="18" charset="0"/>
                <a:cs typeface="Times New Roman" panose="02020603050405020304" pitchFamily="18" charset="0"/>
              </a:rPr>
              <a:t>Revolução de 1930: crise mundial leva ao rompimento entre as oligarquias paulista e mineira;</a:t>
            </a:r>
          </a:p>
          <a:p>
            <a:pPr algn="just"/>
            <a:r>
              <a:rPr lang="pt-BR" dirty="0" smtClean="0">
                <a:latin typeface="Times New Roman" panose="02020603050405020304" pitchFamily="18" charset="0"/>
                <a:cs typeface="Times New Roman" panose="02020603050405020304" pitchFamily="18" charset="0"/>
              </a:rPr>
              <a:t>Eleição: Júlio Prestes (paulistas) x Getúlio Vargas (mineiros);</a:t>
            </a:r>
          </a:p>
          <a:p>
            <a:pPr algn="just"/>
            <a:r>
              <a:rPr lang="pt-BR" dirty="0" smtClean="0">
                <a:latin typeface="Times New Roman" panose="02020603050405020304" pitchFamily="18" charset="0"/>
                <a:cs typeface="Times New Roman" panose="02020603050405020304" pitchFamily="18" charset="0"/>
              </a:rPr>
              <a:t>Prestes venceu, mas um golpe impede a sua posse;</a:t>
            </a:r>
          </a:p>
          <a:p>
            <a:pPr algn="just"/>
            <a:r>
              <a:rPr lang="pt-BR" dirty="0" smtClean="0">
                <a:latin typeface="Times New Roman" panose="02020603050405020304" pitchFamily="18" charset="0"/>
                <a:cs typeface="Times New Roman" panose="02020603050405020304" pitchFamily="18" charset="0"/>
              </a:rPr>
              <a:t>Vargas ficaria no poder até 1945 – Estado Novo: governo fascista e ditatorial, com apelo populista e perseguição de adversários;  </a:t>
            </a:r>
          </a:p>
          <a:p>
            <a:pPr algn="just"/>
            <a:endParaRPr lang="pt-BR" dirty="0" smtClean="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a:solidFill>
                  <a:srgbClr val="FF0000"/>
                </a:solidFill>
                <a:latin typeface="Times New Roman" panose="02020603050405020304" pitchFamily="18" charset="0"/>
                <a:cs typeface="Times New Roman" panose="02020603050405020304" pitchFamily="18" charset="0"/>
              </a:rPr>
              <a:t>REGIONALISTAS</a:t>
            </a:r>
            <a:endParaRPr lang="pt-BR" b="1" dirty="0">
              <a:latin typeface="Times New Roman" panose="02020603050405020304" pitchFamily="18" charset="0"/>
              <a:cs typeface="Times New Roman" panose="02020603050405020304" pitchFamily="18" charset="0"/>
            </a:endParaRPr>
          </a:p>
        </p:txBody>
      </p:sp>
      <p:pic>
        <p:nvPicPr>
          <p:cNvPr id="7170" name="Picture 2" descr="C:\Users\Usuário\JEC\Pictures\Educandário\Imagens para aulas\2modernismo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581128"/>
            <a:ext cx="226695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280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b="1" dirty="0" smtClean="0">
                <a:latin typeface="Times New Roman" panose="02020603050405020304" pitchFamily="18" charset="0"/>
                <a:cs typeface="Times New Roman" panose="02020603050405020304" pitchFamily="18" charset="0"/>
              </a:rPr>
              <a:t>São Bernardo:</a:t>
            </a:r>
          </a:p>
          <a:p>
            <a:pPr algn="just"/>
            <a:r>
              <a:rPr lang="pt-BR" dirty="0" smtClean="0">
                <a:latin typeface="Times New Roman" panose="02020603050405020304" pitchFamily="18" charset="0"/>
                <a:cs typeface="Times New Roman" panose="02020603050405020304" pitchFamily="18" charset="0"/>
              </a:rPr>
              <a:t>Enfim, </a:t>
            </a:r>
            <a:r>
              <a:rPr lang="pt-BR" b="1" dirty="0" smtClean="0">
                <a:latin typeface="Times New Roman" panose="02020603050405020304" pitchFamily="18" charset="0"/>
                <a:cs typeface="Times New Roman" panose="02020603050405020304" pitchFamily="18" charset="0"/>
              </a:rPr>
              <a:t>Madalena se mata. </a:t>
            </a:r>
            <a:r>
              <a:rPr lang="pt-BR" dirty="0">
                <a:latin typeface="Times New Roman" panose="02020603050405020304" pitchFamily="18" charset="0"/>
                <a:cs typeface="Times New Roman" panose="02020603050405020304" pitchFamily="18" charset="0"/>
              </a:rPr>
              <a:t>Amargurado pelo passado, toma </a:t>
            </a:r>
            <a:r>
              <a:rPr lang="pt-BR" b="1" dirty="0">
                <a:latin typeface="Times New Roman" panose="02020603050405020304" pitchFamily="18" charset="0"/>
                <a:cs typeface="Times New Roman" panose="02020603050405020304" pitchFamily="18" charset="0"/>
              </a:rPr>
              <a:t>consciência da desumanização </a:t>
            </a:r>
            <a:r>
              <a:rPr lang="pt-BR" dirty="0">
                <a:latin typeface="Times New Roman" panose="02020603050405020304" pitchFamily="18" charset="0"/>
                <a:cs typeface="Times New Roman" panose="02020603050405020304" pitchFamily="18" charset="0"/>
              </a:rPr>
              <a:t>por que passou enfrentando a dureza do sertão. Incapaz de mudar, Paulo Honório busca algum </a:t>
            </a:r>
            <a:r>
              <a:rPr lang="pt-BR" b="1" dirty="0">
                <a:latin typeface="Times New Roman" panose="02020603050405020304" pitchFamily="18" charset="0"/>
                <a:cs typeface="Times New Roman" panose="02020603050405020304" pitchFamily="18" charset="0"/>
              </a:rPr>
              <a:t>sentido para a sua vida </a:t>
            </a:r>
            <a:r>
              <a:rPr lang="pt-BR" dirty="0">
                <a:latin typeface="Times New Roman" panose="02020603050405020304" pitchFamily="18" charset="0"/>
                <a:cs typeface="Times New Roman" panose="02020603050405020304" pitchFamily="18" charset="0"/>
              </a:rPr>
              <a:t>refletindo sobre o passado e escrevendo sua </a:t>
            </a:r>
            <a:r>
              <a:rPr lang="pt-BR" dirty="0" smtClean="0">
                <a:latin typeface="Times New Roman" panose="02020603050405020304" pitchFamily="18" charset="0"/>
                <a:cs typeface="Times New Roman" panose="02020603050405020304" pitchFamily="18" charset="0"/>
              </a:rPr>
              <a:t>história, </a:t>
            </a:r>
            <a:r>
              <a:rPr lang="pt-BR" dirty="0">
                <a:latin typeface="Times New Roman" panose="02020603050405020304" pitchFamily="18" charset="0"/>
                <a:cs typeface="Times New Roman" panose="02020603050405020304" pitchFamily="18" charset="0"/>
              </a:rPr>
              <a:t>sentado à mesa da sala, fumando cachimbo e bebendo café.</a:t>
            </a:r>
            <a:endParaRPr lang="pt-BR" dirty="0" smtClean="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pic>
        <p:nvPicPr>
          <p:cNvPr id="18434" name="Picture 2" descr="C:\Users\Usuário\JEC\Pictures\Educandário\Imagens para aulas\gracil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441309"/>
            <a:ext cx="3423831" cy="2056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72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fontScale="92500" lnSpcReduction="10000"/>
          </a:bodyPr>
          <a:lstStyle/>
          <a:p>
            <a:pPr algn="just"/>
            <a:r>
              <a:rPr lang="pt-BR" b="1" dirty="0" smtClean="0">
                <a:latin typeface="Times New Roman" panose="02020603050405020304" pitchFamily="18" charset="0"/>
                <a:cs typeface="Times New Roman" panose="02020603050405020304" pitchFamily="18" charset="0"/>
              </a:rPr>
              <a:t>São Bernardo</a:t>
            </a:r>
            <a:r>
              <a:rPr lang="pt-BR" b="1" dirty="0" smtClean="0">
                <a:latin typeface="Times New Roman" panose="02020603050405020304" pitchFamily="18" charset="0"/>
                <a:cs typeface="Times New Roman" panose="02020603050405020304" pitchFamily="18" charset="0"/>
              </a:rPr>
              <a:t>:</a:t>
            </a:r>
          </a:p>
          <a:p>
            <a:pPr algn="just"/>
            <a:endParaRPr lang="pt-BR" b="1" i="1" dirty="0" smtClean="0">
              <a:latin typeface="Times New Roman" panose="02020603050405020304" pitchFamily="18" charset="0"/>
              <a:cs typeface="Times New Roman" panose="02020603050405020304" pitchFamily="18" charset="0"/>
            </a:endParaRPr>
          </a:p>
          <a:p>
            <a:pPr algn="just"/>
            <a:r>
              <a:rPr lang="pt-BR" i="1" dirty="0" smtClean="0">
                <a:latin typeface="Times New Roman" panose="02020603050405020304" pitchFamily="18" charset="0"/>
                <a:cs typeface="Times New Roman" panose="02020603050405020304" pitchFamily="18" charset="0"/>
              </a:rPr>
              <a:t>Palavras </a:t>
            </a:r>
            <a:r>
              <a:rPr lang="pt-BR" i="1" dirty="0">
                <a:latin typeface="Times New Roman" panose="02020603050405020304" pitchFamily="18" charset="0"/>
                <a:cs typeface="Times New Roman" panose="02020603050405020304" pitchFamily="18" charset="0"/>
              </a:rPr>
              <a:t>de arrependimento vieram-me à boca. Engoli-as, forçado por um orgulho estúpido. Muitas vezes por falta de um grito se perde uma </a:t>
            </a:r>
            <a:r>
              <a:rPr lang="pt-BR" i="1" dirty="0" smtClean="0">
                <a:latin typeface="Times New Roman" panose="02020603050405020304" pitchFamily="18" charset="0"/>
                <a:cs typeface="Times New Roman" panose="02020603050405020304" pitchFamily="18" charset="0"/>
              </a:rPr>
              <a:t>boiada.</a:t>
            </a:r>
          </a:p>
          <a:p>
            <a:pPr algn="just"/>
            <a:r>
              <a:rPr lang="pt-BR" i="1" dirty="0" smtClean="0">
                <a:latin typeface="Times New Roman" panose="02020603050405020304" pitchFamily="18" charset="0"/>
                <a:cs typeface="Times New Roman" panose="02020603050405020304" pitchFamily="18" charset="0"/>
              </a:rPr>
              <a:t> (...)</a:t>
            </a:r>
          </a:p>
          <a:p>
            <a:pPr algn="just"/>
            <a:r>
              <a:rPr lang="pt-BR" i="1" dirty="0" smtClean="0">
                <a:latin typeface="Times New Roman" panose="02020603050405020304" pitchFamily="18" charset="0"/>
                <a:cs typeface="Times New Roman" panose="02020603050405020304" pitchFamily="18" charset="0"/>
              </a:rPr>
              <a:t>Conjecturas</a:t>
            </a:r>
            <a:r>
              <a:rPr lang="pt-BR" i="1" dirty="0">
                <a:latin typeface="Times New Roman" panose="02020603050405020304" pitchFamily="18" charset="0"/>
                <a:cs typeface="Times New Roman" panose="02020603050405020304" pitchFamily="18" charset="0"/>
              </a:rPr>
              <a:t>. O que eu desejava era ter uma certeza e acabar depressa com aquilo. Sim ou não.</a:t>
            </a:r>
            <a:br>
              <a:rPr lang="pt-BR" i="1" dirty="0">
                <a:latin typeface="Times New Roman" panose="02020603050405020304" pitchFamily="18" charset="0"/>
                <a:cs typeface="Times New Roman" panose="02020603050405020304" pitchFamily="18" charset="0"/>
              </a:rPr>
            </a:br>
            <a:r>
              <a:rPr lang="pt-BR" i="1" dirty="0">
                <a:latin typeface="Times New Roman" panose="02020603050405020304" pitchFamily="18" charset="0"/>
                <a:cs typeface="Times New Roman" panose="02020603050405020304" pitchFamily="18" charset="0"/>
              </a:rPr>
              <a:t> </a:t>
            </a:r>
            <a:r>
              <a:rPr lang="pt-BR" i="1" dirty="0" smtClean="0">
                <a:latin typeface="Times New Roman" panose="02020603050405020304" pitchFamily="18" charset="0"/>
                <a:cs typeface="Times New Roman" panose="02020603050405020304" pitchFamily="18" charset="0"/>
              </a:rPr>
              <a:t>(...) </a:t>
            </a:r>
            <a:r>
              <a:rPr lang="pt-BR" i="1" dirty="0">
                <a:latin typeface="Times New Roman" panose="02020603050405020304" pitchFamily="18" charset="0"/>
                <a:cs typeface="Times New Roman" panose="02020603050405020304" pitchFamily="18" charset="0"/>
              </a:rPr>
              <a:t>           </a:t>
            </a:r>
          </a:p>
          <a:p>
            <a:pPr algn="just"/>
            <a:r>
              <a:rPr lang="pt-BR" i="1" dirty="0">
                <a:latin typeface="Times New Roman" panose="02020603050405020304" pitchFamily="18" charset="0"/>
                <a:cs typeface="Times New Roman" panose="02020603050405020304" pitchFamily="18" charset="0"/>
              </a:rPr>
              <a:t>Emoções indefinidas me agitam - inquietação terrível, desejo doido de voltar, tagarelar novamente, como fazíamos todos os dias, a esta hora. Saudade? Não, não é isto: é desespero, raiva, um peso enorme no coração.</a:t>
            </a:r>
            <a:r>
              <a:rPr lang="pt-BR" dirty="0"/>
              <a:t/>
            </a:r>
            <a:br>
              <a:rPr lang="pt-BR" dirty="0"/>
            </a:br>
            <a:r>
              <a:rPr lang="pt-BR" dirty="0"/>
              <a:t>             </a:t>
            </a:r>
            <a:endParaRPr lang="pt-BR" dirty="0" smtClean="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43423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b="1" dirty="0" smtClean="0">
                <a:latin typeface="Times New Roman" panose="02020603050405020304" pitchFamily="18" charset="0"/>
                <a:cs typeface="Times New Roman" panose="02020603050405020304" pitchFamily="18" charset="0"/>
              </a:rPr>
              <a:t>Angústia:</a:t>
            </a:r>
          </a:p>
          <a:p>
            <a:pPr algn="just"/>
            <a:r>
              <a:rPr lang="pt-BR" dirty="0" smtClean="0">
                <a:latin typeface="Times New Roman" panose="02020603050405020304" pitchFamily="18" charset="0"/>
                <a:cs typeface="Times New Roman" panose="02020603050405020304" pitchFamily="18" charset="0"/>
              </a:rPr>
              <a:t>Publicado em 1936, apresenta forte </a:t>
            </a:r>
            <a:r>
              <a:rPr lang="pt-BR" b="1" dirty="0">
                <a:latin typeface="Times New Roman" panose="02020603050405020304" pitchFamily="18" charset="0"/>
                <a:cs typeface="Times New Roman" panose="02020603050405020304" pitchFamily="18" charset="0"/>
              </a:rPr>
              <a:t>influência do contexto histórico</a:t>
            </a:r>
            <a:r>
              <a:rPr lang="pt-BR" dirty="0">
                <a:latin typeface="Times New Roman" panose="02020603050405020304" pitchFamily="18" charset="0"/>
                <a:cs typeface="Times New Roman" panose="02020603050405020304" pitchFamily="18" charset="0"/>
              </a:rPr>
              <a:t> da </a:t>
            </a:r>
            <a:r>
              <a:rPr lang="pt-BR" dirty="0" smtClean="0">
                <a:latin typeface="Times New Roman" panose="02020603050405020304" pitchFamily="18" charset="0"/>
                <a:cs typeface="Times New Roman" panose="02020603050405020304" pitchFamily="18" charset="0"/>
              </a:rPr>
              <a:t>época e</a:t>
            </a:r>
            <a:r>
              <a:rPr lang="pt-BR" dirty="0">
                <a:latin typeface="Times New Roman" panose="02020603050405020304" pitchFamily="18" charset="0"/>
                <a:cs typeface="Times New Roman" panose="02020603050405020304" pitchFamily="18" charset="0"/>
              </a:rPr>
              <a:t> é </a:t>
            </a:r>
            <a:r>
              <a:rPr lang="pt-BR" dirty="0" smtClean="0">
                <a:latin typeface="Times New Roman" panose="02020603050405020304" pitchFamily="18" charset="0"/>
                <a:cs typeface="Times New Roman" panose="02020603050405020304" pitchFamily="18" charset="0"/>
              </a:rPr>
              <a:t>dotado </a:t>
            </a:r>
            <a:r>
              <a:rPr lang="pt-BR" dirty="0">
                <a:latin typeface="Times New Roman" panose="02020603050405020304" pitchFamily="18" charset="0"/>
                <a:cs typeface="Times New Roman" panose="02020603050405020304" pitchFamily="18" charset="0"/>
              </a:rPr>
              <a:t>de diversas </a:t>
            </a:r>
            <a:r>
              <a:rPr lang="pt-BR" b="1" dirty="0">
                <a:latin typeface="Times New Roman" panose="02020603050405020304" pitchFamily="18" charset="0"/>
                <a:cs typeface="Times New Roman" panose="02020603050405020304" pitchFamily="18" charset="0"/>
              </a:rPr>
              <a:t>simbologias</a:t>
            </a:r>
            <a:r>
              <a:rPr lang="pt-BR" dirty="0">
                <a:latin typeface="Times New Roman" panose="02020603050405020304" pitchFamily="18" charset="0"/>
                <a:cs typeface="Times New Roman" panose="02020603050405020304" pitchFamily="18" charset="0"/>
              </a:rPr>
              <a:t> que fazem referência à </a:t>
            </a:r>
            <a:r>
              <a:rPr lang="pt-BR" b="1" dirty="0">
                <a:latin typeface="Times New Roman" panose="02020603050405020304" pitchFamily="18" charset="0"/>
                <a:cs typeface="Times New Roman" panose="02020603050405020304" pitchFamily="18" charset="0"/>
              </a:rPr>
              <a:t>situação </a:t>
            </a:r>
            <a:r>
              <a:rPr lang="pt-BR" b="1" dirty="0" smtClean="0">
                <a:latin typeface="Times New Roman" panose="02020603050405020304" pitchFamily="18" charset="0"/>
                <a:cs typeface="Times New Roman" panose="02020603050405020304" pitchFamily="18" charset="0"/>
              </a:rPr>
              <a:t>social</a:t>
            </a:r>
            <a:r>
              <a:rPr lang="pt-BR" dirty="0">
                <a:latin typeface="Times New Roman" panose="02020603050405020304" pitchFamily="18" charset="0"/>
                <a:cs typeface="Times New Roman" panose="02020603050405020304" pitchFamily="18" charset="0"/>
              </a:rPr>
              <a:t>, ao </a:t>
            </a:r>
            <a:r>
              <a:rPr lang="pt-BR" b="1" dirty="0">
                <a:latin typeface="Times New Roman" panose="02020603050405020304" pitchFamily="18" charset="0"/>
                <a:cs typeface="Times New Roman" panose="02020603050405020304" pitchFamily="18" charset="0"/>
              </a:rPr>
              <a:t>sistema político</a:t>
            </a:r>
            <a:r>
              <a:rPr lang="pt-BR" dirty="0">
                <a:latin typeface="Times New Roman" panose="02020603050405020304" pitchFamily="18" charset="0"/>
                <a:cs typeface="Times New Roman" panose="02020603050405020304" pitchFamily="18" charset="0"/>
              </a:rPr>
              <a:t>, e ao mesmo </a:t>
            </a:r>
            <a:r>
              <a:rPr lang="pt-BR" dirty="0" smtClean="0">
                <a:latin typeface="Times New Roman" panose="02020603050405020304" pitchFamily="18" charset="0"/>
                <a:cs typeface="Times New Roman" panose="02020603050405020304" pitchFamily="18" charset="0"/>
              </a:rPr>
              <a:t>tempo </a:t>
            </a:r>
            <a:r>
              <a:rPr lang="pt-BR" b="1" dirty="0" smtClean="0">
                <a:latin typeface="Times New Roman" panose="02020603050405020304" pitchFamily="18" charset="0"/>
                <a:cs typeface="Times New Roman" panose="02020603050405020304" pitchFamily="18" charset="0"/>
              </a:rPr>
              <a:t>discute a existência humana</a:t>
            </a:r>
            <a:r>
              <a:rPr lang="pt-BR" dirty="0" smtClean="0">
                <a:latin typeface="Times New Roman" panose="02020603050405020304" pitchFamily="18" charset="0"/>
                <a:cs typeface="Times New Roman" panose="02020603050405020304" pitchFamily="18" charset="0"/>
              </a:rPr>
              <a:t>, </a:t>
            </a:r>
            <a:r>
              <a:rPr lang="pt-BR" dirty="0">
                <a:latin typeface="Times New Roman" panose="02020603050405020304" pitchFamily="18" charset="0"/>
                <a:cs typeface="Times New Roman" panose="02020603050405020304" pitchFamily="18" charset="0"/>
              </a:rPr>
              <a:t>as relações sociais, o psicológico, etc</a:t>
            </a:r>
            <a:r>
              <a:rPr lang="pt-BR" dirty="0" smtClean="0">
                <a:latin typeface="Times New Roman" panose="02020603050405020304" pitchFamily="18" charset="0"/>
                <a:cs typeface="Times New Roman" panose="02020603050405020304" pitchFamily="18" charset="0"/>
              </a:rPr>
              <a:t>.</a:t>
            </a: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4005063"/>
            <a:ext cx="2088232" cy="2600325"/>
          </a:xfrm>
          <a:prstGeom prst="rect">
            <a:avLst/>
          </a:prstGeom>
        </p:spPr>
      </p:pic>
    </p:spTree>
    <p:extLst>
      <p:ext uri="{BB962C8B-B14F-4D97-AF65-F5344CB8AC3E}">
        <p14:creationId xmlns:p14="http://schemas.microsoft.com/office/powerpoint/2010/main" val="27217539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b="1" dirty="0" smtClean="0">
                <a:latin typeface="Times New Roman" panose="02020603050405020304" pitchFamily="18" charset="0"/>
                <a:cs typeface="Times New Roman" panose="02020603050405020304" pitchFamily="18" charset="0"/>
              </a:rPr>
              <a:t>Angústia - características:</a:t>
            </a:r>
          </a:p>
          <a:p>
            <a:pPr algn="just"/>
            <a:r>
              <a:rPr lang="pt-BR" dirty="0" smtClean="0">
                <a:latin typeface="Times New Roman" panose="02020603050405020304" pitchFamily="18" charset="0"/>
                <a:cs typeface="Times New Roman" panose="02020603050405020304" pitchFamily="18" charset="0"/>
              </a:rPr>
              <a:t>Segue o fluxo de pensamento do protagonista;</a:t>
            </a:r>
          </a:p>
          <a:p>
            <a:pPr algn="just"/>
            <a:r>
              <a:rPr lang="pt-BR" dirty="0" smtClean="0">
                <a:latin typeface="Times New Roman" panose="02020603050405020304" pitchFamily="18" charset="0"/>
                <a:cs typeface="Times New Roman" panose="02020603050405020304" pitchFamily="18" charset="0"/>
              </a:rPr>
              <a:t>Existencialismo;</a:t>
            </a:r>
          </a:p>
          <a:p>
            <a:pPr algn="just"/>
            <a:r>
              <a:rPr lang="pt-BR" dirty="0" smtClean="0">
                <a:latin typeface="Times New Roman" panose="02020603050405020304" pitchFamily="18" charset="0"/>
                <a:cs typeface="Times New Roman" panose="02020603050405020304" pitchFamily="18" charset="0"/>
              </a:rPr>
              <a:t>Simbologia;</a:t>
            </a:r>
          </a:p>
          <a:p>
            <a:pPr algn="just"/>
            <a:r>
              <a:rPr lang="pt-BR" dirty="0" smtClean="0">
                <a:latin typeface="Times New Roman" panose="02020603050405020304" pitchFamily="18" charset="0"/>
                <a:cs typeface="Times New Roman" panose="02020603050405020304" pitchFamily="18" charset="0"/>
              </a:rPr>
              <a:t>Tom confessional e memorialista;</a:t>
            </a:r>
          </a:p>
          <a:p>
            <a:pPr algn="just"/>
            <a:r>
              <a:rPr lang="pt-BR" dirty="0" smtClean="0">
                <a:latin typeface="Times New Roman" panose="02020603050405020304" pitchFamily="18" charset="0"/>
                <a:cs typeface="Times New Roman" panose="02020603050405020304" pitchFamily="18" charset="0"/>
              </a:rPr>
              <a:t>Narrado em primeira pessoa;</a:t>
            </a:r>
          </a:p>
          <a:p>
            <a:pPr algn="just"/>
            <a:r>
              <a:rPr lang="pt-BR" dirty="0" smtClean="0">
                <a:latin typeface="Times New Roman" panose="02020603050405020304" pitchFamily="18" charset="0"/>
                <a:cs typeface="Times New Roman" panose="02020603050405020304" pitchFamily="18" charset="0"/>
              </a:rPr>
              <a:t>Recursos cinematográficos</a:t>
            </a:r>
            <a:r>
              <a:rPr lang="pt-BR" dirty="0">
                <a:latin typeface="Times New Roman" panose="02020603050405020304" pitchFamily="18" charset="0"/>
                <a:cs typeface="Times New Roman" panose="02020603050405020304" pitchFamily="18" charset="0"/>
              </a:rPr>
              <a:t>;</a:t>
            </a:r>
            <a:endParaRPr lang="pt-BR" dirty="0" smtClean="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Romance circular: encerra onde começou.</a:t>
            </a: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1381099"/>
            <a:ext cx="1872208" cy="4896544"/>
          </a:xfrm>
          <a:prstGeom prst="rect">
            <a:avLst/>
          </a:prstGeom>
        </p:spPr>
      </p:pic>
    </p:spTree>
    <p:extLst>
      <p:ext uri="{BB962C8B-B14F-4D97-AF65-F5344CB8AC3E}">
        <p14:creationId xmlns:p14="http://schemas.microsoft.com/office/powerpoint/2010/main" val="21886296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b="1" dirty="0" smtClean="0">
                <a:latin typeface="Times New Roman" panose="02020603050405020304" pitchFamily="18" charset="0"/>
                <a:cs typeface="Times New Roman" panose="02020603050405020304" pitchFamily="18" charset="0"/>
              </a:rPr>
              <a:t>Angústia:</a:t>
            </a:r>
          </a:p>
          <a:p>
            <a:pPr algn="just"/>
            <a:r>
              <a:rPr lang="pt-BR" dirty="0">
                <a:latin typeface="Times New Roman" panose="02020603050405020304" pitchFamily="18" charset="0"/>
                <a:cs typeface="Times New Roman" panose="02020603050405020304" pitchFamily="18" charset="0"/>
              </a:rPr>
              <a:t>A obra revela a crise que foi resultado da </a:t>
            </a:r>
            <a:r>
              <a:rPr lang="pt-BR" b="1" dirty="0">
                <a:latin typeface="Times New Roman" panose="02020603050405020304" pitchFamily="18" charset="0"/>
                <a:cs typeface="Times New Roman" panose="02020603050405020304" pitchFamily="18" charset="0"/>
              </a:rPr>
              <a:t>mudança de sistema político na época</a:t>
            </a:r>
            <a:r>
              <a:rPr lang="pt-BR" dirty="0">
                <a:latin typeface="Times New Roman" panose="02020603050405020304" pitchFamily="18" charset="0"/>
                <a:cs typeface="Times New Roman" panose="02020603050405020304" pitchFamily="18" charset="0"/>
              </a:rPr>
              <a:t>, o que se pode perceber através das mudanças entre as </a:t>
            </a:r>
            <a:r>
              <a:rPr lang="pt-BR" b="1" dirty="0">
                <a:latin typeface="Times New Roman" panose="02020603050405020304" pitchFamily="18" charset="0"/>
                <a:cs typeface="Times New Roman" panose="02020603050405020304" pitchFamily="18" charset="0"/>
              </a:rPr>
              <a:t>gerações da família de Trajano</a:t>
            </a:r>
            <a:r>
              <a:rPr lang="pt-BR" dirty="0">
                <a:latin typeface="Times New Roman" panose="02020603050405020304" pitchFamily="18" charset="0"/>
                <a:cs typeface="Times New Roman" panose="02020603050405020304" pitchFamily="18" charset="0"/>
              </a:rPr>
              <a:t>, um poderoso senhor de terra, as quais passam pela vida de seu filho Camilo e terminam em </a:t>
            </a:r>
            <a:r>
              <a:rPr lang="pt-BR" b="1" dirty="0">
                <a:latin typeface="Times New Roman" panose="02020603050405020304" pitchFamily="18" charset="0"/>
                <a:cs typeface="Times New Roman" panose="02020603050405020304" pitchFamily="18" charset="0"/>
              </a:rPr>
              <a:t>Luís da Silva</a:t>
            </a:r>
            <a:r>
              <a:rPr lang="pt-BR" dirty="0">
                <a:latin typeface="Times New Roman" panose="02020603050405020304" pitchFamily="18" charset="0"/>
                <a:cs typeface="Times New Roman" panose="02020603050405020304" pitchFamily="18" charset="0"/>
              </a:rPr>
              <a:t>, o protagonista e narrador da história.</a:t>
            </a:r>
            <a:endParaRPr lang="pt-BR" dirty="0" smtClean="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4691816"/>
            <a:ext cx="4392488" cy="1708190"/>
          </a:xfrm>
          <a:prstGeom prst="rect">
            <a:avLst/>
          </a:prstGeom>
        </p:spPr>
      </p:pic>
    </p:spTree>
    <p:extLst>
      <p:ext uri="{BB962C8B-B14F-4D97-AF65-F5344CB8AC3E}">
        <p14:creationId xmlns:p14="http://schemas.microsoft.com/office/powerpoint/2010/main" val="18944109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sz="2400" b="1" dirty="0" smtClean="0">
                <a:latin typeface="Times New Roman" panose="02020603050405020304" pitchFamily="18" charset="0"/>
                <a:cs typeface="Times New Roman" panose="02020603050405020304" pitchFamily="18" charset="0"/>
              </a:rPr>
              <a:t>Angústia:</a:t>
            </a:r>
          </a:p>
          <a:p>
            <a:pPr algn="just"/>
            <a:r>
              <a:rPr lang="pt-BR" sz="2400" dirty="0">
                <a:latin typeface="Times New Roman" panose="02020603050405020304" pitchFamily="18" charset="0"/>
                <a:cs typeface="Times New Roman" panose="02020603050405020304" pitchFamily="18" charset="0"/>
              </a:rPr>
              <a:t>Luís da Silva, protagonista do romance, </a:t>
            </a:r>
            <a:r>
              <a:rPr lang="pt-BR" sz="2400" b="1" dirty="0">
                <a:latin typeface="Times New Roman" panose="02020603050405020304" pitchFamily="18" charset="0"/>
                <a:cs typeface="Times New Roman" panose="02020603050405020304" pitchFamily="18" charset="0"/>
              </a:rPr>
              <a:t>veio do </a:t>
            </a:r>
            <a:r>
              <a:rPr lang="pt-BR" sz="2400" b="1" dirty="0" smtClean="0">
                <a:latin typeface="Times New Roman" panose="02020603050405020304" pitchFamily="18" charset="0"/>
                <a:cs typeface="Times New Roman" panose="02020603050405020304" pitchFamily="18" charset="0"/>
              </a:rPr>
              <a:t>interior </a:t>
            </a:r>
            <a:r>
              <a:rPr lang="pt-BR" sz="2400" dirty="0" smtClean="0">
                <a:latin typeface="Times New Roman" panose="02020603050405020304" pitchFamily="18" charset="0"/>
                <a:cs typeface="Times New Roman" panose="02020603050405020304" pitchFamily="18" charset="0"/>
              </a:rPr>
              <a:t>para </a:t>
            </a:r>
            <a:r>
              <a:rPr lang="pt-BR" sz="2400" dirty="0">
                <a:latin typeface="Times New Roman" panose="02020603050405020304" pitchFamily="18" charset="0"/>
                <a:cs typeface="Times New Roman" panose="02020603050405020304" pitchFamily="18" charset="0"/>
              </a:rPr>
              <a:t>a capital. Ele é um </a:t>
            </a:r>
            <a:r>
              <a:rPr lang="pt-BR" sz="2400" b="1" dirty="0">
                <a:latin typeface="Times New Roman" panose="02020603050405020304" pitchFamily="18" charset="0"/>
                <a:cs typeface="Times New Roman" panose="02020603050405020304" pitchFamily="18" charset="0"/>
              </a:rPr>
              <a:t>anônimo</a:t>
            </a:r>
            <a:r>
              <a:rPr lang="pt-BR" sz="2400" dirty="0">
                <a:latin typeface="Times New Roman" panose="02020603050405020304" pitchFamily="18" charset="0"/>
                <a:cs typeface="Times New Roman" panose="02020603050405020304" pitchFamily="18" charset="0"/>
              </a:rPr>
              <a:t> qualquer na cidade. Em seu cotidiano </a:t>
            </a:r>
            <a:r>
              <a:rPr lang="pt-BR" sz="2400" b="1" dirty="0" smtClean="0">
                <a:latin typeface="Times New Roman" panose="02020603050405020304" pitchFamily="18" charset="0"/>
                <a:cs typeface="Times New Roman" panose="02020603050405020304" pitchFamily="18" charset="0"/>
              </a:rPr>
              <a:t>medíocre</a:t>
            </a:r>
            <a:r>
              <a:rPr lang="pt-BR" sz="2400" dirty="0" smtClean="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escreve para o jornal o que lhe pedem, atendendo a encomendas, de forma quase robótica. Ele se considera um </a:t>
            </a:r>
            <a:r>
              <a:rPr lang="pt-BR" sz="2400" b="1" dirty="0">
                <a:latin typeface="Times New Roman" panose="02020603050405020304" pitchFamily="18" charset="0"/>
                <a:cs typeface="Times New Roman" panose="02020603050405020304" pitchFamily="18" charset="0"/>
              </a:rPr>
              <a:t>intelectual </a:t>
            </a:r>
            <a:r>
              <a:rPr lang="pt-BR" sz="2400" b="1" dirty="0" smtClean="0">
                <a:latin typeface="Times New Roman" panose="02020603050405020304" pitchFamily="18" charset="0"/>
                <a:cs typeface="Times New Roman" panose="02020603050405020304" pitchFamily="18" charset="0"/>
              </a:rPr>
              <a:t>fracassado</a:t>
            </a:r>
            <a:r>
              <a:rPr lang="pt-BR" sz="2400" dirty="0" smtClean="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vive mediocremente, engaveta escritos, </a:t>
            </a:r>
            <a:r>
              <a:rPr lang="pt-BR" sz="2400" b="1" dirty="0">
                <a:latin typeface="Times New Roman" panose="02020603050405020304" pitchFamily="18" charset="0"/>
                <a:cs typeface="Times New Roman" panose="02020603050405020304" pitchFamily="18" charset="0"/>
              </a:rPr>
              <a:t>não progride </a:t>
            </a:r>
            <a:r>
              <a:rPr lang="pt-BR" sz="2400" dirty="0">
                <a:latin typeface="Times New Roman" panose="02020603050405020304" pitchFamily="18" charset="0"/>
                <a:cs typeface="Times New Roman" panose="02020603050405020304" pitchFamily="18" charset="0"/>
              </a:rPr>
              <a:t>nem em sua vida profissional, carregando o fardo de ser um </a:t>
            </a:r>
            <a:r>
              <a:rPr lang="pt-BR" sz="2400" b="1" dirty="0">
                <a:latin typeface="Times New Roman" panose="02020603050405020304" pitchFamily="18" charset="0"/>
                <a:cs typeface="Times New Roman" panose="02020603050405020304" pitchFamily="18" charset="0"/>
              </a:rPr>
              <a:t>reles funcionário público</a:t>
            </a:r>
            <a:r>
              <a:rPr lang="pt-BR" sz="2400" dirty="0">
                <a:latin typeface="Times New Roman" panose="02020603050405020304" pitchFamily="18" charset="0"/>
                <a:cs typeface="Times New Roman" panose="02020603050405020304" pitchFamily="18" charset="0"/>
              </a:rPr>
              <a:t>, nem em sua vida afetiva, mantendo um </a:t>
            </a:r>
            <a:r>
              <a:rPr lang="pt-BR" sz="2400" b="1" dirty="0">
                <a:latin typeface="Times New Roman" panose="02020603050405020304" pitchFamily="18" charset="0"/>
                <a:cs typeface="Times New Roman" panose="02020603050405020304" pitchFamily="18" charset="0"/>
              </a:rPr>
              <a:t>noivado prolongado </a:t>
            </a:r>
            <a:r>
              <a:rPr lang="pt-BR" sz="2400" dirty="0">
                <a:latin typeface="Times New Roman" panose="02020603050405020304" pitchFamily="18" charset="0"/>
                <a:cs typeface="Times New Roman" panose="02020603050405020304" pitchFamily="18" charset="0"/>
              </a:rPr>
              <a:t>pela falta de condições para a efetivação do casamento. </a:t>
            </a:r>
            <a:endParaRPr lang="pt-BR" sz="2400" dirty="0">
              <a:effectLst/>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5301208"/>
            <a:ext cx="2847975" cy="1296143"/>
          </a:xfrm>
          <a:prstGeom prst="rect">
            <a:avLst/>
          </a:prstGeom>
        </p:spPr>
      </p:pic>
    </p:spTree>
    <p:extLst>
      <p:ext uri="{BB962C8B-B14F-4D97-AF65-F5344CB8AC3E}">
        <p14:creationId xmlns:p14="http://schemas.microsoft.com/office/powerpoint/2010/main" val="10946809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b="1" dirty="0" smtClean="0">
                <a:latin typeface="Times New Roman" panose="02020603050405020304" pitchFamily="18" charset="0"/>
                <a:cs typeface="Times New Roman" panose="02020603050405020304" pitchFamily="18" charset="0"/>
              </a:rPr>
              <a:t>Angústia:</a:t>
            </a:r>
          </a:p>
          <a:p>
            <a:pPr algn="just"/>
            <a:r>
              <a:rPr lang="pt-BR" b="1" dirty="0">
                <a:latin typeface="Times New Roman" panose="02020603050405020304" pitchFamily="18" charset="0"/>
                <a:cs typeface="Times New Roman" panose="02020603050405020304" pitchFamily="18" charset="0"/>
              </a:rPr>
              <a:t>Julião Tavares </a:t>
            </a:r>
            <a:r>
              <a:rPr lang="pt-BR" dirty="0">
                <a:latin typeface="Times New Roman" panose="02020603050405020304" pitchFamily="18" charset="0"/>
                <a:cs typeface="Times New Roman" panose="02020603050405020304" pitchFamily="18" charset="0"/>
              </a:rPr>
              <a:t>rouba de </a:t>
            </a:r>
            <a:r>
              <a:rPr lang="pt-BR" b="1" dirty="0">
                <a:latin typeface="Times New Roman" panose="02020603050405020304" pitchFamily="18" charset="0"/>
                <a:cs typeface="Times New Roman" panose="02020603050405020304" pitchFamily="18" charset="0"/>
              </a:rPr>
              <a:t>Luís da Silva </a:t>
            </a:r>
            <a:r>
              <a:rPr lang="pt-BR" dirty="0">
                <a:latin typeface="Times New Roman" panose="02020603050405020304" pitchFamily="18" charset="0"/>
                <a:cs typeface="Times New Roman" panose="02020603050405020304" pitchFamily="18" charset="0"/>
              </a:rPr>
              <a:t>o amor de </a:t>
            </a:r>
            <a:r>
              <a:rPr lang="pt-BR" b="1" dirty="0">
                <a:latin typeface="Times New Roman" panose="02020603050405020304" pitchFamily="18" charset="0"/>
                <a:cs typeface="Times New Roman" panose="02020603050405020304" pitchFamily="18" charset="0"/>
              </a:rPr>
              <a:t>Marina</a:t>
            </a:r>
            <a:r>
              <a:rPr lang="pt-BR" dirty="0">
                <a:latin typeface="Times New Roman" panose="02020603050405020304" pitchFamily="18" charset="0"/>
                <a:cs typeface="Times New Roman" panose="02020603050405020304" pitchFamily="18" charset="0"/>
              </a:rPr>
              <a:t>. A partir deste </a:t>
            </a:r>
            <a:r>
              <a:rPr lang="pt-BR" b="1" dirty="0">
                <a:latin typeface="Times New Roman" panose="02020603050405020304" pitchFamily="18" charset="0"/>
                <a:cs typeface="Times New Roman" panose="02020603050405020304" pitchFamily="18" charset="0"/>
              </a:rPr>
              <a:t>triângulo amoroso</a:t>
            </a:r>
            <a:r>
              <a:rPr lang="pt-BR" dirty="0">
                <a:latin typeface="Times New Roman" panose="02020603050405020304" pitchFamily="18" charset="0"/>
                <a:cs typeface="Times New Roman" panose="02020603050405020304" pitchFamily="18" charset="0"/>
              </a:rPr>
              <a:t>, várias discussões são levantadas, como a </a:t>
            </a:r>
            <a:r>
              <a:rPr lang="pt-BR" b="1" dirty="0">
                <a:latin typeface="Times New Roman" panose="02020603050405020304" pitchFamily="18" charset="0"/>
                <a:cs typeface="Times New Roman" panose="02020603050405020304" pitchFamily="18" charset="0"/>
              </a:rPr>
              <a:t>representação</a:t>
            </a:r>
            <a:r>
              <a:rPr lang="pt-BR" dirty="0">
                <a:latin typeface="Times New Roman" panose="02020603050405020304" pitchFamily="18" charset="0"/>
                <a:cs typeface="Times New Roman" panose="02020603050405020304" pitchFamily="18" charset="0"/>
              </a:rPr>
              <a:t> da metamorfose, ou seja, da </a:t>
            </a:r>
            <a:r>
              <a:rPr lang="pt-BR" b="1" dirty="0">
                <a:latin typeface="Times New Roman" panose="02020603050405020304" pitchFamily="18" charset="0"/>
                <a:cs typeface="Times New Roman" panose="02020603050405020304" pitchFamily="18" charset="0"/>
              </a:rPr>
              <a:t>mudança de sistema</a:t>
            </a:r>
            <a:r>
              <a:rPr lang="pt-BR" dirty="0">
                <a:latin typeface="Times New Roman" panose="02020603050405020304" pitchFamily="18" charset="0"/>
                <a:cs typeface="Times New Roman" panose="02020603050405020304" pitchFamily="18" charset="0"/>
              </a:rPr>
              <a:t>, representada pela mudança de Marina; a opressão realizada por Julião Tavares, rico e poderoso, sobre a moça pobre, conquistando-a por causa de seu dinheiro, dentre outras temáticas típicas </a:t>
            </a:r>
            <a:r>
              <a:rPr lang="pt-BR" dirty="0" smtClean="0">
                <a:latin typeface="Times New Roman" panose="02020603050405020304" pitchFamily="18" charset="0"/>
                <a:cs typeface="Times New Roman" panose="02020603050405020304" pitchFamily="18" charset="0"/>
              </a:rPr>
              <a:t>de </a:t>
            </a:r>
            <a:r>
              <a:rPr lang="pt-BR" dirty="0">
                <a:latin typeface="Times New Roman" panose="02020603050405020304" pitchFamily="18" charset="0"/>
                <a:cs typeface="Times New Roman" panose="02020603050405020304" pitchFamily="18" charset="0"/>
              </a:rPr>
              <a:t>Graciliano Ramos.</a:t>
            </a:r>
            <a:endParaRPr lang="pt-BR" dirty="0" smtClean="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4930404"/>
            <a:ext cx="2215133" cy="1639069"/>
          </a:xfrm>
          <a:prstGeom prst="rect">
            <a:avLst/>
          </a:prstGeom>
        </p:spPr>
      </p:pic>
    </p:spTree>
    <p:extLst>
      <p:ext uri="{BB962C8B-B14F-4D97-AF65-F5344CB8AC3E}">
        <p14:creationId xmlns:p14="http://schemas.microsoft.com/office/powerpoint/2010/main" val="32103255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dirty="0" smtClean="0">
                <a:latin typeface="Times New Roman" panose="02020603050405020304" pitchFamily="18" charset="0"/>
                <a:cs typeface="Times New Roman" panose="02020603050405020304" pitchFamily="18" charset="0"/>
              </a:rPr>
              <a:t>Há</a:t>
            </a:r>
            <a:r>
              <a:rPr lang="pt-BR" dirty="0">
                <a:latin typeface="Times New Roman" panose="02020603050405020304" pitchFamily="18" charset="0"/>
                <a:cs typeface="Times New Roman" panose="02020603050405020304" pitchFamily="18" charset="0"/>
              </a:rPr>
              <a:t> uma </a:t>
            </a:r>
            <a:r>
              <a:rPr lang="pt-BR" b="1" dirty="0">
                <a:latin typeface="Times New Roman" panose="02020603050405020304" pitchFamily="18" charset="0"/>
                <a:cs typeface="Times New Roman" panose="02020603050405020304" pitchFamily="18" charset="0"/>
              </a:rPr>
              <a:t>oposição</a:t>
            </a:r>
            <a:r>
              <a:rPr lang="pt-BR" dirty="0">
                <a:latin typeface="Times New Roman" panose="02020603050405020304" pitchFamily="18" charset="0"/>
                <a:cs typeface="Times New Roman" panose="02020603050405020304" pitchFamily="18" charset="0"/>
              </a:rPr>
              <a:t> estabelecida entre Julião Tavares e Luís da Silva. Enquanto o </a:t>
            </a:r>
            <a:r>
              <a:rPr lang="pt-BR" b="1" dirty="0">
                <a:latin typeface="Times New Roman" panose="02020603050405020304" pitchFamily="18" charset="0"/>
                <a:cs typeface="Times New Roman" panose="02020603050405020304" pitchFamily="18" charset="0"/>
              </a:rPr>
              <a:t>primeiro usa o dinheiro </a:t>
            </a:r>
            <a:r>
              <a:rPr lang="pt-BR" dirty="0">
                <a:latin typeface="Times New Roman" panose="02020603050405020304" pitchFamily="18" charset="0"/>
                <a:cs typeface="Times New Roman" panose="02020603050405020304" pitchFamily="18" charset="0"/>
              </a:rPr>
              <a:t>para conquistar mulheres, aproveitar-se delas e depois largá-las, o </a:t>
            </a:r>
            <a:r>
              <a:rPr lang="pt-BR" b="1" dirty="0">
                <a:latin typeface="Times New Roman" panose="02020603050405020304" pitchFamily="18" charset="0"/>
                <a:cs typeface="Times New Roman" panose="02020603050405020304" pitchFamily="18" charset="0"/>
              </a:rPr>
              <a:t>segundo é oprimido</a:t>
            </a:r>
            <a:r>
              <a:rPr lang="pt-BR" dirty="0">
                <a:latin typeface="Times New Roman" panose="02020603050405020304" pitchFamily="18" charset="0"/>
                <a:cs typeface="Times New Roman" panose="02020603050405020304" pitchFamily="18" charset="0"/>
              </a:rPr>
              <a:t>, rebaixado e desprezado por Marina, com uma vida cheia de dificuldades. O primeiro é filho de família rica, enquanto que o segundo, após perder o pai, vivia de favores de casa em casa, torna-se retirante e até mendigo, mas depois consegue um emprego e se torna funcionário público, e em seguida de enchendo de dívidas</a:t>
            </a:r>
            <a:r>
              <a:rPr lang="pt-BR" dirty="0"/>
              <a:t>.</a:t>
            </a:r>
            <a:endParaRPr lang="pt-BR" dirty="0" smtClean="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1533" y="5085184"/>
            <a:ext cx="2828925" cy="1619250"/>
          </a:xfrm>
          <a:prstGeom prst="rect">
            <a:avLst/>
          </a:prstGeom>
        </p:spPr>
      </p:pic>
    </p:spTree>
    <p:extLst>
      <p:ext uri="{BB962C8B-B14F-4D97-AF65-F5344CB8AC3E}">
        <p14:creationId xmlns:p14="http://schemas.microsoft.com/office/powerpoint/2010/main" val="9090054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b="1" dirty="0" smtClean="0">
                <a:latin typeface="Times New Roman" panose="02020603050405020304" pitchFamily="18" charset="0"/>
                <a:cs typeface="Times New Roman" panose="02020603050405020304" pitchFamily="18" charset="0"/>
              </a:rPr>
              <a:t>Angústia:</a:t>
            </a:r>
          </a:p>
          <a:p>
            <a:pPr algn="just"/>
            <a:r>
              <a:rPr lang="pt-BR" dirty="0">
                <a:latin typeface="Times New Roman" panose="02020603050405020304" pitchFamily="18" charset="0"/>
                <a:cs typeface="Times New Roman" panose="02020603050405020304" pitchFamily="18" charset="0"/>
              </a:rPr>
              <a:t>Luís da Silva, apesar de </a:t>
            </a:r>
            <a:r>
              <a:rPr lang="pt-BR" b="1" dirty="0">
                <a:latin typeface="Times New Roman" panose="02020603050405020304" pitchFamily="18" charset="0"/>
                <a:cs typeface="Times New Roman" panose="02020603050405020304" pitchFamily="18" charset="0"/>
              </a:rPr>
              <a:t>oprimido</a:t>
            </a:r>
            <a:r>
              <a:rPr lang="pt-BR" dirty="0">
                <a:latin typeface="Times New Roman" panose="02020603050405020304" pitchFamily="18" charset="0"/>
                <a:cs typeface="Times New Roman" panose="02020603050405020304" pitchFamily="18" charset="0"/>
              </a:rPr>
              <a:t>, mostra-se </a:t>
            </a:r>
            <a:r>
              <a:rPr lang="pt-BR" b="1" dirty="0">
                <a:latin typeface="Times New Roman" panose="02020603050405020304" pitchFamily="18" charset="0"/>
                <a:cs typeface="Times New Roman" panose="02020603050405020304" pitchFamily="18" charset="0"/>
              </a:rPr>
              <a:t>inconformado</a:t>
            </a:r>
            <a:r>
              <a:rPr lang="pt-BR" dirty="0">
                <a:latin typeface="Times New Roman" panose="02020603050405020304" pitchFamily="18" charset="0"/>
                <a:cs typeface="Times New Roman" panose="02020603050405020304" pitchFamily="18" charset="0"/>
              </a:rPr>
              <a:t>, de caráter </a:t>
            </a:r>
            <a:r>
              <a:rPr lang="pt-BR" b="1" dirty="0">
                <a:latin typeface="Times New Roman" panose="02020603050405020304" pitchFamily="18" charset="0"/>
                <a:cs typeface="Times New Roman" panose="02020603050405020304" pitchFamily="18" charset="0"/>
              </a:rPr>
              <a:t>rude, amargo e decepcionado </a:t>
            </a:r>
            <a:r>
              <a:rPr lang="pt-BR" dirty="0">
                <a:latin typeface="Times New Roman" panose="02020603050405020304" pitchFamily="18" charset="0"/>
                <a:cs typeface="Times New Roman" panose="02020603050405020304" pitchFamily="18" charset="0"/>
              </a:rPr>
              <a:t>com o meio em que vive. A preocupação do mesmo com a justiça social acaba sendo por causa da sua </a:t>
            </a:r>
            <a:r>
              <a:rPr lang="pt-BR" b="1" dirty="0">
                <a:latin typeface="Times New Roman" panose="02020603050405020304" pitchFamily="18" charset="0"/>
                <a:cs typeface="Times New Roman" panose="02020603050405020304" pitchFamily="18" charset="0"/>
              </a:rPr>
              <a:t>inconformidade com sua própria vida </a:t>
            </a:r>
            <a:r>
              <a:rPr lang="pt-BR" dirty="0">
                <a:latin typeface="Times New Roman" panose="02020603050405020304" pitchFamily="18" charset="0"/>
                <a:cs typeface="Times New Roman" panose="02020603050405020304" pitchFamily="18" charset="0"/>
              </a:rPr>
              <a:t>e </a:t>
            </a:r>
            <a:r>
              <a:rPr lang="pt-BR" dirty="0" smtClean="0">
                <a:latin typeface="Times New Roman" panose="02020603050405020304" pitchFamily="18" charset="0"/>
                <a:cs typeface="Times New Roman" panose="02020603050405020304" pitchFamily="18" charset="0"/>
              </a:rPr>
              <a:t>não com </a:t>
            </a:r>
            <a:r>
              <a:rPr lang="pt-BR" dirty="0">
                <a:latin typeface="Times New Roman" panose="02020603050405020304" pitchFamily="18" charset="0"/>
                <a:cs typeface="Times New Roman" panose="02020603050405020304" pitchFamily="18" charset="0"/>
              </a:rPr>
              <a:t>a dos outros.</a:t>
            </a:r>
            <a:endParaRPr lang="pt-BR" dirty="0" smtClean="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4077072"/>
            <a:ext cx="3349724" cy="2615276"/>
          </a:xfrm>
          <a:prstGeom prst="rect">
            <a:avLst/>
          </a:prstGeom>
        </p:spPr>
      </p:pic>
    </p:spTree>
    <p:extLst>
      <p:ext uri="{BB962C8B-B14F-4D97-AF65-F5344CB8AC3E}">
        <p14:creationId xmlns:p14="http://schemas.microsoft.com/office/powerpoint/2010/main" val="32244605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b="1" dirty="0" smtClean="0">
                <a:latin typeface="Times New Roman" panose="02020603050405020304" pitchFamily="18" charset="0"/>
                <a:cs typeface="Times New Roman" panose="02020603050405020304" pitchFamily="18" charset="0"/>
              </a:rPr>
              <a:t>Angústia:</a:t>
            </a:r>
          </a:p>
          <a:p>
            <a:pPr algn="just"/>
            <a:r>
              <a:rPr lang="pt-BR" dirty="0">
                <a:latin typeface="Times New Roman" panose="02020603050405020304" pitchFamily="18" charset="0"/>
                <a:cs typeface="Times New Roman" panose="02020603050405020304" pitchFamily="18" charset="0"/>
              </a:rPr>
              <a:t>Luís acompanha a vida de Marina, </a:t>
            </a:r>
            <a:r>
              <a:rPr lang="pt-BR" b="1" dirty="0">
                <a:latin typeface="Times New Roman" panose="02020603050405020304" pitchFamily="18" charset="0"/>
                <a:cs typeface="Times New Roman" panose="02020603050405020304" pitchFamily="18" charset="0"/>
              </a:rPr>
              <a:t>seguindo-a feito uma sombra</a:t>
            </a:r>
            <a:r>
              <a:rPr lang="pt-BR" dirty="0">
                <a:latin typeface="Times New Roman" panose="02020603050405020304" pitchFamily="18" charset="0"/>
                <a:cs typeface="Times New Roman" panose="02020603050405020304" pitchFamily="18" charset="0"/>
              </a:rPr>
              <a:t>, principalmente depois que Julião Tavares a </a:t>
            </a:r>
            <a:r>
              <a:rPr lang="pt-BR" b="1" dirty="0">
                <a:latin typeface="Times New Roman" panose="02020603050405020304" pitchFamily="18" charset="0"/>
                <a:cs typeface="Times New Roman" panose="02020603050405020304" pitchFamily="18" charset="0"/>
              </a:rPr>
              <a:t>abandona grávida</a:t>
            </a:r>
            <a:r>
              <a:rPr lang="pt-BR" dirty="0">
                <a:latin typeface="Times New Roman" panose="02020603050405020304" pitchFamily="18" charset="0"/>
                <a:cs typeface="Times New Roman" panose="02020603050405020304" pitchFamily="18" charset="0"/>
              </a:rPr>
              <a:t>. O ódio a Julião cresce de forma arrasadora, semeando a </a:t>
            </a:r>
            <a:r>
              <a:rPr lang="pt-BR" dirty="0" smtClean="0">
                <a:latin typeface="Times New Roman" panose="02020603050405020304" pitchFamily="18" charset="0"/>
                <a:cs typeface="Times New Roman" panose="02020603050405020304" pitchFamily="18" charset="0"/>
              </a:rPr>
              <a:t>ideia </a:t>
            </a:r>
            <a:r>
              <a:rPr lang="pt-BR" dirty="0">
                <a:latin typeface="Times New Roman" panose="02020603050405020304" pitchFamily="18" charset="0"/>
                <a:cs typeface="Times New Roman" panose="02020603050405020304" pitchFamily="18" charset="0"/>
              </a:rPr>
              <a:t>de que só a morte iria dar fim aquele suplício: neste caso, a morte de Julião Tavares, que representa tudo aquilo que ele não podia </a:t>
            </a:r>
            <a:r>
              <a:rPr lang="pt-BR" dirty="0" smtClean="0">
                <a:latin typeface="Times New Roman" panose="02020603050405020304" pitchFamily="18" charset="0"/>
                <a:cs typeface="Times New Roman" panose="02020603050405020304" pitchFamily="18" charset="0"/>
              </a:rPr>
              <a:t>ser. </a:t>
            </a:r>
            <a:r>
              <a:rPr lang="pt-BR" dirty="0">
                <a:latin typeface="Times New Roman" panose="02020603050405020304" pitchFamily="18" charset="0"/>
                <a:cs typeface="Times New Roman" panose="02020603050405020304" pitchFamily="18" charset="0"/>
              </a:rPr>
              <a:t>Oprimido pelos acontecimentos, Luís da Silva persegue </a:t>
            </a:r>
            <a:r>
              <a:rPr lang="pt-BR" dirty="0" smtClean="0">
                <a:latin typeface="Times New Roman" panose="02020603050405020304" pitchFamily="18" charset="0"/>
                <a:cs typeface="Times New Roman" panose="02020603050405020304" pitchFamily="18" charset="0"/>
              </a:rPr>
              <a:t>o </a:t>
            </a:r>
            <a:r>
              <a:rPr lang="pt-BR" dirty="0">
                <a:latin typeface="Times New Roman" panose="02020603050405020304" pitchFamily="18" charset="0"/>
                <a:cs typeface="Times New Roman" panose="02020603050405020304" pitchFamily="18" charset="0"/>
              </a:rPr>
              <a:t>rival, que andava às voltas com nova amante.</a:t>
            </a:r>
            <a:br>
              <a:rPr lang="pt-BR" dirty="0">
                <a:latin typeface="Times New Roman" panose="02020603050405020304" pitchFamily="18" charset="0"/>
                <a:cs typeface="Times New Roman" panose="02020603050405020304" pitchFamily="18" charset="0"/>
              </a:rPr>
            </a:br>
            <a:endParaRPr lang="pt-BR" dirty="0">
              <a:effectLst/>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5013150"/>
            <a:ext cx="2914650" cy="1571625"/>
          </a:xfrm>
          <a:prstGeom prst="rect">
            <a:avLst/>
          </a:prstGeom>
        </p:spPr>
      </p:pic>
    </p:spTree>
    <p:extLst>
      <p:ext uri="{BB962C8B-B14F-4D97-AF65-F5344CB8AC3E}">
        <p14:creationId xmlns:p14="http://schemas.microsoft.com/office/powerpoint/2010/main" val="810799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lstStyle/>
          <a:p>
            <a:pPr algn="just"/>
            <a:r>
              <a:rPr lang="pt-BR" b="1" dirty="0" smtClean="0">
                <a:latin typeface="Times New Roman" panose="02020603050405020304" pitchFamily="18" charset="0"/>
                <a:cs typeface="Times New Roman" panose="02020603050405020304" pitchFamily="18" charset="0"/>
              </a:rPr>
              <a:t>Para piorar, o governo brasileiro era ideologicamente alinhado com os nazifascistas e muitos brasileiros defendiam o nazismo.</a:t>
            </a:r>
            <a:endParaRPr lang="pt-BR" dirty="0" smtClean="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a:solidFill>
                  <a:srgbClr val="FF0000"/>
                </a:solidFill>
                <a:latin typeface="Times New Roman" panose="02020603050405020304" pitchFamily="18" charset="0"/>
                <a:cs typeface="Times New Roman" panose="02020603050405020304" pitchFamily="18" charset="0"/>
              </a:rPr>
              <a:t>REGIONALISTAS</a:t>
            </a:r>
            <a:endParaRPr lang="pt-BR" b="1" dirty="0">
              <a:latin typeface="Times New Roman" panose="02020603050405020304" pitchFamily="18" charset="0"/>
              <a:cs typeface="Times New Roman" panose="02020603050405020304" pitchFamily="18" charset="0"/>
            </a:endParaRPr>
          </a:p>
        </p:txBody>
      </p:sp>
      <p:pic>
        <p:nvPicPr>
          <p:cNvPr id="8194" name="Picture 2" descr="C:\Users\Usuário\JEC\Pictures\Educandário\Imagens para aulas\2modernismo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1" y="3429000"/>
            <a:ext cx="4196595"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30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b="1" dirty="0" smtClean="0">
                <a:latin typeface="Times New Roman" panose="02020603050405020304" pitchFamily="18" charset="0"/>
                <a:cs typeface="Times New Roman" panose="02020603050405020304" pitchFamily="18" charset="0"/>
              </a:rPr>
              <a:t>Angústia:</a:t>
            </a:r>
          </a:p>
          <a:p>
            <a:pPr algn="just"/>
            <a:r>
              <a:rPr lang="pt-BR" dirty="0">
                <a:latin typeface="Times New Roman" panose="02020603050405020304" pitchFamily="18" charset="0"/>
                <a:cs typeface="Times New Roman" panose="02020603050405020304" pitchFamily="18" charset="0"/>
              </a:rPr>
              <a:t>Luís </a:t>
            </a:r>
            <a:r>
              <a:rPr lang="pt-BR" dirty="0" smtClean="0">
                <a:latin typeface="Times New Roman" panose="02020603050405020304" pitchFamily="18" charset="0"/>
                <a:cs typeface="Times New Roman" panose="02020603050405020304" pitchFamily="18" charset="0"/>
              </a:rPr>
              <a:t>vai ficando cada vez mais angustiado e perde a noção entre a fantasia e a realidade. </a:t>
            </a:r>
            <a:r>
              <a:rPr lang="pt-BR" b="1" dirty="0" smtClean="0">
                <a:latin typeface="Times New Roman" panose="02020603050405020304" pitchFamily="18" charset="0"/>
                <a:cs typeface="Times New Roman" panose="02020603050405020304" pitchFamily="18" charset="0"/>
              </a:rPr>
              <a:t>No momento do assassinato, enxerga-se como um herói de sua própria história</a:t>
            </a:r>
            <a:r>
              <a:rPr lang="pt-BR" dirty="0" smtClean="0">
                <a:latin typeface="Times New Roman" panose="02020603050405020304" pitchFamily="18" charset="0"/>
                <a:cs typeface="Times New Roman" panose="02020603050405020304" pitchFamily="18" charset="0"/>
              </a:rPr>
              <a:t>.</a:t>
            </a:r>
            <a:endParaRPr lang="pt-BR" dirty="0">
              <a:effectLst/>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3429000"/>
            <a:ext cx="4438084" cy="3046065"/>
          </a:xfrm>
          <a:prstGeom prst="rect">
            <a:avLst/>
          </a:prstGeom>
        </p:spPr>
      </p:pic>
    </p:spTree>
    <p:extLst>
      <p:ext uri="{BB962C8B-B14F-4D97-AF65-F5344CB8AC3E}">
        <p14:creationId xmlns:p14="http://schemas.microsoft.com/office/powerpoint/2010/main" val="10993483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b="1" dirty="0" smtClean="0">
                <a:latin typeface="Times New Roman" panose="02020603050405020304" pitchFamily="18" charset="0"/>
                <a:cs typeface="Times New Roman" panose="02020603050405020304" pitchFamily="18" charset="0"/>
              </a:rPr>
              <a:t>Angústia:</a:t>
            </a:r>
          </a:p>
          <a:p>
            <a:pPr algn="just"/>
            <a:r>
              <a:rPr lang="pt-BR" dirty="0">
                <a:latin typeface="Times New Roman" panose="02020603050405020304" pitchFamily="18" charset="0"/>
                <a:cs typeface="Times New Roman" panose="02020603050405020304" pitchFamily="18" charset="0"/>
              </a:rPr>
              <a:t>Nas últimas páginas do romance, após ter cometido o crime, Luís da Silva imerge em uma </a:t>
            </a:r>
            <a:r>
              <a:rPr lang="pt-BR" b="1" dirty="0">
                <a:latin typeface="Times New Roman" panose="02020603050405020304" pitchFamily="18" charset="0"/>
                <a:cs typeface="Times New Roman" panose="02020603050405020304" pitchFamily="18" charset="0"/>
              </a:rPr>
              <a:t>angustiante crise psicológica que o comprime e faz dele um ser </a:t>
            </a:r>
            <a:r>
              <a:rPr lang="pt-BR" b="1" dirty="0" smtClean="0">
                <a:latin typeface="Times New Roman" panose="02020603050405020304" pitchFamily="18" charset="0"/>
                <a:cs typeface="Times New Roman" panose="02020603050405020304" pitchFamily="18" charset="0"/>
              </a:rPr>
              <a:t>alucinado,</a:t>
            </a:r>
            <a:r>
              <a:rPr lang="pt-BR" dirty="0" smtClean="0">
                <a:latin typeface="Times New Roman" panose="02020603050405020304" pitchFamily="18" charset="0"/>
                <a:cs typeface="Times New Roman" panose="02020603050405020304" pitchFamily="18" charset="0"/>
              </a:rPr>
              <a:t> </a:t>
            </a:r>
            <a:r>
              <a:rPr lang="pt-BR" dirty="0">
                <a:latin typeface="Times New Roman" panose="02020603050405020304" pitchFamily="18" charset="0"/>
                <a:cs typeface="Times New Roman" panose="02020603050405020304" pitchFamily="18" charset="0"/>
              </a:rPr>
              <a:t>preso a um mundo em que as portas se fecham e não existem saídas.</a:t>
            </a:r>
            <a:r>
              <a:rPr lang="pt-BR" dirty="0"/>
              <a:t/>
            </a:r>
            <a:br>
              <a:rPr lang="pt-BR" dirty="0"/>
            </a:br>
            <a:endParaRPr lang="pt-BR" dirty="0">
              <a:effectLst/>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3861048"/>
            <a:ext cx="7592010" cy="2318742"/>
          </a:xfrm>
          <a:prstGeom prst="rect">
            <a:avLst/>
          </a:prstGeom>
        </p:spPr>
      </p:pic>
    </p:spTree>
    <p:extLst>
      <p:ext uri="{BB962C8B-B14F-4D97-AF65-F5344CB8AC3E}">
        <p14:creationId xmlns:p14="http://schemas.microsoft.com/office/powerpoint/2010/main" val="506116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b="1" dirty="0" smtClean="0">
                <a:latin typeface="Times New Roman" panose="02020603050405020304" pitchFamily="18" charset="0"/>
                <a:cs typeface="Times New Roman" panose="02020603050405020304" pitchFamily="18" charset="0"/>
              </a:rPr>
              <a:t>Angústia:</a:t>
            </a:r>
          </a:p>
          <a:p>
            <a:pPr algn="just"/>
            <a:r>
              <a:rPr lang="pt-BR" dirty="0">
                <a:latin typeface="Times New Roman" panose="02020603050405020304" pitchFamily="18" charset="0"/>
                <a:cs typeface="Times New Roman" panose="02020603050405020304" pitchFamily="18" charset="0"/>
              </a:rPr>
              <a:t>Há </a:t>
            </a:r>
            <a:r>
              <a:rPr lang="pt-BR" b="1" dirty="0">
                <a:latin typeface="Times New Roman" panose="02020603050405020304" pitchFamily="18" charset="0"/>
                <a:cs typeface="Times New Roman" panose="02020603050405020304" pitchFamily="18" charset="0"/>
              </a:rPr>
              <a:t>recursos cinematográficos </a:t>
            </a:r>
            <a:r>
              <a:rPr lang="pt-BR" dirty="0">
                <a:latin typeface="Times New Roman" panose="02020603050405020304" pitchFamily="18" charset="0"/>
                <a:cs typeface="Times New Roman" panose="02020603050405020304" pitchFamily="18" charset="0"/>
              </a:rPr>
              <a:t>como </a:t>
            </a:r>
            <a:r>
              <a:rPr lang="pt-BR" i="1" dirty="0">
                <a:latin typeface="Times New Roman" panose="02020603050405020304" pitchFamily="18" charset="0"/>
                <a:cs typeface="Times New Roman" panose="02020603050405020304" pitchFamily="18" charset="0"/>
              </a:rPr>
              <a:t>"fade in"</a:t>
            </a:r>
            <a:r>
              <a:rPr lang="pt-BR" dirty="0">
                <a:latin typeface="Times New Roman" panose="02020603050405020304" pitchFamily="18" charset="0"/>
                <a:cs typeface="Times New Roman" panose="02020603050405020304" pitchFamily="18" charset="0"/>
              </a:rPr>
              <a:t>, que é (aumentar gradualmente) e </a:t>
            </a:r>
            <a:r>
              <a:rPr lang="pt-BR" i="1" dirty="0">
                <a:latin typeface="Times New Roman" panose="02020603050405020304" pitchFamily="18" charset="0"/>
                <a:cs typeface="Times New Roman" panose="02020603050405020304" pitchFamily="18" charset="0"/>
              </a:rPr>
              <a:t>"fade out"</a:t>
            </a:r>
            <a:r>
              <a:rPr lang="pt-BR" dirty="0">
                <a:latin typeface="Times New Roman" panose="02020603050405020304" pitchFamily="18" charset="0"/>
                <a:cs typeface="Times New Roman" panose="02020603050405020304" pitchFamily="18" charset="0"/>
              </a:rPr>
              <a:t>, (diminuir gradualmente</a:t>
            </a:r>
            <a:r>
              <a:rPr lang="pt-BR" dirty="0" smtClean="0">
                <a:latin typeface="Times New Roman" panose="02020603050405020304" pitchFamily="18" charset="0"/>
                <a:cs typeface="Times New Roman" panose="02020603050405020304" pitchFamily="18" charset="0"/>
              </a:rPr>
              <a:t>). No </a:t>
            </a:r>
            <a:r>
              <a:rPr lang="pt-BR" dirty="0">
                <a:latin typeface="Times New Roman" panose="02020603050405020304" pitchFamily="18" charset="0"/>
                <a:cs typeface="Times New Roman" panose="02020603050405020304" pitchFamily="18" charset="0"/>
              </a:rPr>
              <a:t>caso da literatura, temos passagens do romance, principalmente no ponto de vista do </a:t>
            </a:r>
            <a:r>
              <a:rPr lang="pt-BR" dirty="0" smtClean="0">
                <a:latin typeface="Times New Roman" panose="02020603050405020304" pitchFamily="18" charset="0"/>
                <a:cs typeface="Times New Roman" panose="02020603050405020304" pitchFamily="18" charset="0"/>
              </a:rPr>
              <a:t>narrador, </a:t>
            </a:r>
            <a:r>
              <a:rPr lang="pt-BR" dirty="0">
                <a:latin typeface="Times New Roman" panose="02020603050405020304" pitchFamily="18" charset="0"/>
                <a:cs typeface="Times New Roman" panose="02020603050405020304" pitchFamily="18" charset="0"/>
              </a:rPr>
              <a:t>ao ver a mulher que vai fazer o aborto em Marina, e algumas cenas antes da morte de Julião Tavares, que esses recursos oriundos do cinema se </a:t>
            </a:r>
            <a:r>
              <a:rPr lang="pt-BR" dirty="0" smtClean="0">
                <a:latin typeface="Times New Roman" panose="02020603050405020304" pitchFamily="18" charset="0"/>
                <a:cs typeface="Times New Roman" panose="02020603050405020304" pitchFamily="18" charset="0"/>
              </a:rPr>
              <a:t>apresentam. </a:t>
            </a:r>
            <a:r>
              <a:rPr lang="pt-BR" dirty="0"/>
              <a:t/>
            </a:r>
            <a:br>
              <a:rPr lang="pt-BR" dirty="0"/>
            </a:br>
            <a:r>
              <a:rPr lang="pt-BR" dirty="0"/>
              <a:t/>
            </a:r>
            <a:br>
              <a:rPr lang="pt-BR" dirty="0"/>
            </a:br>
            <a:endParaRPr lang="pt-BR" dirty="0">
              <a:effectLst/>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4798154"/>
            <a:ext cx="2520280" cy="1799197"/>
          </a:xfrm>
          <a:prstGeom prst="rect">
            <a:avLst/>
          </a:prstGeom>
        </p:spPr>
      </p:pic>
    </p:spTree>
    <p:extLst>
      <p:ext uri="{BB962C8B-B14F-4D97-AF65-F5344CB8AC3E}">
        <p14:creationId xmlns:p14="http://schemas.microsoft.com/office/powerpoint/2010/main" val="38275529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b="1" dirty="0" smtClean="0">
                <a:latin typeface="Times New Roman" panose="02020603050405020304" pitchFamily="18" charset="0"/>
                <a:cs typeface="Times New Roman" panose="02020603050405020304" pitchFamily="18" charset="0"/>
              </a:rPr>
              <a:t>Angústia:</a:t>
            </a:r>
          </a:p>
          <a:p>
            <a:pPr algn="just"/>
            <a:r>
              <a:rPr lang="pt-BR" dirty="0">
                <a:latin typeface="Times New Roman" panose="02020603050405020304" pitchFamily="18" charset="0"/>
                <a:cs typeface="Times New Roman" panose="02020603050405020304" pitchFamily="18" charset="0"/>
              </a:rPr>
              <a:t>Há alguns </a:t>
            </a:r>
            <a:r>
              <a:rPr lang="pt-BR" b="1" dirty="0">
                <a:latin typeface="Times New Roman" panose="02020603050405020304" pitchFamily="18" charset="0"/>
                <a:cs typeface="Times New Roman" panose="02020603050405020304" pitchFamily="18" charset="0"/>
              </a:rPr>
              <a:t>símbolos</a:t>
            </a:r>
            <a:r>
              <a:rPr lang="pt-BR" dirty="0">
                <a:latin typeface="Times New Roman" panose="02020603050405020304" pitchFamily="18" charset="0"/>
                <a:cs typeface="Times New Roman" panose="02020603050405020304" pitchFamily="18" charset="0"/>
              </a:rPr>
              <a:t> citados com </a:t>
            </a:r>
            <a:r>
              <a:rPr lang="pt-BR" dirty="0" smtClean="0">
                <a:latin typeface="Times New Roman" panose="02020603050405020304" pitchFamily="18" charset="0"/>
                <a:cs typeface="Times New Roman" panose="02020603050405020304" pitchFamily="18" charset="0"/>
              </a:rPr>
              <a:t>frequência </a:t>
            </a:r>
            <a:r>
              <a:rPr lang="pt-BR" dirty="0">
                <a:latin typeface="Times New Roman" panose="02020603050405020304" pitchFamily="18" charset="0"/>
                <a:cs typeface="Times New Roman" panose="02020603050405020304" pitchFamily="18" charset="0"/>
              </a:rPr>
              <a:t>no romance, como a </a:t>
            </a:r>
            <a:r>
              <a:rPr lang="pt-BR" b="1" dirty="0">
                <a:latin typeface="Times New Roman" panose="02020603050405020304" pitchFamily="18" charset="0"/>
                <a:cs typeface="Times New Roman" panose="02020603050405020304" pitchFamily="18" charset="0"/>
              </a:rPr>
              <a:t>corda, a cobra e os ratos</a:t>
            </a:r>
            <a:r>
              <a:rPr lang="pt-BR" dirty="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A </a:t>
            </a:r>
            <a:r>
              <a:rPr lang="pt-BR" b="1" dirty="0" smtClean="0">
                <a:latin typeface="Times New Roman" panose="02020603050405020304" pitchFamily="18" charset="0"/>
                <a:cs typeface="Times New Roman" panose="02020603050405020304" pitchFamily="18" charset="0"/>
              </a:rPr>
              <a:t>cobra</a:t>
            </a:r>
            <a:r>
              <a:rPr lang="pt-BR" dirty="0">
                <a:latin typeface="Times New Roman" panose="02020603050405020304" pitchFamily="18" charset="0"/>
                <a:cs typeface="Times New Roman" panose="02020603050405020304" pitchFamily="18" charset="0"/>
              </a:rPr>
              <a:t>, além de apresentar o fálico, um constante confronto pessoal do personagem protagonista, vai ainda representar a </a:t>
            </a:r>
            <a:r>
              <a:rPr lang="pt-BR" b="1" dirty="0">
                <a:latin typeface="Times New Roman" panose="02020603050405020304" pitchFamily="18" charset="0"/>
                <a:cs typeface="Times New Roman" panose="02020603050405020304" pitchFamily="18" charset="0"/>
              </a:rPr>
              <a:t>falsidade</a:t>
            </a:r>
            <a:r>
              <a:rPr lang="pt-BR" dirty="0">
                <a:latin typeface="Times New Roman" panose="02020603050405020304" pitchFamily="18" charset="0"/>
                <a:cs typeface="Times New Roman" panose="02020603050405020304" pitchFamily="18" charset="0"/>
              </a:rPr>
              <a:t> (Julião </a:t>
            </a:r>
            <a:r>
              <a:rPr lang="pt-BR" dirty="0" smtClean="0">
                <a:latin typeface="Times New Roman" panose="02020603050405020304" pitchFamily="18" charset="0"/>
                <a:cs typeface="Times New Roman" panose="02020603050405020304" pitchFamily="18" charset="0"/>
              </a:rPr>
              <a:t>Tavares). </a:t>
            </a:r>
            <a:r>
              <a:rPr lang="pt-BR" dirty="0">
                <a:latin typeface="Times New Roman" panose="02020603050405020304" pitchFamily="18" charset="0"/>
                <a:cs typeface="Times New Roman" panose="02020603050405020304" pitchFamily="18" charset="0"/>
              </a:rPr>
              <a:t>A </a:t>
            </a:r>
            <a:r>
              <a:rPr lang="pt-BR" b="1" dirty="0">
                <a:latin typeface="Times New Roman" panose="02020603050405020304" pitchFamily="18" charset="0"/>
                <a:cs typeface="Times New Roman" panose="02020603050405020304" pitchFamily="18" charset="0"/>
              </a:rPr>
              <a:t>corda</a:t>
            </a:r>
            <a:r>
              <a:rPr lang="pt-BR" dirty="0">
                <a:latin typeface="Times New Roman" panose="02020603050405020304" pitchFamily="18" charset="0"/>
                <a:cs typeface="Times New Roman" panose="02020603050405020304" pitchFamily="18" charset="0"/>
              </a:rPr>
              <a:t>, assim como a cobra, representa de certa forma o fálico, portanto, fornece também uma </a:t>
            </a:r>
            <a:r>
              <a:rPr lang="pt-BR" dirty="0" smtClean="0">
                <a:latin typeface="Times New Roman" panose="02020603050405020304" pitchFamily="18" charset="0"/>
                <a:cs typeface="Times New Roman" panose="02020603050405020304" pitchFamily="18" charset="0"/>
              </a:rPr>
              <a:t>ideia </a:t>
            </a:r>
            <a:r>
              <a:rPr lang="pt-BR" dirty="0">
                <a:latin typeface="Times New Roman" panose="02020603050405020304" pitchFamily="18" charset="0"/>
                <a:cs typeface="Times New Roman" panose="02020603050405020304" pitchFamily="18" charset="0"/>
              </a:rPr>
              <a:t>de busca da </a:t>
            </a:r>
            <a:r>
              <a:rPr lang="pt-BR" b="1" dirty="0">
                <a:latin typeface="Times New Roman" panose="02020603050405020304" pitchFamily="18" charset="0"/>
                <a:cs typeface="Times New Roman" panose="02020603050405020304" pitchFamily="18" charset="0"/>
              </a:rPr>
              <a:t>redenção, salvação</a:t>
            </a:r>
            <a:r>
              <a:rPr lang="pt-BR" dirty="0">
                <a:latin typeface="Times New Roman" panose="02020603050405020304" pitchFamily="18" charset="0"/>
                <a:cs typeface="Times New Roman" panose="02020603050405020304" pitchFamily="18" charset="0"/>
              </a:rPr>
              <a:t>. Os </a:t>
            </a:r>
            <a:r>
              <a:rPr lang="pt-BR" dirty="0" smtClean="0">
                <a:latin typeface="Times New Roman" panose="02020603050405020304" pitchFamily="18" charset="0"/>
                <a:cs typeface="Times New Roman" panose="02020603050405020304" pitchFamily="18" charset="0"/>
              </a:rPr>
              <a:t>ratos, </a:t>
            </a:r>
            <a:r>
              <a:rPr lang="pt-BR" dirty="0">
                <a:latin typeface="Times New Roman" panose="02020603050405020304" pitchFamily="18" charset="0"/>
                <a:cs typeface="Times New Roman" panose="02020603050405020304" pitchFamily="18" charset="0"/>
              </a:rPr>
              <a:t>a </a:t>
            </a:r>
            <a:r>
              <a:rPr lang="pt-BR" b="1" dirty="0">
                <a:latin typeface="Times New Roman" panose="02020603050405020304" pitchFamily="18" charset="0"/>
                <a:cs typeface="Times New Roman" panose="02020603050405020304" pitchFamily="18" charset="0"/>
              </a:rPr>
              <a:t>sujeira</a:t>
            </a:r>
            <a:r>
              <a:rPr lang="pt-BR" dirty="0">
                <a:latin typeface="Times New Roman" panose="02020603050405020304" pitchFamily="18" charset="0"/>
                <a:cs typeface="Times New Roman" panose="02020603050405020304" pitchFamily="18" charset="0"/>
              </a:rPr>
              <a:t> que o personagem enxerga à sua volta e a já citada necessidade de uso da água, para lavar a sujeira que lhe toma</a:t>
            </a:r>
            <a:r>
              <a:rPr lang="pt-BR" dirty="0"/>
              <a:t>. </a:t>
            </a:r>
            <a:br>
              <a:rPr lang="pt-BR" dirty="0"/>
            </a:br>
            <a:endParaRPr lang="pt-BR" dirty="0">
              <a:effectLst/>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5836" y="5589240"/>
            <a:ext cx="2880320" cy="1112455"/>
          </a:xfrm>
          <a:prstGeom prst="rect">
            <a:avLst/>
          </a:prstGeom>
        </p:spPr>
      </p:pic>
    </p:spTree>
    <p:extLst>
      <p:ext uri="{BB962C8B-B14F-4D97-AF65-F5344CB8AC3E}">
        <p14:creationId xmlns:p14="http://schemas.microsoft.com/office/powerpoint/2010/main" val="18738448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196752"/>
            <a:ext cx="8856985" cy="5400599"/>
          </a:xfrm>
        </p:spPr>
        <p:txBody>
          <a:bodyPr>
            <a:normAutofit fontScale="85000" lnSpcReduction="20000"/>
          </a:bodyPr>
          <a:lstStyle/>
          <a:p>
            <a:pPr algn="just"/>
            <a:r>
              <a:rPr lang="pt-BR" dirty="0" smtClean="0">
                <a:latin typeface="Times New Roman" panose="02020603050405020304" pitchFamily="18" charset="0"/>
                <a:cs typeface="Times New Roman" panose="02020603050405020304" pitchFamily="18" charset="0"/>
              </a:rPr>
              <a:t>É </a:t>
            </a:r>
            <a:r>
              <a:rPr lang="pt-BR" dirty="0">
                <a:latin typeface="Times New Roman" panose="02020603050405020304" pitchFamily="18" charset="0"/>
                <a:cs typeface="Times New Roman" panose="02020603050405020304" pitchFamily="18" charset="0"/>
              </a:rPr>
              <a:t>um </a:t>
            </a:r>
            <a:r>
              <a:rPr lang="pt-BR" b="1" dirty="0">
                <a:latin typeface="Times New Roman" panose="02020603050405020304" pitchFamily="18" charset="0"/>
                <a:cs typeface="Times New Roman" panose="02020603050405020304" pitchFamily="18" charset="0"/>
              </a:rPr>
              <a:t>livro fuliginoso e opaco</a:t>
            </a:r>
            <a:r>
              <a:rPr lang="pt-BR" dirty="0">
                <a:latin typeface="Times New Roman" panose="02020603050405020304" pitchFamily="18" charset="0"/>
                <a:cs typeface="Times New Roman" panose="02020603050405020304" pitchFamily="18" charset="0"/>
              </a:rPr>
              <a:t>. O leitor chega a </a:t>
            </a:r>
            <a:r>
              <a:rPr lang="pt-BR" b="1" dirty="0">
                <a:latin typeface="Times New Roman" panose="02020603050405020304" pitchFamily="18" charset="0"/>
                <a:cs typeface="Times New Roman" panose="02020603050405020304" pitchFamily="18" charset="0"/>
              </a:rPr>
              <a:t>respirar mal no clima opressivo </a:t>
            </a:r>
            <a:r>
              <a:rPr lang="pt-BR" dirty="0">
                <a:latin typeface="Times New Roman" panose="02020603050405020304" pitchFamily="18" charset="0"/>
                <a:cs typeface="Times New Roman" panose="02020603050405020304" pitchFamily="18" charset="0"/>
              </a:rPr>
              <a:t>em que a força criadora do romancista fez medrar a personagem mais dramática da moderna ficção brasileira - Luís da Silva. Raras vezes encontraremos na nossa </a:t>
            </a:r>
            <a:r>
              <a:rPr lang="pt-BR" b="1" dirty="0">
                <a:latin typeface="Times New Roman" panose="02020603050405020304" pitchFamily="18" charset="0"/>
                <a:cs typeface="Times New Roman" panose="02020603050405020304" pitchFamily="18" charset="0"/>
              </a:rPr>
              <a:t>literatura estudo tão completo da frustração</a:t>
            </a:r>
            <a:r>
              <a:rPr lang="pt-BR" dirty="0">
                <a:latin typeface="Times New Roman" panose="02020603050405020304" pitchFamily="18" charset="0"/>
                <a:cs typeface="Times New Roman" panose="02020603050405020304" pitchFamily="18" charset="0"/>
              </a:rPr>
              <a:t>; um </a:t>
            </a:r>
            <a:r>
              <a:rPr lang="pt-BR" b="1" dirty="0">
                <a:latin typeface="Times New Roman" panose="02020603050405020304" pitchFamily="18" charset="0"/>
                <a:cs typeface="Times New Roman" panose="02020603050405020304" pitchFamily="18" charset="0"/>
              </a:rPr>
              <a:t>frustrado violento, cruel, irremediável</a:t>
            </a:r>
            <a:r>
              <a:rPr lang="pt-BR" dirty="0">
                <a:latin typeface="Times New Roman" panose="02020603050405020304" pitchFamily="18" charset="0"/>
                <a:cs typeface="Times New Roman" panose="02020603050405020304" pitchFamily="18" charset="0"/>
              </a:rPr>
              <a:t>, que traz em si reservas inesgotáveis de </a:t>
            </a:r>
            <a:r>
              <a:rPr lang="pt-BR" b="1" dirty="0">
                <a:latin typeface="Times New Roman" panose="02020603050405020304" pitchFamily="18" charset="0"/>
                <a:cs typeface="Times New Roman" panose="02020603050405020304" pitchFamily="18" charset="0"/>
              </a:rPr>
              <a:t>amargura e negação</a:t>
            </a:r>
            <a:r>
              <a:rPr lang="pt-BR" dirty="0">
                <a:latin typeface="Times New Roman" panose="02020603050405020304" pitchFamily="18" charset="0"/>
                <a:cs typeface="Times New Roman" panose="02020603050405020304" pitchFamily="18" charset="0"/>
              </a:rPr>
              <a:t>.</a:t>
            </a:r>
          </a:p>
          <a:p>
            <a:pPr algn="just"/>
            <a:r>
              <a:rPr lang="pt-BR" dirty="0">
                <a:latin typeface="Times New Roman" panose="02020603050405020304" pitchFamily="18" charset="0"/>
                <a:cs typeface="Times New Roman" panose="02020603050405020304" pitchFamily="18" charset="0"/>
              </a:rPr>
              <a:t>Daí a “fuligem” referida, que encobre, suja, sufoca e provoca desejos impossíveis de libertação. Luís da Silva sente-se sujo fisicamente, por isso a obsessão da água purificadora percorre o livro, em que o banheiro desempenha um papel importante. </a:t>
            </a:r>
          </a:p>
          <a:p>
            <a:pPr algn="just"/>
            <a:r>
              <a:rPr lang="pt-BR" i="1" dirty="0">
                <a:latin typeface="Times New Roman" panose="02020603050405020304" pitchFamily="18" charset="0"/>
                <a:cs typeface="Times New Roman" panose="02020603050405020304" pitchFamily="18" charset="0"/>
              </a:rPr>
              <a:t>Alguns dias depois, achava-me no banheiro, nu, fumando... Abro a torneira, molho os pés. (...)</a:t>
            </a:r>
            <a:endParaRPr lang="pt-BR" dirty="0">
              <a:latin typeface="Times New Roman" panose="02020603050405020304" pitchFamily="18" charset="0"/>
              <a:cs typeface="Times New Roman" panose="02020603050405020304" pitchFamily="18" charset="0"/>
            </a:endParaRPr>
          </a:p>
          <a:p>
            <a:pPr algn="just"/>
            <a:r>
              <a:rPr lang="pt-BR" i="1" dirty="0">
                <a:latin typeface="Times New Roman" panose="02020603050405020304" pitchFamily="18" charset="0"/>
                <a:cs typeface="Times New Roman" panose="02020603050405020304" pitchFamily="18" charset="0"/>
              </a:rPr>
              <a:t>O banheiro da casa de seu Ramalho é junto, separado do meu por unia parede estreita. (...)</a:t>
            </a:r>
            <a:endParaRPr lang="pt-BR" dirty="0">
              <a:latin typeface="Times New Roman" panose="02020603050405020304" pitchFamily="18" charset="0"/>
              <a:cs typeface="Times New Roman" panose="02020603050405020304" pitchFamily="18" charset="0"/>
            </a:endParaRPr>
          </a:p>
          <a:p>
            <a:pPr algn="just"/>
            <a:r>
              <a:rPr lang="pt-BR" i="1" dirty="0">
                <a:latin typeface="Times New Roman" panose="02020603050405020304" pitchFamily="18" charset="0"/>
                <a:cs typeface="Times New Roman" panose="02020603050405020304" pitchFamily="18" charset="0"/>
              </a:rPr>
              <a:t>Lá estava Marina outra vez nova e fresca, enchendo a boca e atirando bochechos nas paredes. (...)</a:t>
            </a:r>
            <a:endParaRPr lang="pt-BR" dirty="0">
              <a:latin typeface="Times New Roman" panose="02020603050405020304" pitchFamily="18" charset="0"/>
              <a:cs typeface="Times New Roman" panose="02020603050405020304" pitchFamily="18" charset="0"/>
            </a:endParaRPr>
          </a:p>
          <a:p>
            <a:pPr algn="just"/>
            <a:r>
              <a:rPr lang="pt-BR" dirty="0"/>
              <a:t/>
            </a:r>
            <a:br>
              <a:rPr lang="pt-BR" dirty="0"/>
            </a:br>
            <a:endParaRPr lang="pt-BR" dirty="0">
              <a:effectLst/>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58341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196752"/>
            <a:ext cx="8856985" cy="5400599"/>
          </a:xfrm>
        </p:spPr>
        <p:txBody>
          <a:bodyPr>
            <a:normAutofit/>
          </a:bodyPr>
          <a:lstStyle/>
          <a:p>
            <a:pPr algn="just"/>
            <a:r>
              <a:rPr lang="pt-BR" i="1" dirty="0">
                <a:latin typeface="Times New Roman" panose="02020603050405020304" pitchFamily="18" charset="0"/>
                <a:cs typeface="Times New Roman" panose="02020603050405020304" pitchFamily="18" charset="0"/>
              </a:rPr>
              <a:t>Trajano Pereira de Aquino Cavalcante e Silva sapateava no chão de terra batida, uma alpercata saltava-lhe do pé. </a:t>
            </a:r>
            <a:r>
              <a:rPr lang="pt-BR" i="1" dirty="0" smtClean="0">
                <a:latin typeface="Times New Roman" panose="02020603050405020304" pitchFamily="18" charset="0"/>
                <a:cs typeface="Times New Roman" panose="02020603050405020304" pitchFamily="18" charset="0"/>
              </a:rPr>
              <a:t>(...)Certas </a:t>
            </a:r>
            <a:r>
              <a:rPr lang="pt-BR" i="1" dirty="0">
                <a:latin typeface="Times New Roman" panose="02020603050405020304" pitchFamily="18" charset="0"/>
                <a:cs typeface="Times New Roman" panose="02020603050405020304" pitchFamily="18" charset="0"/>
              </a:rPr>
              <a:t>pessoas empurravam outras nas escadas e diziam: - "Desculpe.' O </a:t>
            </a:r>
            <a:r>
              <a:rPr lang="pt-BR" i="1" dirty="0" smtClean="0">
                <a:latin typeface="Times New Roman" panose="02020603050405020304" pitchFamily="18" charset="0"/>
                <a:cs typeface="Times New Roman" panose="02020603050405020304" pitchFamily="18" charset="0"/>
              </a:rPr>
              <a:t>cego dos </a:t>
            </a:r>
            <a:r>
              <a:rPr lang="pt-BR" i="1" dirty="0">
                <a:latin typeface="Times New Roman" panose="02020603050405020304" pitchFamily="18" charset="0"/>
                <a:cs typeface="Times New Roman" panose="02020603050405020304" pitchFamily="18" charset="0"/>
              </a:rPr>
              <a:t>bilhetes de loteria cantava o número, batendo </a:t>
            </a:r>
            <a:r>
              <a:rPr lang="pt-BR" i="1" dirty="0" smtClean="0">
                <a:latin typeface="Times New Roman" panose="02020603050405020304" pitchFamily="18" charset="0"/>
                <a:cs typeface="Times New Roman" panose="02020603050405020304" pitchFamily="18" charset="0"/>
              </a:rPr>
              <a:t>com </a:t>
            </a:r>
            <a:r>
              <a:rPr lang="pt-BR" i="1" dirty="0">
                <a:latin typeface="Times New Roman" panose="02020603050405020304" pitchFamily="18" charset="0"/>
                <a:cs typeface="Times New Roman" panose="02020603050405020304" pitchFamily="18" charset="0"/>
              </a:rPr>
              <a:t>o cajado no cimento do café. Virava-me para o espelho. Por detrás das letras brancas, rostos medonhos arreganhavam os dentes e piscavam os olhos. As letras torciam-se, os caibros torciam-se, baixavam, brancos, moles, como cobras descascadas, 16.384. O cajado batendo no cimento, avançando para mim, ameaçando-me com uma tira de papel, que engrossava e queria morder-me. </a:t>
            </a:r>
            <a:r>
              <a:rPr lang="pt-BR" i="1" dirty="0"/>
              <a:t/>
            </a:r>
            <a:br>
              <a:rPr lang="pt-BR" i="1" dirty="0"/>
            </a:br>
            <a:endParaRPr lang="pt-BR" i="1" dirty="0">
              <a:effectLst/>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19086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196752"/>
            <a:ext cx="8856985" cy="5400599"/>
          </a:xfrm>
        </p:spPr>
        <p:txBody>
          <a:bodyPr>
            <a:normAutofit fontScale="92500" lnSpcReduction="10000"/>
          </a:bodyPr>
          <a:lstStyle/>
          <a:p>
            <a:pPr algn="just"/>
            <a:r>
              <a:rPr lang="pt-BR" i="1" dirty="0">
                <a:latin typeface="Times New Roman" panose="02020603050405020304" pitchFamily="18" charset="0"/>
                <a:cs typeface="Times New Roman" panose="02020603050405020304" pitchFamily="18" charset="0"/>
              </a:rPr>
              <a:t> A cadeira mexia-se. Afastava-me, com medo da cadeira. No dia seguinte, quando viesse varrer o quarto, Vitória a poria no lugar do costume, junto à mala, mas durante uma noite inteira o móvel caprichoso não me deixaria descansar. Eu tremia e receava que Moisés se fosse embora. Voltaria o silêncio, a cadeira se chegara mais à cama. - "Continue, Moisés. E isso mesmo." Não o entendia, mas aprovava-o com a cabeça e com palavras assim. A voz rolava, lenta e monótona, o dedo comprido virava a página e gesticulava diante da minha cara. Passavam chineses armados. E o dedo </a:t>
            </a:r>
            <a:r>
              <a:rPr lang="pt-BR" i="1" dirty="0" smtClean="0">
                <a:latin typeface="Times New Roman" panose="02020603050405020304" pitchFamily="18" charset="0"/>
                <a:cs typeface="Times New Roman" panose="02020603050405020304" pitchFamily="18" charset="0"/>
              </a:rPr>
              <a:t>enrolava-se</a:t>
            </a:r>
            <a:r>
              <a:rPr lang="pt-BR" i="1" dirty="0">
                <a:latin typeface="Times New Roman" panose="02020603050405020304" pitchFamily="18" charset="0"/>
                <a:cs typeface="Times New Roman" panose="02020603050405020304" pitchFamily="18" charset="0"/>
              </a:rPr>
              <a:t>, dava um nó. A leitura era um zumbido, um enxame de carapanãs lia o livro difícil. Estava a balançar-se numa rede, ia acima e vinha abaixo. E quando subia, abria os olhos, via o dedo perto das minhas ventas; quando descia, ouvia o arranhar da vitrola. Os ratos do armário dos livros </a:t>
            </a:r>
            <a:r>
              <a:rPr lang="pt-BR" i="1" dirty="0" smtClean="0">
                <a:latin typeface="Times New Roman" panose="02020603050405020304" pitchFamily="18" charset="0"/>
                <a:cs typeface="Times New Roman" panose="02020603050405020304" pitchFamily="18" charset="0"/>
              </a:rPr>
              <a:t>roíam </a:t>
            </a:r>
            <a:r>
              <a:rPr lang="pt-BR" i="1" dirty="0">
                <a:latin typeface="Times New Roman" panose="02020603050405020304" pitchFamily="18" charset="0"/>
                <a:cs typeface="Times New Roman" panose="02020603050405020304" pitchFamily="18" charset="0"/>
              </a:rPr>
              <a:t>o disco da vitrola, e a vitrola dizia baixinho: - "Fernando </a:t>
            </a:r>
            <a:r>
              <a:rPr lang="pt-BR" i="1" dirty="0" err="1">
                <a:latin typeface="Times New Roman" panose="02020603050405020304" pitchFamily="18" charset="0"/>
                <a:cs typeface="Times New Roman" panose="02020603050405020304" pitchFamily="18" charset="0"/>
              </a:rPr>
              <a:t>Inguitai</a:t>
            </a:r>
            <a:r>
              <a:rPr lang="pt-BR" i="1" dirty="0">
                <a:latin typeface="Times New Roman" panose="02020603050405020304" pitchFamily="18" charset="0"/>
                <a:cs typeface="Times New Roman" panose="02020603050405020304" pitchFamily="18" charset="0"/>
              </a:rPr>
              <a:t>." </a:t>
            </a:r>
            <a:r>
              <a:rPr lang="pt-BR" i="1" dirty="0"/>
              <a:t/>
            </a:r>
            <a:br>
              <a:rPr lang="pt-BR" i="1" dirty="0"/>
            </a:br>
            <a:endParaRPr lang="pt-BR" i="1" dirty="0">
              <a:effectLst/>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smtClean="0">
                <a:solidFill>
                  <a:srgbClr val="FF0000"/>
                </a:solidFill>
                <a:latin typeface="Times New Roman" panose="02020603050405020304" pitchFamily="18" charset="0"/>
                <a:cs typeface="Times New Roman" panose="02020603050405020304" pitchFamily="18" charset="0"/>
              </a:rPr>
              <a:t>GRACILIANO RAMOS</a:t>
            </a:r>
            <a:endParaRPr lang="pt-B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9138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124744"/>
            <a:ext cx="8856985" cy="5472607"/>
          </a:xfrm>
        </p:spPr>
        <p:txBody>
          <a:bodyPr>
            <a:noAutofit/>
          </a:bodyPr>
          <a:lstStyle/>
          <a:p>
            <a:pPr algn="just"/>
            <a:r>
              <a:rPr lang="pt-BR" sz="1800" i="1" dirty="0">
                <a:latin typeface="Times New Roman" panose="02020603050405020304" pitchFamily="18" charset="0"/>
                <a:cs typeface="Times New Roman" panose="02020603050405020304" pitchFamily="18" charset="0"/>
              </a:rPr>
              <a:t>O líder é um canalha. </a:t>
            </a:r>
            <a:r>
              <a:rPr lang="pt-BR" sz="1800" i="1" dirty="0" smtClean="0">
                <a:latin typeface="Times New Roman" panose="02020603050405020304" pitchFamily="18" charset="0"/>
                <a:cs typeface="Times New Roman" panose="02020603050405020304" pitchFamily="18" charset="0"/>
              </a:rPr>
              <a:t>(...)Vejam</a:t>
            </a:r>
            <a:r>
              <a:rPr lang="pt-BR" sz="1800" i="1" dirty="0">
                <a:latin typeface="Times New Roman" panose="02020603050405020304" pitchFamily="18" charset="0"/>
                <a:cs typeface="Times New Roman" panose="02020603050405020304" pitchFamily="18" charset="0"/>
              </a:rPr>
              <a:t>, por exemplo, </a:t>
            </a:r>
            <a:r>
              <a:rPr lang="pt-BR" sz="1800" i="1" dirty="0" smtClean="0">
                <a:latin typeface="Times New Roman" panose="02020603050405020304" pitchFamily="18" charset="0"/>
                <a:cs typeface="Times New Roman" panose="02020603050405020304" pitchFamily="18" charset="0"/>
              </a:rPr>
              <a:t>Stalin. </a:t>
            </a:r>
            <a:r>
              <a:rPr lang="pt-BR" sz="1800" i="1" dirty="0">
                <a:latin typeface="Times New Roman" panose="02020603050405020304" pitchFamily="18" charset="0"/>
                <a:cs typeface="Times New Roman" panose="02020603050405020304" pitchFamily="18" charset="0"/>
              </a:rPr>
              <a:t>Ninguém mais líder. Lenin pode ser esquecido, Stalin, não. Um dia, os camponeses insinuaram uma resistência. Stalin não teve nem dúvida, nem pena. Matou, de forma punitiva, 12 milhões de camponeses. Nem mais, nem menos: – 12 milhões. Era um maravilhoso canalha e, portanto, o líder puro.</a:t>
            </a:r>
          </a:p>
          <a:p>
            <a:pPr algn="just"/>
            <a:r>
              <a:rPr lang="pt-BR" sz="1800" i="1" dirty="0">
                <a:latin typeface="Times New Roman" panose="02020603050405020304" pitchFamily="18" charset="0"/>
                <a:cs typeface="Times New Roman" panose="02020603050405020304" pitchFamily="18" charset="0"/>
              </a:rPr>
              <a:t>E não foi traído. Aí está o mistério que, realmente, não é mistério. É uma verdade historicamente demonstrada: – o canalha, quando investido de liderança, faz, inventa, aglutina e dinamiza as massas de canalhas. Façam a seguinte experiência: – ponham um santo na primeira esquina. Trepado num caixote, ele fala ao povo. Mas não convencerá ninguém, e repito: – ninguém o seguirá. Invertam a experiência e coloquem na mesma esquina, e em cima do mesmo caixote, um pulha indubitável. Instantaneamente, outros pulhas, legiões de pulhas, sairão atrás do chefe abjeto.</a:t>
            </a:r>
          </a:p>
          <a:p>
            <a:pPr algn="just"/>
            <a:r>
              <a:rPr lang="pt-BR" sz="1800" i="1" dirty="0">
                <a:latin typeface="Times New Roman" panose="02020603050405020304" pitchFamily="18" charset="0"/>
                <a:cs typeface="Times New Roman" panose="02020603050405020304" pitchFamily="18" charset="0"/>
              </a:rPr>
              <a:t>Mas, dizia eu que Stalin não foi traído, nem Hitler. O </a:t>
            </a:r>
            <a:r>
              <a:rPr lang="pt-BR" sz="1800" i="1" dirty="0" err="1">
                <a:latin typeface="Times New Roman" panose="02020603050405020304" pitchFamily="18" charset="0"/>
                <a:cs typeface="Times New Roman" panose="02020603050405020304" pitchFamily="18" charset="0"/>
              </a:rPr>
              <a:t>Führer</a:t>
            </a:r>
            <a:r>
              <a:rPr lang="pt-BR" sz="1800" i="1" dirty="0">
                <a:latin typeface="Times New Roman" panose="02020603050405020304" pitchFamily="18" charset="0"/>
                <a:cs typeface="Times New Roman" panose="02020603050405020304" pitchFamily="18" charset="0"/>
              </a:rPr>
              <a:t>, para morrer, teve de se matar. (Nem me falem do atentado dos generais grã-finos. Há uma só verdade: – nem o soldado alemão, nem o operário, nem o jovem, nem o velho, traíram Hitler.) E, quanto a Stalin, ninguém mais amado. Só Hitler foi tão amado. Aqui mesmo, no Brasil. Bem me lembro, durante a guerra, dos nossos stalinistas. Na queda de Paris, um deles veio-me dizer, de olho rútilo e lábio trêmulo: – “Hitler é muito mais revolucionário que a Inglaterra”.</a:t>
            </a:r>
          </a:p>
          <a:p>
            <a:pPr algn="just"/>
            <a:endParaRPr lang="pt-BR" sz="18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a:solidFill>
                  <a:srgbClr val="FF0000"/>
                </a:solidFill>
                <a:latin typeface="Times New Roman" panose="02020603050405020304" pitchFamily="18" charset="0"/>
                <a:cs typeface="Times New Roman" panose="02020603050405020304" pitchFamily="18" charset="0"/>
              </a:rPr>
              <a:t>REGIONALISTAS</a:t>
            </a:r>
            <a:endParaRPr lang="pt-BR" b="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6093296"/>
            <a:ext cx="1225912" cy="71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763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dirty="0" smtClean="0">
                <a:latin typeface="Times New Roman" panose="02020603050405020304" pitchFamily="18" charset="0"/>
                <a:cs typeface="Times New Roman" panose="02020603050405020304" pitchFamily="18" charset="0"/>
              </a:rPr>
              <a:t>Preocupação em retratar a realidade brasileira;</a:t>
            </a:r>
          </a:p>
          <a:p>
            <a:pPr algn="just"/>
            <a:r>
              <a:rPr lang="pt-BR" dirty="0" smtClean="0">
                <a:latin typeface="Times New Roman" panose="02020603050405020304" pitchFamily="18" charset="0"/>
                <a:cs typeface="Times New Roman" panose="02020603050405020304" pitchFamily="18" charset="0"/>
              </a:rPr>
              <a:t>Mostrar a realidade das diversas regiões do Brasil;</a:t>
            </a:r>
            <a:endParaRPr lang="pt-BR" dirty="0">
              <a:latin typeface="Times New Roman" panose="02020603050405020304" pitchFamily="18" charset="0"/>
              <a:cs typeface="Times New Roman" panose="02020603050405020304" pitchFamily="18" charset="0"/>
            </a:endParaRPr>
          </a:p>
          <a:p>
            <a:pPr algn="just"/>
            <a:r>
              <a:rPr lang="pt-BR" dirty="0">
                <a:latin typeface="Times New Roman" panose="02020603050405020304" pitchFamily="18" charset="0"/>
                <a:cs typeface="Times New Roman" panose="02020603050405020304" pitchFamily="18" charset="0"/>
              </a:rPr>
              <a:t>Brasil multifacetado, apresentado em sua diversidade regional e cultural</a:t>
            </a:r>
            <a:r>
              <a:rPr lang="pt-BR" dirty="0" smtClean="0">
                <a:latin typeface="Times New Roman" panose="02020603050405020304" pitchFamily="18" charset="0"/>
                <a:cs typeface="Times New Roman" panose="02020603050405020304" pitchFamily="18" charset="0"/>
              </a:rPr>
              <a:t>;</a:t>
            </a:r>
          </a:p>
          <a:p>
            <a:pPr algn="just"/>
            <a:r>
              <a:rPr lang="pt-BR" dirty="0" smtClean="0">
                <a:latin typeface="Times New Roman" panose="02020603050405020304" pitchFamily="18" charset="0"/>
                <a:cs typeface="Times New Roman" panose="02020603050405020304" pitchFamily="18" charset="0"/>
              </a:rPr>
              <a:t>Denúncia social: miséria, ignorância, opressão nas relações de trabalho, o homem desprotegido diante das forças da natureza;</a:t>
            </a:r>
          </a:p>
          <a:p>
            <a:pPr algn="just"/>
            <a:r>
              <a:rPr lang="pt-BR" dirty="0" smtClean="0">
                <a:latin typeface="Times New Roman" panose="02020603050405020304" pitchFamily="18" charset="0"/>
                <a:cs typeface="Times New Roman" panose="02020603050405020304" pitchFamily="18" charset="0"/>
              </a:rPr>
              <a:t>Engajamento político.</a:t>
            </a:r>
          </a:p>
          <a:p>
            <a:pPr marL="0" indent="0" algn="just">
              <a:buNone/>
            </a:pPr>
            <a:endParaRPr lang="pt-BR" dirty="0" smtClean="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000" b="1" dirty="0" smtClean="0">
                <a:solidFill>
                  <a:srgbClr val="FF0000"/>
                </a:solidFill>
                <a:latin typeface="Times New Roman" panose="02020603050405020304" pitchFamily="18" charset="0"/>
                <a:cs typeface="Times New Roman" panose="02020603050405020304" pitchFamily="18" charset="0"/>
              </a:rPr>
              <a:t>REGIONALISTAS</a:t>
            </a:r>
            <a:endParaRPr lang="pt-BR" b="1" dirty="0">
              <a:latin typeface="Times New Roman" panose="02020603050405020304" pitchFamily="18" charset="0"/>
              <a:cs typeface="Times New Roman" panose="02020603050405020304" pitchFamily="18" charset="0"/>
            </a:endParaRPr>
          </a:p>
        </p:txBody>
      </p:sp>
      <p:pic>
        <p:nvPicPr>
          <p:cNvPr id="6" name="Picture 2" descr="C:\Users\Usuário\JEC\Pictures\Educandário\Imagens para aulas\2modernismo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796039"/>
            <a:ext cx="2448272" cy="1833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659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b="1" dirty="0" smtClean="0">
                <a:latin typeface="Times New Roman" panose="02020603050405020304" pitchFamily="18" charset="0"/>
                <a:cs typeface="Times New Roman" panose="02020603050405020304" pitchFamily="18" charset="0"/>
              </a:rPr>
              <a:t>Prosa de ficção regionalista: </a:t>
            </a:r>
          </a:p>
          <a:p>
            <a:pPr algn="just"/>
            <a:r>
              <a:rPr lang="pt-BR" dirty="0" smtClean="0">
                <a:latin typeface="Times New Roman" panose="02020603050405020304" pitchFamily="18" charset="0"/>
                <a:cs typeface="Times New Roman" panose="02020603050405020304" pitchFamily="18" charset="0"/>
              </a:rPr>
              <a:t>Influência das ideias de Gilberto Freyre;</a:t>
            </a:r>
          </a:p>
          <a:p>
            <a:pPr algn="just"/>
            <a:r>
              <a:rPr lang="pt-BR" dirty="0" smtClean="0">
                <a:latin typeface="Times New Roman" panose="02020603050405020304" pitchFamily="18" charset="0"/>
                <a:cs typeface="Times New Roman" panose="02020603050405020304" pitchFamily="18" charset="0"/>
              </a:rPr>
              <a:t>Retomada de tendência romântica: retratar a realidade brasileira;</a:t>
            </a:r>
          </a:p>
          <a:p>
            <a:pPr algn="just"/>
            <a:r>
              <a:rPr lang="pt-BR" b="1" u="sng" dirty="0" smtClean="0">
                <a:latin typeface="Times New Roman" panose="02020603050405020304" pitchFamily="18" charset="0"/>
                <a:cs typeface="Times New Roman" panose="02020603050405020304" pitchFamily="18" charset="0"/>
              </a:rPr>
              <a:t>Obras universais</a:t>
            </a:r>
            <a:r>
              <a:rPr lang="pt-BR" dirty="0" smtClean="0">
                <a:latin typeface="Times New Roman" panose="02020603050405020304" pitchFamily="18" charset="0"/>
                <a:cs typeface="Times New Roman" panose="02020603050405020304" pitchFamily="18" charset="0"/>
              </a:rPr>
              <a:t>: </a:t>
            </a:r>
            <a:r>
              <a:rPr lang="pt-BR" b="1" dirty="0" smtClean="0">
                <a:latin typeface="Times New Roman" panose="02020603050405020304" pitchFamily="18" charset="0"/>
                <a:cs typeface="Times New Roman" panose="02020603050405020304" pitchFamily="18" charset="0"/>
              </a:rPr>
              <a:t>foram além da denúncia social </a:t>
            </a:r>
            <a:r>
              <a:rPr lang="pt-BR" dirty="0" smtClean="0">
                <a:latin typeface="Times New Roman" panose="02020603050405020304" pitchFamily="18" charset="0"/>
                <a:cs typeface="Times New Roman" panose="02020603050405020304" pitchFamily="18" charset="0"/>
              </a:rPr>
              <a:t>e do retrato das particularidades regionais, preocupando-se com a </a:t>
            </a:r>
            <a:r>
              <a:rPr lang="pt-BR" b="1" u="sng" dirty="0" smtClean="0">
                <a:latin typeface="Times New Roman" panose="02020603050405020304" pitchFamily="18" charset="0"/>
                <a:cs typeface="Times New Roman" panose="02020603050405020304" pitchFamily="18" charset="0"/>
              </a:rPr>
              <a:t>análise da psicologia e dos dramas humanos e sociais</a:t>
            </a:r>
            <a:r>
              <a:rPr lang="pt-BR" dirty="0" smtClean="0">
                <a:latin typeface="Times New Roman" panose="02020603050405020304" pitchFamily="18" charset="0"/>
                <a:cs typeface="Times New Roman" panose="02020603050405020304" pitchFamily="18" charset="0"/>
              </a:rPr>
              <a:t>.</a:t>
            </a:r>
          </a:p>
          <a:p>
            <a:pPr algn="just"/>
            <a:r>
              <a:rPr lang="pt-BR" dirty="0" smtClean="0">
                <a:latin typeface="Times New Roman" panose="02020603050405020304" pitchFamily="18" charset="0"/>
                <a:cs typeface="Times New Roman" panose="02020603050405020304" pitchFamily="18" charset="0"/>
              </a:rPr>
              <a:t>Temas: denúncia das agruras da seca e da migração, problemas do trabalhador rural, miséria, ignorância, cangaço, fanatismo religioso, coronelismo, luta pela terra, a crise dos engenhos.</a:t>
            </a:r>
            <a:endParaRPr lang="pt-BR" dirty="0">
              <a:latin typeface="Times New Roman" panose="02020603050405020304" pitchFamily="18" charset="0"/>
              <a:cs typeface="Times New Roman" panose="02020603050405020304" pitchFamily="18" charset="0"/>
            </a:endParaRPr>
          </a:p>
          <a:p>
            <a:pPr marL="0" indent="0" algn="just">
              <a:buNone/>
            </a:pPr>
            <a:endParaRPr lang="pt-BR" b="1" dirty="0">
              <a:latin typeface="Times New Roman" panose="02020603050405020304" pitchFamily="18" charset="0"/>
              <a:cs typeface="Times New Roman" panose="02020603050405020304" pitchFamily="18" charset="0"/>
            </a:endParaRPr>
          </a:p>
          <a:p>
            <a:pPr algn="just"/>
            <a:endParaRPr lang="pt-BR" b="1"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a:solidFill>
                  <a:srgbClr val="FF0000"/>
                </a:solidFill>
                <a:latin typeface="Times New Roman" panose="02020603050405020304" pitchFamily="18" charset="0"/>
                <a:cs typeface="Times New Roman" panose="02020603050405020304" pitchFamily="18" charset="0"/>
              </a:rPr>
              <a:t>REGIONALISTAS</a:t>
            </a:r>
            <a:endParaRPr lang="pt-BR" b="1" dirty="0">
              <a:latin typeface="Times New Roman" panose="02020603050405020304" pitchFamily="18" charset="0"/>
              <a:cs typeface="Times New Roman" panose="02020603050405020304" pitchFamily="18" charset="0"/>
            </a:endParaRP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404664"/>
            <a:ext cx="1800200" cy="1584176"/>
          </a:xfrm>
          <a:prstGeom prst="rect">
            <a:avLst/>
          </a:prstGeom>
        </p:spPr>
      </p:pic>
    </p:spTree>
    <p:extLst>
      <p:ext uri="{BB962C8B-B14F-4D97-AF65-F5344CB8AC3E}">
        <p14:creationId xmlns:p14="http://schemas.microsoft.com/office/powerpoint/2010/main" val="1916330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marL="0" indent="0" algn="just">
              <a:buNone/>
            </a:pPr>
            <a:endParaRPr lang="pt-BR" b="1" dirty="0">
              <a:latin typeface="Times New Roman" panose="02020603050405020304" pitchFamily="18" charset="0"/>
              <a:cs typeface="Times New Roman" panose="02020603050405020304" pitchFamily="18" charset="0"/>
            </a:endParaRPr>
          </a:p>
          <a:p>
            <a:pPr algn="just"/>
            <a:endParaRPr lang="pt-BR" b="1"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a:solidFill>
                  <a:srgbClr val="FF0000"/>
                </a:solidFill>
                <a:latin typeface="Times New Roman" panose="02020603050405020304" pitchFamily="18" charset="0"/>
                <a:cs typeface="Times New Roman" panose="02020603050405020304" pitchFamily="18" charset="0"/>
              </a:rPr>
              <a:t>REGIONALISTAS</a:t>
            </a:r>
            <a:endParaRPr lang="pt-BR" b="1" dirty="0">
              <a:latin typeface="Times New Roman" panose="02020603050405020304" pitchFamily="18" charset="0"/>
              <a:cs typeface="Times New Roman" panose="02020603050405020304" pitchFamily="18" charset="0"/>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351" y="3604370"/>
            <a:ext cx="3775509" cy="2488926"/>
          </a:xfrm>
          <a:prstGeom prst="rect">
            <a:avLst/>
          </a:prstGeom>
        </p:spPr>
      </p:pic>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304" y="1196753"/>
            <a:ext cx="3696096" cy="2407618"/>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352" y="1196752"/>
            <a:ext cx="3815952" cy="2407618"/>
          </a:xfrm>
          <a:prstGeom prst="rect">
            <a:avLst/>
          </a:prstGeom>
        </p:spPr>
      </p:pic>
      <p:pic>
        <p:nvPicPr>
          <p:cNvPr id="8" name="Image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5860" y="3612196"/>
            <a:ext cx="3736540" cy="2481099"/>
          </a:xfrm>
          <a:prstGeom prst="rect">
            <a:avLst/>
          </a:prstGeom>
        </p:spPr>
      </p:pic>
    </p:spTree>
    <p:extLst>
      <p:ext uri="{BB962C8B-B14F-4D97-AF65-F5344CB8AC3E}">
        <p14:creationId xmlns:p14="http://schemas.microsoft.com/office/powerpoint/2010/main" val="1455602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7504" y="1412776"/>
            <a:ext cx="8856985" cy="5184575"/>
          </a:xfrm>
        </p:spPr>
        <p:txBody>
          <a:bodyPr>
            <a:normAutofit/>
          </a:bodyPr>
          <a:lstStyle/>
          <a:p>
            <a:pPr algn="just"/>
            <a:r>
              <a:rPr lang="pt-BR" b="1" dirty="0" smtClean="0">
                <a:latin typeface="Times New Roman" panose="02020603050405020304" pitchFamily="18" charset="0"/>
                <a:cs typeface="Times New Roman" panose="02020603050405020304" pitchFamily="18" charset="0"/>
              </a:rPr>
              <a:t>Prosa regionalista:</a:t>
            </a:r>
          </a:p>
          <a:p>
            <a:pPr algn="just"/>
            <a:r>
              <a:rPr lang="pt-BR" dirty="0" smtClean="0">
                <a:latin typeface="Times New Roman" panose="02020603050405020304" pitchFamily="18" charset="0"/>
                <a:cs typeface="Times New Roman" panose="02020603050405020304" pitchFamily="18" charset="0"/>
              </a:rPr>
              <a:t>Rachel de Queiroz: O quinze;</a:t>
            </a:r>
          </a:p>
          <a:p>
            <a:pPr algn="just"/>
            <a:r>
              <a:rPr lang="pt-BR" dirty="0" smtClean="0">
                <a:latin typeface="Times New Roman" panose="02020603050405020304" pitchFamily="18" charset="0"/>
                <a:cs typeface="Times New Roman" panose="02020603050405020304" pitchFamily="18" charset="0"/>
              </a:rPr>
              <a:t>José Lins do Rego: Fogo Morto;</a:t>
            </a:r>
          </a:p>
          <a:p>
            <a:pPr algn="just"/>
            <a:r>
              <a:rPr lang="pt-BR" dirty="0" smtClean="0">
                <a:latin typeface="Times New Roman" panose="02020603050405020304" pitchFamily="18" charset="0"/>
                <a:cs typeface="Times New Roman" panose="02020603050405020304" pitchFamily="18" charset="0"/>
              </a:rPr>
              <a:t>Graciliano Ramos: São Bernardo, Vidas Secas;</a:t>
            </a:r>
          </a:p>
          <a:p>
            <a:pPr algn="just"/>
            <a:r>
              <a:rPr lang="pt-BR" dirty="0" smtClean="0">
                <a:latin typeface="Times New Roman" panose="02020603050405020304" pitchFamily="18" charset="0"/>
                <a:cs typeface="Times New Roman" panose="02020603050405020304" pitchFamily="18" charset="0"/>
              </a:rPr>
              <a:t>Jorge Amado: Capitães da Areia;</a:t>
            </a:r>
          </a:p>
          <a:p>
            <a:pPr algn="just"/>
            <a:r>
              <a:rPr lang="pt-BR" dirty="0" smtClean="0">
                <a:latin typeface="Times New Roman" panose="02020603050405020304" pitchFamily="18" charset="0"/>
                <a:cs typeface="Times New Roman" panose="02020603050405020304" pitchFamily="18" charset="0"/>
              </a:rPr>
              <a:t>Érico Veríssimo: O Tempo e o Vento;</a:t>
            </a:r>
          </a:p>
          <a:p>
            <a:pPr algn="just"/>
            <a:endParaRPr lang="pt-BR" b="1"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688490" y="404664"/>
            <a:ext cx="7756263" cy="648072"/>
          </a:xfrm>
        </p:spPr>
        <p:txBody>
          <a:bodyPr>
            <a:normAutofit fontScale="90000"/>
          </a:bodyPr>
          <a:lstStyle/>
          <a:p>
            <a:pPr algn="ctr"/>
            <a:r>
              <a:rPr lang="pt-BR" sz="4400" b="1" dirty="0">
                <a:solidFill>
                  <a:srgbClr val="FF0000"/>
                </a:solidFill>
                <a:latin typeface="Times New Roman" panose="02020603050405020304" pitchFamily="18" charset="0"/>
                <a:cs typeface="Times New Roman" panose="02020603050405020304" pitchFamily="18" charset="0"/>
              </a:rPr>
              <a:t>REGIONALISTAS</a:t>
            </a:r>
            <a:endParaRPr lang="pt-BR" b="1" dirty="0">
              <a:latin typeface="Times New Roman" panose="02020603050405020304" pitchFamily="18" charset="0"/>
              <a:cs typeface="Times New Roman" panose="02020603050405020304" pitchFamily="18" charset="0"/>
            </a:endParaRPr>
          </a:p>
        </p:txBody>
      </p:sp>
      <p:pic>
        <p:nvPicPr>
          <p:cNvPr id="9218" name="Picture 2" descr="C:\Users\Usuário\JEC\Pictures\Educandário\Imagens para aulas\2modernismo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491" y="4437112"/>
            <a:ext cx="2805825" cy="2101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725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1311</TotalTime>
  <Words>2809</Words>
  <Application>Microsoft Office PowerPoint</Application>
  <PresentationFormat>Apresentação na tela (4:3)</PresentationFormat>
  <Paragraphs>190</Paragraphs>
  <Slides>46</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46</vt:i4>
      </vt:variant>
    </vt:vector>
  </HeadingPairs>
  <TitlesOfParts>
    <vt:vector size="50" baseType="lpstr">
      <vt:lpstr>Constantia</vt:lpstr>
      <vt:lpstr>Times New Roman</vt:lpstr>
      <vt:lpstr>Wingdings 2</vt:lpstr>
      <vt:lpstr>Papel</vt:lpstr>
      <vt:lpstr>REGIONALISTAS</vt:lpstr>
      <vt:lpstr>REGIONALISTAS</vt:lpstr>
      <vt:lpstr>REGIONALISTAS</vt:lpstr>
      <vt:lpstr>REGIONALISTAS</vt:lpstr>
      <vt:lpstr>REGIONALISTAS</vt:lpstr>
      <vt:lpstr>REGIONALISTAS</vt:lpstr>
      <vt:lpstr>REGIONALISTAS</vt:lpstr>
      <vt:lpstr>REGIONALISTAS</vt:lpstr>
      <vt:lpstr>REGIONALISTAS</vt:lpstr>
      <vt:lpstr>REGIONALISTAS</vt:lpstr>
      <vt:lpstr>GRACILIANO RAMOS</vt:lpstr>
      <vt:lpstr>GRACILIANO RAMOS</vt:lpstr>
      <vt:lpstr>GRACILIANO RAMOS</vt:lpstr>
      <vt:lpstr>GRACILIANO RAMOS</vt:lpstr>
      <vt:lpstr>GRACILIANO RAMOS</vt:lpstr>
      <vt:lpstr>GRACILIANO RAMOS</vt:lpstr>
      <vt:lpstr>GRACILIANO RAMOS</vt:lpstr>
      <vt:lpstr>GRACILIANO RAMOS</vt:lpstr>
      <vt:lpstr>GRACILIANO RAMOS</vt:lpstr>
      <vt:lpstr>GRACILIANO RAMOS</vt:lpstr>
      <vt:lpstr>GRACILIANO RAMOS</vt:lpstr>
      <vt:lpstr>GRACILIANO RAMOS</vt:lpstr>
      <vt:lpstr>GRACILIANO RAMOS</vt:lpstr>
      <vt:lpstr>GRACILIANO RAMOS</vt:lpstr>
      <vt:lpstr>GRACILIANO RAMOS</vt:lpstr>
      <vt:lpstr>GRACILIANO RAMOS</vt:lpstr>
      <vt:lpstr>GRACILIANO RAMOS</vt:lpstr>
      <vt:lpstr>GRACILIANO RAMOS</vt:lpstr>
      <vt:lpstr>GRACILIANO RAMOS</vt:lpstr>
      <vt:lpstr>GRACILIANO RAMOS</vt:lpstr>
      <vt:lpstr>GRACILIANO RAMOS</vt:lpstr>
      <vt:lpstr>GRACILIANO RAMOS</vt:lpstr>
      <vt:lpstr>GRACILIANO RAMOS</vt:lpstr>
      <vt:lpstr>GRACILIANO RAMOS</vt:lpstr>
      <vt:lpstr>GRACILIANO RAMOS</vt:lpstr>
      <vt:lpstr>GRACILIANO RAMOS</vt:lpstr>
      <vt:lpstr>GRACILIANO RAMOS</vt:lpstr>
      <vt:lpstr>GRACILIANO RAMOS</vt:lpstr>
      <vt:lpstr>GRACILIANO RAMOS</vt:lpstr>
      <vt:lpstr>GRACILIANO RAMOS</vt:lpstr>
      <vt:lpstr>GRACILIANO RAMOS</vt:lpstr>
      <vt:lpstr>GRACILIANO RAMOS</vt:lpstr>
      <vt:lpstr>GRACILIANO RAMOS</vt:lpstr>
      <vt:lpstr>GRACILIANO RAMOS</vt:lpstr>
      <vt:lpstr>GRACILIANO RAMOS</vt:lpstr>
      <vt:lpstr>GRACILIANO RAMOS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MONTEIRO LOBATO</dc:title>
  <dc:creator>Usuário</dc:creator>
  <cp:lastModifiedBy>Arthur Furtado</cp:lastModifiedBy>
  <cp:revision>145</cp:revision>
  <dcterms:created xsi:type="dcterms:W3CDTF">2019-03-17T11:33:24Z</dcterms:created>
  <dcterms:modified xsi:type="dcterms:W3CDTF">2019-11-07T13:12:51Z</dcterms:modified>
</cp:coreProperties>
</file>