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9" r:id="rId2"/>
    <p:sldId id="348" r:id="rId3"/>
    <p:sldId id="349" r:id="rId4"/>
    <p:sldId id="350" r:id="rId5"/>
    <p:sldId id="351" r:id="rId6"/>
    <p:sldId id="352" r:id="rId7"/>
    <p:sldId id="355" r:id="rId8"/>
    <p:sldId id="356" r:id="rId9"/>
    <p:sldId id="353" r:id="rId10"/>
    <p:sldId id="361" r:id="rId11"/>
    <p:sldId id="359" r:id="rId12"/>
    <p:sldId id="360" r:id="rId13"/>
    <p:sldId id="354" r:id="rId14"/>
    <p:sldId id="357" r:id="rId15"/>
    <p:sldId id="362" r:id="rId16"/>
    <p:sldId id="358" r:id="rId17"/>
    <p:sldId id="363" r:id="rId18"/>
    <p:sldId id="364" r:id="rId19"/>
    <p:sldId id="365" r:id="rId20"/>
    <p:sldId id="347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0000"/>
                <a:satMod val="165000"/>
              </a:schemeClr>
            </a:gs>
            <a:gs pos="57000">
              <a:schemeClr val="bg2">
                <a:lumMod val="40000"/>
                <a:lumOff val="60000"/>
              </a:schemeClr>
            </a:gs>
            <a:gs pos="100000">
              <a:schemeClr val="bg2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F9DA74-560A-46BD-A781-6EF6FE998544}" type="datetimeFigureOut">
              <a:rPr lang="pt-BR" smtClean="0"/>
              <a:t>29/09/2019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5C4A52-3601-4F05-97C7-052A33E72CA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c_Jzn0bW8w&amp;list=RDcpGTmMLwWo8&amp;index=2" TargetMode="External"/><Relationship Id="rId2" Type="http://schemas.openxmlformats.org/officeDocument/2006/relationships/hyperlink" Target="https://www.youtube.com/watch?v=2LC1U3gxXC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Nasceu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RJ, em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1913, em uma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família de intelectuais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1928, aos 15 anos, já fazia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composições musicais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Formou-se em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Letras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(1929) e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Direito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(1933);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1933, publicou o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livro de poemas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caminho para a distância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década de 1940, foi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jornalista e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diplomata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vivendo em Los Angeles, Paris e Montevidéu. Conheceu artistas de todo o mundo.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viniciu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113" y="4797152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Livros da 2º Fase:</a:t>
            </a: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Cinco Elegias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1943);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Antologia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(1954);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Livro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sonetos (1957);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Novos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poemas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(1959);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viver um grande amor (crônicas e poemas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1962;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Elegia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poema lírico, geralmente terno e triste.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052736"/>
            <a:ext cx="8712968" cy="55446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Soneto de separação 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repente do riso fez-se o pranto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Silencioso e branco como a bruma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das bocas unidas fez-se a espuma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das mãos espalmadas fez-se o espanto.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repente da calma fez-se o vento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dos olhos desfez a última chama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da paixão fez-se o pressentimento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do momento imóvel fez-se o drama.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repente, não mais que de repente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Fez-se de triste o que se fez amante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de sozinho o que se fez contente.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Fez-se do amigo próximo o distante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Fez-se da vida uma aventura errante 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repente, não mais que de repente.</a:t>
            </a: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052736"/>
            <a:ext cx="8712968" cy="56886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SONETO DA FIDELIDADE</a:t>
            </a:r>
            <a:endParaRPr lang="pt-B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tudo, ao meu amor serei atento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Antes, e com tal zelo, e sempre, e tanto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mesmo em face do maior encanto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 se encante mais meu pensamento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Quero vivê-lo em cada vão momento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em seu louvor hei de espalhar meu canto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rir meu riso e derramar meu pranto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seu pesar ou seu contentamento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assim, quando mais tarde me procure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sabe a morte, angústia de quem vive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Quem sabe a solidão, fim de quem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</a:p>
          <a:p>
            <a:pPr marL="0" indent="0" algn="ctr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possa me dizer do amor (que tive):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não seja imortal, posto que é chama</a:t>
            </a:r>
          </a:p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 que seja infinito enquanto dure.</a:t>
            </a: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3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Embora seja um modernista,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manteve certa dicção clássica e o gosto pelo soneto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embora este ganhe modernidade e vocabulário do cotidiano;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Interesse social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solidariedade com os oprimidos;</a:t>
            </a: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Usuário\JEC\Pictures\Educandário\Imagens para aulas\vinicius12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17031"/>
            <a:ext cx="3540713" cy="265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908720"/>
            <a:ext cx="8712968" cy="583264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2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Operário em Construção</a:t>
            </a:r>
          </a:p>
          <a:p>
            <a:pPr marL="0" indent="0" algn="ctr">
              <a:buNone/>
            </a:pPr>
            <a:endParaRPr lang="pt-BR" sz="29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</a:t>
            </a: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que erguia casas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Onde antes só havia chão.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um pássaro sem asas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 subia com as casas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lhe brotavam da mão.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 tudo desconhecia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sua grande missão: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sabia, por exemplo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a casa de um homem é um templo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templo sem religião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tampouco sabia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a casa que ele fazia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Sendo a sua liberdade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a sua escravidão.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908720"/>
            <a:ext cx="8712968" cy="583264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sz="2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Operário em Construção</a:t>
            </a:r>
          </a:p>
          <a:p>
            <a:pPr marL="0" indent="0" algn="ctr">
              <a:buNone/>
            </a:pPr>
            <a:endParaRPr lang="pt-BR" sz="29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fato, como podia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operário em construção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Compreender por que um tijolo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Valia mais do que um pão?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Tijolos ele empilhava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pá, cimento e esquadria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 ao pão, ele o comia...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 fosse comer tijolo!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assim o operário 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suor e com cimento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Erguendo uma casa aqui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Adiante um apartamento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Além uma igreja, à frente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quartel e uma prisão: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Prisão de que sofreria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fosse, eventualmente </a:t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operário em construção. </a:t>
            </a:r>
          </a:p>
          <a:p>
            <a:pPr marL="0" indent="0" algn="ctr">
              <a:buNone/>
            </a:pP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908720"/>
            <a:ext cx="8712968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 ele desconhecia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 fato extraordinário: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o operário faz a coisa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coisa faz o operário.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forma que, certo dia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mesa, ao cortar o pão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operário foi tomado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uma súbita emoção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constatar assombrado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tudo naquela mesa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Garrafa, prato, facão -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ele quem os fazia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Ele, um humilde operário,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operário em construção.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Olhou em torno: gamela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Banco, enxerga, caldeirão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Vidro, parede, janela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Casa, cidade, nação!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Tudo, tudo o que existia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ele quem o fazia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Ele, um humilde operário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operário que sabia </a:t>
            </a:r>
            <a:b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Exercer a profissão. 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908720"/>
            <a:ext cx="8712968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Momento fofoca</a:t>
            </a: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Apelido: Poetinha.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Conhecido como </a:t>
            </a: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boêmio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inveterado</a:t>
            </a: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fumante 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apreciador </a:t>
            </a: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uísque, 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 também conhecido por ser um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conquistador</a:t>
            </a: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poetinha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casou-se por nove vezes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ao longo de sua </a:t>
            </a:r>
            <a:r>
              <a:rPr lang="pt-B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vida e teve cinco filhos.</a:t>
            </a:r>
          </a:p>
          <a:p>
            <a:pPr marL="0" indent="0" algn="just">
              <a:buNone/>
            </a:pPr>
            <a:r>
              <a:rPr lang="pt-BR" sz="1400" dirty="0"/>
              <a:t/>
            </a:r>
            <a:br>
              <a:rPr lang="pt-BR" sz="1400" dirty="0"/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C:\Users\Usuário\JEC\Pictures\Educandário\Imagens para aulas\vinicius 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4005064"/>
            <a:ext cx="3860483" cy="240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Usuário\JEC\Pictures\Educandário\Imagens para aulas\vinicius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18793"/>
            <a:ext cx="3816424" cy="237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908720"/>
            <a:ext cx="8712968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/>
              <a:t/>
            </a:r>
            <a:br>
              <a:rPr lang="pt-BR" sz="1400" dirty="0"/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uário\JEC\Pictures\Educandário\Imagens para aulas\vinicius-e-suas-mulhe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6777632" cy="560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2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908720"/>
            <a:ext cx="8712968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400" dirty="0"/>
              <a:t/>
            </a:r>
            <a:br>
              <a:rPr lang="pt-BR" sz="1400" dirty="0"/>
            </a:br>
            <a:r>
              <a:rPr lang="pt-BR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Usuário\JEC\Pictures\Educandário\Imagens para aulas\vin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484784"/>
            <a:ext cx="311953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Usuário\JEC\Pictures\Educandário\Imagens para aulas\vini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72798"/>
            <a:ext cx="3096344" cy="195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Usuário\JEC\Pictures\Educandário\Imagens para aulas\vini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3746772"/>
            <a:ext cx="311953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Usuário\JEC\Pictures\Educandário\Imagens para aulas\vini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46773"/>
            <a:ext cx="309634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Usuário\JEC\Pictures\Educandário\Imagens para aulas\vini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2852936"/>
            <a:ext cx="1770189" cy="120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década de 1950, interessa-se por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música popular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recomeça a compor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1956, publicou a peça </a:t>
            </a:r>
            <a:r>
              <a:rPr lang="pt-B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Orfeu da Conceição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á qual teve grande sucesso, com músicas suas e de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Jobim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Usuário\JEC\Pictures\Educandário\Imagens para aulas\viniciu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2281183" cy="312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uário\JEC\Pictures\Educandário\Imagens para aulas\viniciu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5670025" cy="313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www.youtube.com/watch?v=2LC1U3gxXC0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www.youtube.com/watch?v=ec_Jzn0bW8w&amp;list=RDcpGTmMLwWo8&amp;index=2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2290" name="Picture 2" descr="C:\Users\Usuário\JEC\Pictures\Educandário\Imagens para aulas\vini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73016"/>
            <a:ext cx="313284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3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Ainda na década de 1950, Vinícius e Tom unem-se a João Gilberto, e surge o movimento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Bossa Nova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Bossa Nova: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Seu nome se referia a uma nova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maneira de tocar e cantar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samba,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suave e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harmônica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inicialmente influenciada pelo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jazz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viniciu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61541"/>
            <a:ext cx="3929476" cy="233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ário\JEC\Pictures\Educandário\Imagens para aulas\vinicius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61541"/>
            <a:ext cx="3672408" cy="235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início, a bossa nova foi influenciada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pelo jazz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americano da época. Porém, a partir da década de 1960, acabou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influenciando o próprio jazz e a música mundial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Em 1962, grandes compositores e intérpretes brasileiros, entre os quais Tom Jobim, João Gilberto e Sérgio Mendes, apresentaram um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concerto histórico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Carnegie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Nova York.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partir daí, as canções da bossa nova começaram a ser gravadas por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grandes artistas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 Frank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Sinatra e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Ella Fitzgerald.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uário\JEC\Pictures\Educandário\Imagens para aulas\vi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27" y="4725144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uário\JEC\Pictures\Educandário\Imagens para aulas\vinicius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99099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0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1956, publicou o </a:t>
            </a: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poema </a:t>
            </a:r>
            <a:r>
              <a:rPr lang="pt-B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operário em construção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Dedica-se cada vez mais à música, com diversos parceiros: Dorival Caymmi, Tom Jobim, Edu Lobo, Baden Powell, Toquinho e Chico Buarque.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vinicius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3573016"/>
            <a:ext cx="3643331" cy="237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uário\JEC\Pictures\Educandário\Imagens para aulas\vinicius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3960440" cy="239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6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Poesia: da transcendência espiritual ao amor sensual.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1ª Fase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ística, cristã;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Idealismo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reocupação religiosa;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Angústia existencial diante da condição humana;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esejo de superar, por meio da transcendência mística, as sensações de pecado, culpa e desconsolo que a vida terrena oferece.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Linguagem mais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complexa e subjetiva;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vinicius89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571" y="198884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4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Livros da fase religiosa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caminho para distância (1933);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e Exegese (1935);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Ariana, a Mulher (1936);</a:t>
            </a: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vinicius10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20726"/>
            <a:ext cx="3688237" cy="236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7606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Místico</a:t>
            </a:r>
          </a:p>
          <a:p>
            <a:pPr marL="0" indent="0" algn="ctr">
              <a:buNone/>
            </a:pP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está cheio de murmúrios misteriosos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na névoa clara das coisas há um vago sentido de espiritualização...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Tudo está cheio de ruídos sonolentos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vêm do céu, que vêm do chão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que esmagam o infinito do meu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desespero (...)</a:t>
            </a: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olhar aberto que eu ponho nas coisas do alto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 todo um amor à divindade.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coração aberto que eu tenho para as coisas do alto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 todo um amor ao mundo.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espírito que eu tenho embebido das coisas do alto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 toda uma compreensão.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Almas que povoais o caminho de luz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Que, longas, passeais nas noites lindas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andais suspensas a caminhar no sentido da luz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que buscais, almas irmãs da minha?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que vos arrastais dentro da noite murmurosa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os vossos braços longos em atitude de êxtase?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Vedes alguma coisa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esta luz que me ofusca esconde à minha visão?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Sentis alguma coisa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eu não sinta talvez?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as vossas mãos de nuvem e névoa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espalmam na suprema adoração?</a:t>
            </a:r>
            <a:b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o castigo, talvez?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VINÍCIUS DE MORAIS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251521" y="1412776"/>
            <a:ext cx="8712968" cy="5184575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2º Fase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(começa com </a:t>
            </a:r>
            <a:r>
              <a:rPr lang="pt-B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Cinco Elegias </a:t>
            </a:r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1943):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Proximidade com o mundo material;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 cotidianos e coisas simples da vida;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Sensualismo;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Mulheres;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Linguagem mais simples e direta;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Verso livre.</a:t>
            </a: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Usuário\JEC\Pictures\Educandário\Imagens para aulas\vinicius11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3068960"/>
            <a:ext cx="3284753" cy="34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5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1108</TotalTime>
  <Words>759</Words>
  <Application>Microsoft Office PowerPoint</Application>
  <PresentationFormat>Apresentação na tela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Capital Próprio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  <vt:lpstr>VINÍCIUS DE MORAIS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MONTEIRO LOBATO</dc:title>
  <dc:creator>Usuário</dc:creator>
  <cp:lastModifiedBy>Usuário</cp:lastModifiedBy>
  <cp:revision>115</cp:revision>
  <dcterms:created xsi:type="dcterms:W3CDTF">2019-03-17T11:33:24Z</dcterms:created>
  <dcterms:modified xsi:type="dcterms:W3CDTF">2019-09-29T14:47:30Z</dcterms:modified>
</cp:coreProperties>
</file>