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9" r:id="rId5"/>
    <p:sldId id="260" r:id="rId6"/>
    <p:sldId id="277" r:id="rId7"/>
    <p:sldId id="286" r:id="rId8"/>
    <p:sldId id="287" r:id="rId9"/>
    <p:sldId id="288" r:id="rId10"/>
    <p:sldId id="289" r:id="rId11"/>
    <p:sldId id="278" r:id="rId12"/>
    <p:sldId id="261" r:id="rId13"/>
    <p:sldId id="262" r:id="rId14"/>
    <p:sldId id="270" r:id="rId15"/>
    <p:sldId id="271" r:id="rId16"/>
    <p:sldId id="272" r:id="rId17"/>
    <p:sldId id="263" r:id="rId18"/>
    <p:sldId id="264" r:id="rId19"/>
    <p:sldId id="265" r:id="rId20"/>
    <p:sldId id="280" r:id="rId21"/>
    <p:sldId id="266" r:id="rId22"/>
    <p:sldId id="267" r:id="rId23"/>
    <p:sldId id="268" r:id="rId24"/>
    <p:sldId id="273" r:id="rId25"/>
    <p:sldId id="274" r:id="rId26"/>
    <p:sldId id="275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5C37BC-F7EF-4FCA-95D1-3EAB8FB39F09}" type="datetimeFigureOut">
              <a:rPr lang="pt-BR" smtClean="0"/>
              <a:t>29/09/2019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Parnaso: o nome do movimento refere-se ao Monte Parnaso, que, na mitologia grega, é a morada de Apolo, o deus da música e da poesia.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uário\JEC\Pictures\Educandário\Imagens para aulas\Parnas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776864" cy="406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mitologia greco-romana é um assunto que sempre fascinou os artistas e sempre retorna ao centro da cultura.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laneta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309634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ário\JEC\Pictures\Educandário\Imagens para aulas\parnas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97" y="2079836"/>
            <a:ext cx="5705392" cy="422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0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mitologia greco-romana é um assunto que sempre fascinou os artistas e sempre retorna ao centro da cultura.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arnaso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01306"/>
            <a:ext cx="7920880" cy="47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5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Leconte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Lisle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(mestre do Parnasianismo francês) propôs: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históricos e mitológicos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greco-latinos e orientais;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descrições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sentimentos sem os excessos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românticos;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retrato objetivo e detalhado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cenas e objetos;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aprimoramento formal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 meio de emprego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vocabulário sofisticado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preciso,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versos bem ritmados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efeitos sonoros e visuais;</a:t>
            </a:r>
          </a:p>
          <a:p>
            <a:pPr marL="82296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Parnas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45212"/>
            <a:ext cx="3085298" cy="210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Théophile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Gautier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(mestre do Parnasianismo francês):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beleza do verso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não é fruto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simples inspiração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mas, sim, resultado de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 intenso e persistente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a palavra.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 pela arte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arte não tem outra finalidade a não ser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criação da beleza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Usuário\JEC\Pictures\Educandário\Imagens para aulas\parnaso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2029853" cy="25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3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arte de escrever poesia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foi comparada ao trabalho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escultor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pintor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até mesmo do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ourives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pela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paciência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atenção aos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detalhes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que devem possuir os poetas.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Poeta deve atentar para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rigidez formal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cuidando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versificação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sonoridade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(aliterações e assonâncias).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parnaso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582070" cy="238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Aliteração: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Consiste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repetição de consoantes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como recurso para intensificação do ritmo ou como efeito sonoro significativo. Exemplos: </a:t>
            </a:r>
          </a:p>
          <a:p>
            <a:pPr marL="45720" indent="0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rês pratos de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rigo para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rês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igres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ristes. 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oeu a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oupa do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 de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oma.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ozes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eladas,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eludosas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ozes,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olúpias dos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iolões,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ozes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eladas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agam nos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elhos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órtices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elozes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entos,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ivas,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ãs,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ulcanizadas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 (Cruz e Souza)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Parnas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16832"/>
            <a:ext cx="224349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Assonância: c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onsiste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repetição ordenada de sons vocálicos idênticos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Exemplos: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mulat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sentid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mulat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democrátic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litoral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nule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literações </a:t>
            </a:r>
            <a:r>
              <a:rPr lang="pt-BR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literalmente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busivas. </a:t>
            </a:r>
          </a:p>
          <a:p>
            <a:pPr marL="4572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br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s, Form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d'ond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quim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tão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pt-B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gic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presenç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estrel</a:t>
            </a:r>
            <a:r>
              <a:rPr lang="pt-B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s!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uário\JEC\Pictures\Educandário\Imagens para aulas\Parnaso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24349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 X ROMANTISMO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Romantismo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valorizava o sentimento, a inspiração do artista, a linguagem simples, a religiosidade e a história medieval.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valoriza a beleza e o sentimento contido, o labor intenso do artista, a linguagem sofisticada, a mitologia e a história greco-romana.</a:t>
            </a:r>
          </a:p>
          <a:p>
            <a:pPr marL="82296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Parnaso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77863"/>
            <a:ext cx="4104456" cy="295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 X REALISMO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valorizava a linguagem simples e enxerga a arte como instrumento de crítica, reflexão e mudança social.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valoriza a linguagem sofisticada e a criação da beleza (arte pela arte). </a:t>
            </a:r>
          </a:p>
          <a:p>
            <a:pPr marL="82296" indent="0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Parnaso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679" y="3356992"/>
            <a:ext cx="4876800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 X REALISMO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Pontos de contato entre o Realismo e o Parnasianismo:</a:t>
            </a:r>
          </a:p>
          <a:p>
            <a:pPr marL="82296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descrições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sentimentos sem os excessos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românticos;</a:t>
            </a: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retrato objetivo e detalhado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cenas e objetos;</a:t>
            </a: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oposição ao Romantismo.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Parnaso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321" y="3531015"/>
            <a:ext cx="5368032" cy="320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0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Monte Parnaso também seria o lar das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noves </a:t>
            </a:r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</a:t>
            </a:r>
            <a:r>
              <a:rPr lang="pt-B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musas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Olimpo: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Calíope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(poesia épica), Clio (História),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Érato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(poesia lírica), Euterpe (música),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Melpômene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(tragédia),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Polímnia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(poesia lírica),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Terpsícore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(dança),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Talia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(comédia)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Urânia (astronomia).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arnaso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7026"/>
            <a:ext cx="7819236" cy="377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 X REALISMO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Curiosidade: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movimento só fez sucesso na França e no Brasil.</a:t>
            </a:r>
          </a:p>
          <a:p>
            <a:pPr marL="82296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arnaso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96624"/>
            <a:ext cx="7992888" cy="47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5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 BRASILEIRO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inicial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publicação da obra </a:t>
            </a: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Fanfarras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(1882), de Teófilo Dias.</a:t>
            </a:r>
          </a:p>
          <a:p>
            <a:pPr marL="82296" indent="0" algn="just">
              <a:buNone/>
            </a:pP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parnaso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7" y="2132856"/>
            <a:ext cx="742223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 BRASILEIRO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Poetas parnasianos mais relevantes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Raimundo Correia – Sinfonias (1883);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Alberto de Oliveira – Meridionais (1884);      Tríade Parnasiana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Olavo Bilac – Poesias (1888);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Francisca Júlia – Mármores (1895);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Vicente de Carvalho – Poemas e Canções (1908).</a:t>
            </a: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Parnaso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63167"/>
            <a:ext cx="3024336" cy="22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have direita 1"/>
          <p:cNvSpPr/>
          <p:nvPr/>
        </p:nvSpPr>
        <p:spPr>
          <a:xfrm>
            <a:off x="5796136" y="2132856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2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ALBERTO DE OLIVEIRA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Nasceu em Palmital de Saquarema (RJ), em 1857. 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Estudou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mas se formou 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Farmácia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Nunca exerceu a profissão.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de Português e Literatura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Brasileira.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Ajudou a fundar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Brasileira de Letras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Príncipe dos poetas brasileiros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em 1937, em Niterói.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poesia segue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rigidez formal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parnasianos, com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musicalidade e ritmo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(assonância e aliterações). Faz referência à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mitologia, à natureza e ao desejo de amar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parnaso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81" y="5573556"/>
            <a:ext cx="682205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7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ALBERTO DE OLIVEIRA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parnaso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RAIMUNDO CORREIA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Nasceu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Maranhão, a bordo de um navio, em 1850. 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Formou-se 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em São Paulo.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juiz e professor de Direito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Membro da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Academia Brasileira de Letras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Tinha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saúde frágil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 em 1911, em Paris, durante tratamento de neurastenia.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 poesia possuía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apuro formal e musicalidade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temática era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busca da transcendência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temas moralizantes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 atmosfera era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noturna, mágica e misteriosa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Usuário\JEC\Pictures\Educandário\Imagens para aulas\parnaso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39" y="5301208"/>
            <a:ext cx="1240532" cy="147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RAIMUNDO CORREIA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Fetichismo </a:t>
            </a:r>
            <a:endParaRPr lang="pt-B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vida as sombras inclementes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Interrogas em vão: - Que céus habita Deus?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essa região de luz bendita,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Paraíso dos justos e dos crentes?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vão tateiam tuas mãos trementes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entranhas da noite erma, infinita,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a dúvida atroz blasfema e grita,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onde há só queixas e ranger de dentes...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essa abóbada escura, em vão elevas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braços para o Deus sonhado, e lutas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abarcá-lo; é tudo em torno trevas...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Somente o vácuo estreitas em teus braços;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apenas, pávido, um ruído escutas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é o ruído dos teus próprios passos!... 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5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Antes do exercício, precisamos lembrar como se dá a contagem das sílabas poéticas. Bastam duas regras:</a:t>
            </a:r>
          </a:p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arenR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Contar até a última sílaba tônica do verso;</a:t>
            </a:r>
          </a:p>
          <a:p>
            <a:pPr marL="502920" indent="-457200" algn="just">
              <a:buAutoNum type="arabicParenR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2920" indent="-457200" algn="just">
              <a:buAutoNum type="arabicParenR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final de uma palavra e no início da seguinte, unir sílabas com som forte e fraco. Em geral, unem-se vogais. </a:t>
            </a:r>
          </a:p>
          <a:p>
            <a:pPr marL="502920" indent="-457200" algn="just">
              <a:buAutoNum type="arabicParenR"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Ex.: O amor é um fogo que arde sem se ver.</a:t>
            </a: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A/mor/ é/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/go/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ar/de/ sem/se/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1   2     3   4  5        6      7      8   9    10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10000"/>
          </a:bodyPr>
          <a:lstStyle/>
          <a:p>
            <a:pPr marL="45720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Ex2.: </a:t>
            </a: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É/ um/ não/ que/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mais/ que/ bem/ que/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1    2        3       4      5       6        7       8         9    10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É/ um/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/li/tá/rio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/dar/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/te;</a:t>
            </a:r>
          </a:p>
          <a:p>
            <a:pPr marL="4572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1     2      3  4   5       6       7     8     9        10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-/se/ de/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/te;</a:t>
            </a:r>
          </a:p>
          <a:p>
            <a:pPr marL="45720" indent="0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2    3      4     5    6     7    8     9     10</a:t>
            </a:r>
          </a:p>
          <a:p>
            <a:pPr marL="45720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É/ um/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/dar/ que/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em/ se/ per/der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1     2      3     4       5       6       7         8      9     10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25000" lnSpcReduction="20000"/>
          </a:bodyPr>
          <a:lstStyle/>
          <a:p>
            <a:pPr marL="502920" indent="-457200" algn="just">
              <a:buAutoNum type="arabicParenR"/>
            </a:pPr>
            <a:r>
              <a:rPr lang="pt-BR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Leia o poema abaixo, de Olavo Bilac, e responda:</a:t>
            </a:r>
          </a:p>
          <a:p>
            <a:pPr marL="502920" indent="-457200" algn="just">
              <a:buAutoNum type="arabicParenR"/>
            </a:pPr>
            <a:endParaRPr lang="pt-BR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XXXI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 de ti, se escuto, porventura,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Teu nome, que uma boca indiferente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outros nomes de mulher murmura,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Sobe-me o pranto aos olhos, de repente...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 aquele, que, mísero, a tortura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Sofre de amargo exílio, e tristemente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linguagem natal, maviosa e pura,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Ouve falada por estranha gente...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Porque teu nome é para mim o nome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uma pátria distante e idolatrada,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Cuja saudade ardente me consome: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ouvi-lo é ver a eterna primavera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eterna luz da terra abençoada,</a:t>
            </a:r>
            <a:b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Onde, entre flores, teu amor me espera</a:t>
            </a: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Monte Parnaso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segundo a mitologia, neste lugar havia a fonte Castália, cujas águas inspiravam os poetas.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Parnas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6079" cy="46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85000" lnSpcReduction="20000"/>
          </a:bodyPr>
          <a:lstStyle/>
          <a:p>
            <a:pPr marL="502920" indent="-457200" algn="just">
              <a:buAutoNum type="arabi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são as principais características parnasianas presente na obra?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nome do tipo de composição poética usada? Justifique.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a métrica empregada? Comprove a resposta fazendo a escansão dos quatro primeiros versos.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Identifique uma palavra que exemplifique o elevado nível vocabular cultivado pelo poeta parnasiano. Qual é o seu significado?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sentimentos afligem o eu lírico? Justifique com um trecho do poema.</a:t>
            </a:r>
          </a:p>
          <a:p>
            <a:pPr marL="502920" indent="-457200" algn="just">
              <a:buAutoNum type="alphaLcParenR"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possível afirmar que a amada corresponde ao amor do eu lírico? Justifique com elementos do texto.</a:t>
            </a:r>
          </a:p>
          <a:p>
            <a:pPr marL="502920" indent="-457200" algn="just">
              <a:buAutoNum type="alphaLcParenR"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Versos decassílabos.</a:t>
            </a:r>
          </a:p>
          <a:p>
            <a:pPr marL="45720" indent="0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de/ ti/,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es/cu/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por/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/tu/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Teu/ no/me/,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/te</a:t>
            </a: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ou/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no/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de/ mu/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lher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/mu/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" indent="0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/-me o/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pran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aos/ o/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/, de/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/pen/te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Mavioso: gentil, terno, afetuoso.</a:t>
            </a:r>
          </a:p>
          <a:p>
            <a:pPr marL="45720" indent="0" algn="just">
              <a:buNone/>
            </a:pPr>
            <a:endParaRPr lang="pt-BR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45720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1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nome desse lugar idílico e mítico inspirou o título da obra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Parnaso Contemporâneo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antologia de poemas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diversos autores franceses publicada entre 1866 e 1876,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do Parnasianismo europeu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Parnaso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16238"/>
            <a:ext cx="4968597" cy="376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Parnasianismo: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próprio nome do movimento sugere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revalorização da cultura clássica greco-latina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Parnas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0624"/>
            <a:ext cx="5400600" cy="42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mitologia greco-romana é um assunto que sempre fascinou os artistas e sempre retorna ao centro da cultura.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Parnaso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7992888" cy="47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1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mitologia greco-romana é um assunto que sempre fascinou os artistas e sempre retorna ao centro da cultura.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Usuário\JEC\Pictures\Educandário\Imagens para aulas\planeta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60848"/>
            <a:ext cx="6120680" cy="45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2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mitologia greco-romana é um assunto que sempre fascinou os artistas e sempre retorna ao centro da cultura.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planet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02433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ário\JEC\Pictures\Educandário\Imagens para aulas\planeta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8803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ário\JEC\Pictures\Educandário\Imagens para aulas\planeta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50" y="1986130"/>
            <a:ext cx="268303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PARNASIANISMO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mitologia greco-romana é um assunto que sempre fascinou os artistas e sempre retorna ao centro da cultura.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uário\JEC\Pictures\Educandário\Imagens para aulas\planeta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0"/>
            <a:ext cx="28083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ário\JEC\Pictures\Educandário\Imagens para aulas\planeta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97141"/>
            <a:ext cx="2736304" cy="46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uário\JEC\Pictures\Educandário\Imagens para aulas\planetas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988840"/>
            <a:ext cx="30963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25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529</TotalTime>
  <Words>1185</Words>
  <Application>Microsoft Office PowerPoint</Application>
  <PresentationFormat>Apresentação na tela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Integração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</vt:lpstr>
      <vt:lpstr>PARNASIANISMO X ROMANTISMO</vt:lpstr>
      <vt:lpstr>PARNASIANISMO X REALISMO</vt:lpstr>
      <vt:lpstr>PARNASIANISMO X REALISMO</vt:lpstr>
      <vt:lpstr>PARNASIANISMO X REALISMO</vt:lpstr>
      <vt:lpstr>PARNASIANISMO BRASILEIRO</vt:lpstr>
      <vt:lpstr>PARNASIANISMO BRASILEIRO</vt:lpstr>
      <vt:lpstr>ALBERTO DE OLIVEIRA</vt:lpstr>
      <vt:lpstr>ALBERTO DE OLIVEIRA</vt:lpstr>
      <vt:lpstr>RAIMUNDO CORREIA</vt:lpstr>
      <vt:lpstr>RAIMUNDO CORREIA</vt:lpstr>
      <vt:lpstr>EXERCÍCIO</vt:lpstr>
      <vt:lpstr>EXERCÍCIO</vt:lpstr>
      <vt:lpstr>EXERCÍCIO</vt:lpstr>
      <vt:lpstr>EXERCÍCIO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 – 2ª gERAÇÃO</dc:title>
  <dc:creator>Usuário</dc:creator>
  <cp:lastModifiedBy>Usuário</cp:lastModifiedBy>
  <cp:revision>64</cp:revision>
  <dcterms:created xsi:type="dcterms:W3CDTF">2018-04-03T17:53:30Z</dcterms:created>
  <dcterms:modified xsi:type="dcterms:W3CDTF">2019-09-29T12:45:15Z</dcterms:modified>
</cp:coreProperties>
</file>