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309" r:id="rId2"/>
    <p:sldId id="310"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64" r:id="rId17"/>
    <p:sldId id="324" r:id="rId18"/>
    <p:sldId id="325" r:id="rId19"/>
    <p:sldId id="326" r:id="rId20"/>
    <p:sldId id="327" r:id="rId21"/>
    <p:sldId id="328" r:id="rId22"/>
    <p:sldId id="362" r:id="rId23"/>
    <p:sldId id="329" r:id="rId24"/>
    <p:sldId id="330" r:id="rId25"/>
    <p:sldId id="331" r:id="rId26"/>
    <p:sldId id="366" r:id="rId27"/>
    <p:sldId id="332" r:id="rId28"/>
    <p:sldId id="333" r:id="rId29"/>
    <p:sldId id="334" r:id="rId30"/>
    <p:sldId id="335" r:id="rId31"/>
    <p:sldId id="336" r:id="rId32"/>
    <p:sldId id="337" r:id="rId33"/>
    <p:sldId id="338" r:id="rId34"/>
    <p:sldId id="339" r:id="rId35"/>
    <p:sldId id="340" r:id="rId36"/>
    <p:sldId id="341" r:id="rId37"/>
    <p:sldId id="342" r:id="rId38"/>
    <p:sldId id="343" r:id="rId39"/>
    <p:sldId id="344" r:id="rId40"/>
    <p:sldId id="346" r:id="rId41"/>
    <p:sldId id="345" r:id="rId42"/>
    <p:sldId id="347" r:id="rId43"/>
    <p:sldId id="365" r:id="rId44"/>
    <p:sldId id="348" r:id="rId45"/>
    <p:sldId id="349" r:id="rId46"/>
    <p:sldId id="350" r:id="rId47"/>
    <p:sldId id="351" r:id="rId48"/>
    <p:sldId id="352" r:id="rId49"/>
    <p:sldId id="353" r:id="rId50"/>
    <p:sldId id="354" r:id="rId51"/>
    <p:sldId id="367" r:id="rId52"/>
    <p:sldId id="356" r:id="rId53"/>
    <p:sldId id="357" r:id="rId54"/>
    <p:sldId id="358" r:id="rId55"/>
    <p:sldId id="363" r:id="rId56"/>
    <p:sldId id="359" r:id="rId57"/>
    <p:sldId id="360" r:id="rId58"/>
    <p:sldId id="361" r:id="rId59"/>
    <p:sldId id="368" r:id="rId60"/>
    <p:sldId id="369" r:id="rId61"/>
    <p:sldId id="370" r:id="rId62"/>
    <p:sldId id="371" r:id="rId63"/>
    <p:sldId id="372" r:id="rId6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70" d="100"/>
          <a:sy n="70" d="100"/>
        </p:scale>
        <p:origin x="74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689A61-D953-432A-A8C1-89195B348630}" type="datetimeFigureOut">
              <a:rPr lang="pt-BR" smtClean="0"/>
              <a:pPr/>
              <a:t>14/04/2021</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C5856-F7AF-4C67-BD0B-246E9C3985E5}" type="slidenum">
              <a:rPr lang="pt-BR" smtClean="0"/>
              <a:pPr/>
              <a:t>‹nº›</a:t>
            </a:fld>
            <a:endParaRPr lang="pt-BR"/>
          </a:p>
        </p:txBody>
      </p:sp>
    </p:spTree>
    <p:extLst>
      <p:ext uri="{BB962C8B-B14F-4D97-AF65-F5344CB8AC3E}">
        <p14:creationId xmlns:p14="http://schemas.microsoft.com/office/powerpoint/2010/main" val="149287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328707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07031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91200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98529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36418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424405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50711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7217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6753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302927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14/04/2021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8449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C963C-AECC-47CC-9C66-44AD8E024035}" type="datetimeFigureOut">
              <a:rPr lang="pt-BR" smtClean="0"/>
              <a:pPr/>
              <a:t>14/04/2021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56EE7-B639-424B-94EE-7D9D39349134}" type="slidenum">
              <a:rPr lang="pt-BR" smtClean="0"/>
              <a:pPr/>
              <a:t>‹nº›</a:t>
            </a:fld>
            <a:endParaRPr lang="pt-BR"/>
          </a:p>
        </p:txBody>
      </p:sp>
    </p:spTree>
    <p:extLst>
      <p:ext uri="{BB962C8B-B14F-4D97-AF65-F5344CB8AC3E}">
        <p14:creationId xmlns:p14="http://schemas.microsoft.com/office/powerpoint/2010/main" val="3373071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7.jp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dVndoT87eTA" TargetMode="External"/><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0.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1.jp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2.jp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3.jp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4.jp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5.jp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6.jp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ArcaQkt0bhA" TargetMode="External"/><Relationship Id="rId1" Type="http://schemas.openxmlformats.org/officeDocument/2006/relationships/slideLayout" Target="../slideLayouts/slideLayout2.xml"/><Relationship Id="rId5" Type="http://schemas.openxmlformats.org/officeDocument/2006/relationships/image" Target="../media/image27.jp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8.jp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9.jp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0.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8.jp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1.jp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2.jp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3.jp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4.jp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5.jp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6.jp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7.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8.jp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9.jp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0.jp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O7vkxjWRrNw" TargetMode="External"/><Relationship Id="rId1" Type="http://schemas.openxmlformats.org/officeDocument/2006/relationships/slideLayout" Target="../slideLayouts/slideLayout2.xml"/><Relationship Id="rId5" Type="http://schemas.openxmlformats.org/officeDocument/2006/relationships/image" Target="../media/image20.jpg"/><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1.jp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2.jp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3.jp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4.jp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5.jp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6.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7.jp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1FnK25lirMQ" TargetMode="External"/><Relationship Id="rId1" Type="http://schemas.openxmlformats.org/officeDocument/2006/relationships/slideLayout" Target="../slideLayouts/slideLayout2.xml"/><Relationship Id="rId5" Type="http://schemas.openxmlformats.org/officeDocument/2006/relationships/image" Target="../media/image47.jpg"/><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8.jp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9.jp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0.jp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1.jp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1.jp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fontScale="92500"/>
          </a:bodyPr>
          <a:lstStyle/>
          <a:p>
            <a:pPr algn="just">
              <a:lnSpc>
                <a:spcPct val="150000"/>
              </a:lnSpc>
              <a:spcBef>
                <a:spcPts val="0"/>
              </a:spcBef>
            </a:pPr>
            <a:r>
              <a:rPr lang="pt-BR" sz="2600" b="1" dirty="0" smtClean="0">
                <a:latin typeface="Times New Roman" panose="02020603050405020304" pitchFamily="18" charset="0"/>
                <a:cs typeface="Times New Roman" panose="02020603050405020304" pitchFamily="18" charset="0"/>
              </a:rPr>
              <a:t>Período</a:t>
            </a:r>
            <a:r>
              <a:rPr lang="pt-BR" sz="2600" dirty="0">
                <a:latin typeface="Times New Roman" panose="02020603050405020304" pitchFamily="18" charset="0"/>
                <a:cs typeface="Times New Roman" panose="02020603050405020304" pitchFamily="18" charset="0"/>
              </a:rPr>
              <a:t>: </a:t>
            </a:r>
            <a:r>
              <a:rPr lang="pt-BR" sz="2600" b="1" dirty="0">
                <a:latin typeface="Times New Roman" panose="02020603050405020304" pitchFamily="18" charset="0"/>
                <a:cs typeface="Times New Roman" panose="02020603050405020304" pitchFamily="18" charset="0"/>
              </a:rPr>
              <a:t>Renascimento</a:t>
            </a:r>
            <a:r>
              <a:rPr lang="pt-BR" sz="2600" dirty="0">
                <a:latin typeface="Times New Roman" panose="02020603050405020304" pitchFamily="18" charset="0"/>
                <a:cs typeface="Times New Roman" panose="02020603050405020304" pitchFamily="18" charset="0"/>
              </a:rPr>
              <a:t> (Século XVI). </a:t>
            </a:r>
          </a:p>
          <a:p>
            <a:pPr algn="just">
              <a:lnSpc>
                <a:spcPct val="150000"/>
              </a:lnSpc>
              <a:spcBef>
                <a:spcPts val="0"/>
              </a:spcBef>
            </a:pPr>
            <a:r>
              <a:rPr lang="pt-BR" sz="2600" b="1" dirty="0">
                <a:latin typeface="Times New Roman" panose="02020603050405020304" pitchFamily="18" charset="0"/>
                <a:cs typeface="Times New Roman" panose="02020603050405020304" pitchFamily="18" charset="0"/>
              </a:rPr>
              <a:t>Contexto histórico</a:t>
            </a:r>
            <a:r>
              <a:rPr lang="pt-BR" sz="2600" dirty="0">
                <a:latin typeface="Times New Roman" panose="02020603050405020304" pitchFamily="18" charset="0"/>
                <a:cs typeface="Times New Roman" panose="02020603050405020304" pitchFamily="18" charset="0"/>
              </a:rPr>
              <a:t>: início da </a:t>
            </a:r>
            <a:r>
              <a:rPr lang="pt-BR" sz="2600" dirty="0">
                <a:solidFill>
                  <a:srgbClr val="FF0000"/>
                </a:solidFill>
                <a:latin typeface="Times New Roman" panose="02020603050405020304" pitchFamily="18" charset="0"/>
                <a:cs typeface="Times New Roman" panose="02020603050405020304" pitchFamily="18" charset="0"/>
              </a:rPr>
              <a:t>Idade Moderna</a:t>
            </a:r>
            <a:r>
              <a:rPr lang="pt-BR" sz="2600" dirty="0">
                <a:latin typeface="Times New Roman" panose="02020603050405020304" pitchFamily="18" charset="0"/>
                <a:cs typeface="Times New Roman" panose="02020603050405020304" pitchFamily="18" charset="0"/>
              </a:rPr>
              <a:t>, marcado pelas grandes navegações e “descobrimentos”, pela formação dos Estados modernos, pela Reforma Protestante (1517), pela Revolução Comercial, pelo fortalecimento da burguesia e pela teoria heliocêntrica de Copérnico.</a:t>
            </a: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Picture 2" descr="C:\Users\Usuário\JEC\Pictures\Educandário\Imagens para aulas\camões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4792999"/>
            <a:ext cx="1440160" cy="1331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3419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154114"/>
            <a:ext cx="8229600" cy="5044058"/>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Grandes gênios artísticos surgiram no período renascentista:</a:t>
            </a:r>
            <a:endParaRPr lang="pt-BR" sz="2400" b="1" i="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Dante </a:t>
            </a:r>
            <a:r>
              <a:rPr lang="pt-BR" sz="2400" b="1" dirty="0">
                <a:latin typeface="Times New Roman" panose="02020603050405020304" pitchFamily="18" charset="0"/>
                <a:cs typeface="Times New Roman" panose="02020603050405020304" pitchFamily="18" charset="0"/>
              </a:rPr>
              <a:t>Alighieri (1265-1321)</a:t>
            </a:r>
            <a:r>
              <a:rPr lang="pt-BR" sz="2400" dirty="0">
                <a:latin typeface="Times New Roman" panose="02020603050405020304" pitchFamily="18" charset="0"/>
                <a:cs typeface="Times New Roman" panose="02020603050405020304" pitchFamily="18" charset="0"/>
              </a:rPr>
              <a:t>: foi o precursor dos humanistas e escritor italiano autor do grande poema </a:t>
            </a:r>
            <a:r>
              <a:rPr lang="pt-BR" sz="2400" i="1" dirty="0">
                <a:latin typeface="Times New Roman" panose="02020603050405020304" pitchFamily="18" charset="0"/>
                <a:cs typeface="Times New Roman" panose="02020603050405020304" pitchFamily="18" charset="0"/>
              </a:rPr>
              <a:t>Divida Comédia</a:t>
            </a:r>
            <a:r>
              <a:rPr lang="pt-BR" sz="2400" dirty="0">
                <a:latin typeface="Times New Roman" panose="02020603050405020304" pitchFamily="18" charset="0"/>
                <a:cs typeface="Times New Roman" panose="02020603050405020304" pitchFamily="18" charset="0"/>
              </a:rPr>
              <a:t>. Abandonou as redondilhas medievais (medidas velhas) e adotou a </a:t>
            </a:r>
            <a:r>
              <a:rPr lang="pt-BR" sz="2400" b="1" dirty="0">
                <a:latin typeface="Times New Roman" panose="02020603050405020304" pitchFamily="18" charset="0"/>
                <a:cs typeface="Times New Roman" panose="02020603050405020304" pitchFamily="18" charset="0"/>
              </a:rPr>
              <a:t>medida nova, o verso decassílabo</a:t>
            </a:r>
            <a:r>
              <a:rPr lang="pt-BR" sz="2400" dirty="0">
                <a:latin typeface="Times New Roman" panose="02020603050405020304" pitchFamily="18" charset="0"/>
                <a:cs typeface="Times New Roman" panose="02020603050405020304" pitchFamily="18" charset="0"/>
              </a:rPr>
              <a:t>. Pouco depois,</a:t>
            </a:r>
            <a:r>
              <a:rPr lang="pt-BR" sz="2400" b="1" dirty="0">
                <a:latin typeface="Times New Roman" panose="02020603050405020304" pitchFamily="18" charset="0"/>
                <a:cs typeface="Times New Roman" panose="02020603050405020304" pitchFamily="18" charset="0"/>
              </a:rPr>
              <a:t> Petrarca criou os sonetos</a:t>
            </a:r>
            <a:r>
              <a:rPr lang="pt-BR" sz="2400" dirty="0">
                <a:latin typeface="Times New Roman" panose="02020603050405020304" pitchFamily="18" charset="0"/>
                <a:cs typeface="Times New Roman" panose="02020603050405020304" pitchFamily="18" charset="0"/>
              </a:rPr>
              <a:t> (forma fixa com 4-4-3-3 versos).</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1927" y="4598439"/>
            <a:ext cx="1080145" cy="1525919"/>
          </a:xfrm>
          <a:prstGeom prst="rect">
            <a:avLst/>
          </a:prstGeom>
        </p:spPr>
      </p:pic>
    </p:spTree>
    <p:extLst>
      <p:ext uri="{BB962C8B-B14F-4D97-AF65-F5344CB8AC3E}">
        <p14:creationId xmlns:p14="http://schemas.microsoft.com/office/powerpoint/2010/main" val="156250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Shakespeare </a:t>
            </a:r>
            <a:r>
              <a:rPr lang="pt-BR" sz="2400" b="1" dirty="0">
                <a:latin typeface="Times New Roman" panose="02020603050405020304" pitchFamily="18" charset="0"/>
                <a:cs typeface="Times New Roman" panose="02020603050405020304" pitchFamily="18" charset="0"/>
              </a:rPr>
              <a:t>(1564-1616)</a:t>
            </a:r>
            <a:r>
              <a:rPr lang="pt-BR" sz="2400" dirty="0">
                <a:latin typeface="Times New Roman" panose="02020603050405020304" pitchFamily="18" charset="0"/>
                <a:cs typeface="Times New Roman" panose="02020603050405020304" pitchFamily="18" charset="0"/>
              </a:rPr>
              <a:t>: considerado um dos maiores dramaturgos de todos os tempos. Abordou em sua obra os conflitos humanos nas mais diversas dimensões: pessoais, sociais, políticas. Escreveu comédias e tragédias, como </a:t>
            </a:r>
            <a:r>
              <a:rPr lang="pt-BR" sz="2400" i="1" dirty="0">
                <a:latin typeface="Times New Roman" panose="02020603050405020304" pitchFamily="18" charset="0"/>
                <a:cs typeface="Times New Roman" panose="02020603050405020304" pitchFamily="18" charset="0"/>
              </a:rPr>
              <a:t>Romeu e Julieta</a:t>
            </a:r>
            <a:r>
              <a:rPr lang="pt-BR" sz="2400" dirty="0">
                <a:latin typeface="Times New Roman" panose="02020603050405020304" pitchFamily="18" charset="0"/>
                <a:cs typeface="Times New Roman" panose="02020603050405020304" pitchFamily="18" charset="0"/>
              </a:rPr>
              <a:t>, </a:t>
            </a:r>
            <a:r>
              <a:rPr lang="pt-BR" sz="2400" i="1" dirty="0">
                <a:latin typeface="Times New Roman" panose="02020603050405020304" pitchFamily="18" charset="0"/>
                <a:cs typeface="Times New Roman" panose="02020603050405020304" pitchFamily="18" charset="0"/>
              </a:rPr>
              <a:t>Macbeth</a:t>
            </a:r>
            <a:r>
              <a:rPr lang="pt-BR" sz="2400" dirty="0">
                <a:latin typeface="Times New Roman" panose="02020603050405020304" pitchFamily="18" charset="0"/>
                <a:cs typeface="Times New Roman" panose="02020603050405020304" pitchFamily="18" charset="0"/>
              </a:rPr>
              <a:t>, </a:t>
            </a:r>
            <a:r>
              <a:rPr lang="pt-BR" sz="2400" i="1" dirty="0">
                <a:latin typeface="Times New Roman" panose="02020603050405020304" pitchFamily="18" charset="0"/>
                <a:cs typeface="Times New Roman" panose="02020603050405020304" pitchFamily="18" charset="0"/>
              </a:rPr>
              <a:t>A Megera Domada</a:t>
            </a:r>
            <a:r>
              <a:rPr lang="pt-BR" sz="2400" dirty="0">
                <a:latin typeface="Times New Roman" panose="02020603050405020304" pitchFamily="18" charset="0"/>
                <a:cs typeface="Times New Roman" panose="02020603050405020304" pitchFamily="18" charset="0"/>
              </a:rPr>
              <a:t>, </a:t>
            </a:r>
            <a:r>
              <a:rPr lang="pt-BR" sz="2400" i="1" dirty="0">
                <a:latin typeface="Times New Roman" panose="02020603050405020304" pitchFamily="18" charset="0"/>
                <a:cs typeface="Times New Roman" panose="02020603050405020304" pitchFamily="18" charset="0"/>
              </a:rPr>
              <a:t>Otelo</a:t>
            </a:r>
            <a:r>
              <a:rPr lang="pt-BR" sz="2400" dirty="0">
                <a:latin typeface="Times New Roman" panose="02020603050405020304" pitchFamily="18" charset="0"/>
                <a:cs typeface="Times New Roman" panose="02020603050405020304" pitchFamily="18" charset="0"/>
              </a:rPr>
              <a:t> e várias outras.</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6710" y="4160089"/>
            <a:ext cx="2200275" cy="1964270"/>
          </a:xfrm>
          <a:prstGeom prst="rect">
            <a:avLst/>
          </a:prstGeom>
        </p:spPr>
      </p:pic>
    </p:spTree>
    <p:extLst>
      <p:ext uri="{BB962C8B-B14F-4D97-AF65-F5344CB8AC3E}">
        <p14:creationId xmlns:p14="http://schemas.microsoft.com/office/powerpoint/2010/main" val="1736017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161486"/>
            <a:ext cx="8229600" cy="5036685"/>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Miguel </a:t>
            </a:r>
            <a:r>
              <a:rPr lang="pt-BR" sz="2400" b="1" dirty="0">
                <a:latin typeface="Times New Roman" panose="02020603050405020304" pitchFamily="18" charset="0"/>
                <a:cs typeface="Times New Roman" panose="02020603050405020304" pitchFamily="18" charset="0"/>
              </a:rPr>
              <a:t>de Cervantes (1547-1616)</a:t>
            </a:r>
            <a:r>
              <a:rPr lang="pt-BR" sz="2400" dirty="0">
                <a:latin typeface="Times New Roman" panose="02020603050405020304" pitchFamily="18" charset="0"/>
                <a:cs typeface="Times New Roman" panose="02020603050405020304" pitchFamily="18" charset="0"/>
              </a:rPr>
              <a:t>: autor espanhol da obra </a:t>
            </a:r>
            <a:r>
              <a:rPr lang="pt-BR" sz="2400" i="1" dirty="0">
                <a:latin typeface="Times New Roman" panose="02020603050405020304" pitchFamily="18" charset="0"/>
                <a:cs typeface="Times New Roman" panose="02020603050405020304" pitchFamily="18" charset="0"/>
              </a:rPr>
              <a:t>Dom Quixote</a:t>
            </a:r>
            <a:r>
              <a:rPr lang="pt-BR" sz="2400" dirty="0">
                <a:latin typeface="Times New Roman" panose="02020603050405020304" pitchFamily="18" charset="0"/>
                <a:cs typeface="Times New Roman" panose="02020603050405020304" pitchFamily="18" charset="0"/>
              </a:rPr>
              <a:t>, uma crítica contundente da cavalaria medieval.</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Luís </a:t>
            </a:r>
            <a:r>
              <a:rPr lang="pt-BR" sz="2400" b="1" dirty="0">
                <a:latin typeface="Times New Roman" panose="02020603050405020304" pitchFamily="18" charset="0"/>
                <a:cs typeface="Times New Roman" panose="02020603050405020304" pitchFamily="18" charset="0"/>
              </a:rPr>
              <a:t>de Camões (1525-1580)</a:t>
            </a:r>
            <a:r>
              <a:rPr lang="pt-BR" sz="2400" dirty="0">
                <a:latin typeface="Times New Roman" panose="02020603050405020304" pitchFamily="18" charset="0"/>
                <a:cs typeface="Times New Roman" panose="02020603050405020304" pitchFamily="18" charset="0"/>
              </a:rPr>
              <a:t>: teve destaque na literatura renascentista em Portugal, sendo autor do grande poema épico </a:t>
            </a:r>
            <a:r>
              <a:rPr lang="pt-BR" sz="2400"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9872" y="3933056"/>
            <a:ext cx="2448272" cy="2158969"/>
          </a:xfrm>
          <a:prstGeom prst="rect">
            <a:avLst/>
          </a:prstGeom>
        </p:spPr>
      </p:pic>
    </p:spTree>
    <p:extLst>
      <p:ext uri="{BB962C8B-B14F-4D97-AF65-F5344CB8AC3E}">
        <p14:creationId xmlns:p14="http://schemas.microsoft.com/office/powerpoint/2010/main" val="3529289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Leonardo </a:t>
            </a:r>
            <a:r>
              <a:rPr lang="pt-BR" sz="2400" b="1" dirty="0">
                <a:latin typeface="Times New Roman" panose="02020603050405020304" pitchFamily="18" charset="0"/>
                <a:cs typeface="Times New Roman" panose="02020603050405020304" pitchFamily="18" charset="0"/>
              </a:rPr>
              <a:t>da Vinci (1452-1519)</a:t>
            </a:r>
            <a:r>
              <a:rPr lang="pt-BR" sz="2400" dirty="0">
                <a:latin typeface="Times New Roman" panose="02020603050405020304" pitchFamily="18" charset="0"/>
                <a:cs typeface="Times New Roman" panose="02020603050405020304" pitchFamily="18" charset="0"/>
              </a:rPr>
              <a:t>: matemático, físico, anatomista, inventor, arquiteto, escultor e pintor, ele foi um gênio absoluto. </a:t>
            </a:r>
            <a:r>
              <a:rPr lang="pt-BR" sz="2400" i="1" dirty="0">
                <a:latin typeface="Times New Roman" panose="02020603050405020304" pitchFamily="18" charset="0"/>
                <a:cs typeface="Times New Roman" panose="02020603050405020304" pitchFamily="18" charset="0"/>
              </a:rPr>
              <a:t>A Mona Lisa </a:t>
            </a:r>
            <a:r>
              <a:rPr lang="pt-BR" sz="2400" dirty="0">
                <a:latin typeface="Times New Roman" panose="02020603050405020304" pitchFamily="18" charset="0"/>
                <a:cs typeface="Times New Roman" panose="02020603050405020304" pitchFamily="18" charset="0"/>
              </a:rPr>
              <a:t>e </a:t>
            </a:r>
            <a:r>
              <a:rPr lang="pt-BR" sz="2400" i="1" dirty="0">
                <a:latin typeface="Times New Roman" panose="02020603050405020304" pitchFamily="18" charset="0"/>
                <a:cs typeface="Times New Roman" panose="02020603050405020304" pitchFamily="18" charset="0"/>
              </a:rPr>
              <a:t>A Última Ceia</a:t>
            </a:r>
            <a:r>
              <a:rPr lang="pt-BR" sz="2400" dirty="0">
                <a:latin typeface="Times New Roman" panose="02020603050405020304" pitchFamily="18" charset="0"/>
                <a:cs typeface="Times New Roman" panose="02020603050405020304" pitchFamily="18" charset="0"/>
              </a:rPr>
              <a:t> são suas obras primas.</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0437" y="3769469"/>
            <a:ext cx="2143125" cy="2143125"/>
          </a:xfrm>
          <a:prstGeom prst="rect">
            <a:avLst/>
          </a:prstGeom>
        </p:spPr>
      </p:pic>
    </p:spTree>
    <p:extLst>
      <p:ext uri="{BB962C8B-B14F-4D97-AF65-F5344CB8AC3E}">
        <p14:creationId xmlns:p14="http://schemas.microsoft.com/office/powerpoint/2010/main" val="215254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Rafael </a:t>
            </a:r>
            <a:r>
              <a:rPr lang="pt-BR" sz="2400" b="1" dirty="0" err="1">
                <a:latin typeface="Times New Roman" panose="02020603050405020304" pitchFamily="18" charset="0"/>
                <a:cs typeface="Times New Roman" panose="02020603050405020304" pitchFamily="18" charset="0"/>
              </a:rPr>
              <a:t>Sanzio</a:t>
            </a:r>
            <a:r>
              <a:rPr lang="pt-BR" sz="2400" b="1" dirty="0">
                <a:latin typeface="Times New Roman" panose="02020603050405020304" pitchFamily="18" charset="0"/>
                <a:cs typeface="Times New Roman" panose="02020603050405020304" pitchFamily="18" charset="0"/>
              </a:rPr>
              <a:t> (1483-1520)</a:t>
            </a:r>
            <a:r>
              <a:rPr lang="pt-BR" sz="2400" dirty="0">
                <a:latin typeface="Times New Roman" panose="02020603050405020304" pitchFamily="18" charset="0"/>
                <a:cs typeface="Times New Roman" panose="02020603050405020304" pitchFamily="18" charset="0"/>
              </a:rPr>
              <a:t>: foi um mestre da pintura, famoso pela doçura de suas madonas. A</a:t>
            </a:r>
            <a:r>
              <a:rPr lang="pt-BR" sz="2400" i="1" dirty="0">
                <a:latin typeface="Times New Roman" panose="02020603050405020304" pitchFamily="18" charset="0"/>
                <a:cs typeface="Times New Roman" panose="02020603050405020304" pitchFamily="18" charset="0"/>
              </a:rPr>
              <a:t> Madona do Prado</a:t>
            </a:r>
            <a:r>
              <a:rPr lang="pt-BR" sz="2400" dirty="0">
                <a:latin typeface="Times New Roman" panose="02020603050405020304" pitchFamily="18" charset="0"/>
                <a:cs typeface="Times New Roman" panose="02020603050405020304" pitchFamily="18" charset="0"/>
              </a:rPr>
              <a:t> foi considerada a mais perfeita.</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99792" y="3501008"/>
            <a:ext cx="3412825" cy="2321223"/>
          </a:xfrm>
          <a:prstGeom prst="rect">
            <a:avLst/>
          </a:prstGeom>
        </p:spPr>
      </p:pic>
    </p:spTree>
    <p:extLst>
      <p:ext uri="{BB962C8B-B14F-4D97-AF65-F5344CB8AC3E}">
        <p14:creationId xmlns:p14="http://schemas.microsoft.com/office/powerpoint/2010/main" val="4030683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Michelangelo (1475-1564):</a:t>
            </a:r>
            <a:r>
              <a:rPr lang="pt-BR" sz="2400" dirty="0" smtClean="0">
                <a:latin typeface="Times New Roman" panose="02020603050405020304" pitchFamily="18" charset="0"/>
                <a:cs typeface="Times New Roman" panose="02020603050405020304" pitchFamily="18" charset="0"/>
              </a:rPr>
              <a:t> artista italiano cuja obra foi marcada pelo humanismo. Além de pintor foi um dos maiores escultores do Renascimento. Entre suas obras destacam-se a </a:t>
            </a:r>
            <a:r>
              <a:rPr lang="pt-BR" sz="2400" i="1" dirty="0" smtClean="0">
                <a:latin typeface="Times New Roman" panose="02020603050405020304" pitchFamily="18" charset="0"/>
                <a:cs typeface="Times New Roman" panose="02020603050405020304" pitchFamily="18" charset="0"/>
              </a:rPr>
              <a:t>Pietá</a:t>
            </a:r>
            <a:r>
              <a:rPr lang="pt-BR" sz="2400" dirty="0" smtClean="0">
                <a:latin typeface="Times New Roman" panose="02020603050405020304" pitchFamily="18" charset="0"/>
                <a:cs typeface="Times New Roman" panose="02020603050405020304" pitchFamily="18" charset="0"/>
              </a:rPr>
              <a:t>, </a:t>
            </a:r>
            <a:r>
              <a:rPr lang="pt-BR" sz="2400" i="1" dirty="0" smtClean="0">
                <a:latin typeface="Times New Roman" panose="02020603050405020304" pitchFamily="18" charset="0"/>
                <a:cs typeface="Times New Roman" panose="02020603050405020304" pitchFamily="18" charset="0"/>
              </a:rPr>
              <a:t>David</a:t>
            </a:r>
            <a:r>
              <a:rPr lang="pt-BR" sz="2400" dirty="0" smtClean="0">
                <a:latin typeface="Times New Roman" panose="02020603050405020304" pitchFamily="18" charset="0"/>
                <a:cs typeface="Times New Roman" panose="02020603050405020304" pitchFamily="18" charset="0"/>
              </a:rPr>
              <a:t>, </a:t>
            </a:r>
            <a:r>
              <a:rPr lang="pt-BR" sz="2400" i="1" dirty="0" smtClean="0">
                <a:latin typeface="Times New Roman" panose="02020603050405020304" pitchFamily="18" charset="0"/>
                <a:cs typeface="Times New Roman" panose="02020603050405020304" pitchFamily="18" charset="0"/>
              </a:rPr>
              <a:t>O teto da Capela Sistina</a:t>
            </a:r>
            <a:r>
              <a:rPr lang="pt-BR" sz="2400" dirty="0" smtClean="0">
                <a:latin typeface="Times New Roman" panose="02020603050405020304" pitchFamily="18" charset="0"/>
                <a:cs typeface="Times New Roman" panose="02020603050405020304" pitchFamily="18" charset="0"/>
              </a:rPr>
              <a:t>, </a:t>
            </a:r>
            <a:r>
              <a:rPr lang="pt-BR" sz="2400" i="1" dirty="0" smtClean="0">
                <a:latin typeface="Times New Roman" panose="02020603050405020304" pitchFamily="18" charset="0"/>
                <a:cs typeface="Times New Roman" panose="02020603050405020304" pitchFamily="18" charset="0"/>
              </a:rPr>
              <a:t>A Criação de Adão</a:t>
            </a:r>
            <a:r>
              <a:rPr lang="pt-BR" sz="2400" dirty="0" smtClean="0">
                <a:latin typeface="Times New Roman" panose="02020603050405020304" pitchFamily="18" charset="0"/>
                <a:cs typeface="Times New Roman" panose="02020603050405020304" pitchFamily="18" charset="0"/>
              </a:rPr>
              <a:t> e </a:t>
            </a:r>
            <a:r>
              <a:rPr lang="pt-BR" sz="2400" i="1" dirty="0" smtClean="0">
                <a:latin typeface="Times New Roman" panose="02020603050405020304" pitchFamily="18" charset="0"/>
                <a:cs typeface="Times New Roman" panose="02020603050405020304" pitchFamily="18" charset="0"/>
              </a:rPr>
              <a:t>O Juízo Final</a:t>
            </a:r>
            <a:r>
              <a:rPr lang="pt-BR" sz="2400" dirty="0" smtClean="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9093" y="4149080"/>
            <a:ext cx="4513994" cy="1793925"/>
          </a:xfrm>
          <a:prstGeom prst="rect">
            <a:avLst/>
          </a:prstGeom>
        </p:spPr>
      </p:pic>
    </p:spTree>
    <p:extLst>
      <p:ext uri="{BB962C8B-B14F-4D97-AF65-F5344CB8AC3E}">
        <p14:creationId xmlns:p14="http://schemas.microsoft.com/office/powerpoint/2010/main" val="3667776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Vídeo sobre o </a:t>
            </a:r>
            <a:r>
              <a:rPr lang="pt-BR" sz="2400" b="1" dirty="0">
                <a:latin typeface="Times New Roman" panose="02020603050405020304" pitchFamily="18" charset="0"/>
                <a:cs typeface="Times New Roman" panose="02020603050405020304" pitchFamily="18" charset="0"/>
              </a:rPr>
              <a:t>Renascimento: </a:t>
            </a:r>
            <a:r>
              <a:rPr lang="pt-BR" sz="2400" b="1" dirty="0">
                <a:latin typeface="Times New Roman" panose="02020603050405020304" pitchFamily="18" charset="0"/>
                <a:cs typeface="Times New Roman" panose="02020603050405020304" pitchFamily="18" charset="0"/>
                <a:hlinkClick r:id="rId2"/>
              </a:rPr>
              <a:t>https://</a:t>
            </a:r>
            <a:r>
              <a:rPr lang="pt-BR" sz="2400" b="1" dirty="0" smtClean="0">
                <a:latin typeface="Times New Roman" panose="02020603050405020304" pitchFamily="18" charset="0"/>
                <a:cs typeface="Times New Roman" panose="02020603050405020304" pitchFamily="18" charset="0"/>
                <a:hlinkClick r:id="rId2"/>
              </a:rPr>
              <a:t>www.youtube.com/watch?v=dVndoT87eTA</a:t>
            </a:r>
            <a:r>
              <a:rPr lang="pt-BR" sz="2400" b="1"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2996952"/>
            <a:ext cx="8229600" cy="2808541"/>
          </a:xfrm>
          <a:prstGeom prst="rect">
            <a:avLst/>
          </a:prstGeom>
        </p:spPr>
      </p:pic>
    </p:spTree>
    <p:extLst>
      <p:ext uri="{BB962C8B-B14F-4D97-AF65-F5344CB8AC3E}">
        <p14:creationId xmlns:p14="http://schemas.microsoft.com/office/powerpoint/2010/main" val="28668944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Classicismo</a:t>
            </a:r>
            <a:r>
              <a:rPr lang="pt-BR" sz="2400" dirty="0">
                <a:latin typeface="Times New Roman" panose="02020603050405020304" pitchFamily="18" charset="0"/>
                <a:cs typeface="Times New Roman" panose="02020603050405020304" pitchFamily="18" charset="0"/>
              </a:rPr>
              <a:t> (</a:t>
            </a:r>
            <a:r>
              <a:rPr lang="pt-BR" sz="2400" dirty="0" err="1">
                <a:latin typeface="Times New Roman" panose="02020603050405020304" pitchFamily="18" charset="0"/>
                <a:cs typeface="Times New Roman" panose="02020603050405020304" pitchFamily="18" charset="0"/>
              </a:rPr>
              <a:t>Quinhentismo</a:t>
            </a:r>
            <a:r>
              <a:rPr lang="pt-BR" sz="2400" dirty="0">
                <a:latin typeface="Times New Roman" panose="02020603050405020304" pitchFamily="18" charset="0"/>
                <a:cs typeface="Times New Roman" panose="02020603050405020304" pitchFamily="18" charset="0"/>
              </a:rPr>
              <a:t>): é o nome que se dá </a:t>
            </a:r>
            <a:r>
              <a:rPr lang="pt-BR" sz="2400" b="1" dirty="0">
                <a:latin typeface="Times New Roman" panose="02020603050405020304" pitchFamily="18" charset="0"/>
                <a:cs typeface="Times New Roman" panose="02020603050405020304" pitchFamily="18" charset="0"/>
              </a:rPr>
              <a:t>à literatura produzida durante o Renascimento</a:t>
            </a:r>
            <a:r>
              <a:rPr lang="pt-BR" sz="2400" dirty="0">
                <a:latin typeface="Times New Roman" panose="02020603050405020304" pitchFamily="18" charset="0"/>
                <a:cs typeface="Times New Roman" panose="02020603050405020304" pitchFamily="18" charset="0"/>
              </a:rPr>
              <a:t> e que englobava os ideais desse movimento, </a:t>
            </a:r>
            <a:r>
              <a:rPr lang="pt-BR" sz="2400" dirty="0" smtClean="0">
                <a:latin typeface="Times New Roman" panose="02020603050405020304" pitchFamily="18" charset="0"/>
                <a:cs typeface="Times New Roman" panose="02020603050405020304" pitchFamily="18" charset="0"/>
              </a:rPr>
              <a:t>como: </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racionalismo</a:t>
            </a:r>
            <a:r>
              <a:rPr lang="pt-BR" sz="2400" dirty="0">
                <a:latin typeface="Times New Roman" panose="02020603050405020304" pitchFamily="18" charset="0"/>
                <a:cs typeface="Times New Roman" panose="02020603050405020304" pitchFamily="18" charset="0"/>
              </a:rPr>
              <a:t>;</a:t>
            </a:r>
            <a:endParaRPr lang="pt-BR" sz="24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antropocentrismo</a:t>
            </a:r>
            <a:r>
              <a:rPr lang="pt-BR" sz="2400" dirty="0">
                <a:latin typeface="Times New Roman" panose="02020603050405020304" pitchFamily="18" charset="0"/>
                <a:cs typeface="Times New Roman" panose="02020603050405020304" pitchFamily="18" charset="0"/>
              </a:rPr>
              <a:t>;</a:t>
            </a:r>
            <a:endParaRPr lang="pt-BR" sz="24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os </a:t>
            </a:r>
            <a:r>
              <a:rPr lang="pt-BR" sz="2400" dirty="0">
                <a:latin typeface="Times New Roman" panose="02020603050405020304" pitchFamily="18" charset="0"/>
                <a:cs typeface="Times New Roman" panose="02020603050405020304" pitchFamily="18" charset="0"/>
              </a:rPr>
              <a:t>temas da mitologia </a:t>
            </a:r>
            <a:r>
              <a:rPr lang="pt-BR" sz="2400" dirty="0" smtClean="0">
                <a:latin typeface="Times New Roman" panose="02020603050405020304" pitchFamily="18" charset="0"/>
                <a:cs typeface="Times New Roman" panose="02020603050405020304" pitchFamily="18" charset="0"/>
              </a:rPr>
              <a:t>greco-romana; </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a </a:t>
            </a:r>
            <a:r>
              <a:rPr lang="pt-BR" sz="2400" dirty="0">
                <a:latin typeface="Times New Roman" panose="02020603050405020304" pitchFamily="18" charset="0"/>
                <a:cs typeface="Times New Roman" panose="02020603050405020304" pitchFamily="18" charset="0"/>
              </a:rPr>
              <a:t>idealização amorosa (neoplatonismo</a:t>
            </a:r>
            <a:r>
              <a:rPr lang="pt-BR" sz="2400" dirty="0" smtClean="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paganismo;</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224" y="2846565"/>
            <a:ext cx="1866900" cy="2742675"/>
          </a:xfrm>
          <a:prstGeom prst="rect">
            <a:avLst/>
          </a:prstGeom>
        </p:spPr>
      </p:pic>
    </p:spTree>
    <p:extLst>
      <p:ext uri="{BB962C8B-B14F-4D97-AF65-F5344CB8AC3E}">
        <p14:creationId xmlns:p14="http://schemas.microsoft.com/office/powerpoint/2010/main" val="1943594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lnSpcReduction="10000"/>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Classicismo</a:t>
            </a:r>
            <a:r>
              <a:rPr lang="pt-BR" sz="2400" dirty="0">
                <a:latin typeface="Times New Roman" panose="02020603050405020304" pitchFamily="18" charset="0"/>
                <a:cs typeface="Times New Roman" panose="02020603050405020304" pitchFamily="18" charset="0"/>
              </a:rPr>
              <a:t> (</a:t>
            </a:r>
            <a:r>
              <a:rPr lang="pt-BR" sz="2400" dirty="0" err="1">
                <a:latin typeface="Times New Roman" panose="02020603050405020304" pitchFamily="18" charset="0"/>
                <a:cs typeface="Times New Roman" panose="02020603050405020304" pitchFamily="18" charset="0"/>
              </a:rPr>
              <a:t>Quinhentismo</a:t>
            </a:r>
            <a:r>
              <a:rPr lang="pt-BR" sz="2400" dirty="0">
                <a:latin typeface="Times New Roman" panose="02020603050405020304" pitchFamily="18" charset="0"/>
                <a:cs typeface="Times New Roman" panose="02020603050405020304" pitchFamily="18" charset="0"/>
              </a:rPr>
              <a:t>): é o nome que se dá </a:t>
            </a:r>
            <a:r>
              <a:rPr lang="pt-BR" sz="2400" b="1" dirty="0">
                <a:latin typeface="Times New Roman" panose="02020603050405020304" pitchFamily="18" charset="0"/>
                <a:cs typeface="Times New Roman" panose="02020603050405020304" pitchFamily="18" charset="0"/>
              </a:rPr>
              <a:t>à literatura produzida durante o Renascimento</a:t>
            </a:r>
            <a:r>
              <a:rPr lang="pt-BR" sz="2400" dirty="0">
                <a:latin typeface="Times New Roman" panose="02020603050405020304" pitchFamily="18" charset="0"/>
                <a:cs typeface="Times New Roman" panose="02020603050405020304" pitchFamily="18" charset="0"/>
              </a:rPr>
              <a:t> e que englobava os ideais desse movimento, </a:t>
            </a:r>
            <a:r>
              <a:rPr lang="pt-BR" sz="2400" dirty="0" smtClean="0">
                <a:latin typeface="Times New Roman" panose="02020603050405020304" pitchFamily="18" charset="0"/>
                <a:cs typeface="Times New Roman" panose="02020603050405020304" pitchFamily="18" charset="0"/>
              </a:rPr>
              <a:t>como: </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universalismo; </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nacionalismo</a:t>
            </a:r>
            <a:r>
              <a:rPr lang="pt-BR" sz="2400" dirty="0">
                <a:latin typeface="Times New Roman" panose="02020603050405020304" pitchFamily="18" charset="0"/>
                <a:cs typeface="Times New Roman" panose="02020603050405020304" pitchFamily="18" charset="0"/>
              </a:rPr>
              <a:t>;</a:t>
            </a:r>
            <a:endParaRPr lang="pt-BR" sz="24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a </a:t>
            </a:r>
            <a:r>
              <a:rPr lang="pt-BR" sz="2400" dirty="0">
                <a:latin typeface="Times New Roman" panose="02020603050405020304" pitchFamily="18" charset="0"/>
                <a:cs typeface="Times New Roman" panose="02020603050405020304" pitchFamily="18" charset="0"/>
              </a:rPr>
              <a:t>busca de </a:t>
            </a:r>
            <a:r>
              <a:rPr lang="pt-BR" sz="2400" dirty="0" smtClean="0">
                <a:latin typeface="Times New Roman" panose="02020603050405020304" pitchFamily="18" charset="0"/>
                <a:cs typeface="Times New Roman" panose="02020603050405020304" pitchFamily="18" charset="0"/>
              </a:rPr>
              <a:t>clareza</a:t>
            </a:r>
            <a:r>
              <a:rPr lang="pt-BR" sz="2400" dirty="0">
                <a:latin typeface="Times New Roman" panose="02020603050405020304" pitchFamily="18" charset="0"/>
                <a:cs typeface="Times New Roman" panose="02020603050405020304" pitchFamily="18" charset="0"/>
              </a:rPr>
              <a:t>;</a:t>
            </a:r>
            <a:endParaRPr lang="pt-BR" sz="24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a:t>
            </a:r>
            <a:r>
              <a:rPr lang="pt-BR" sz="2400" dirty="0">
                <a:latin typeface="Times New Roman" panose="02020603050405020304" pitchFamily="18" charset="0"/>
                <a:cs typeface="Times New Roman" panose="02020603050405020304" pitchFamily="18" charset="0"/>
              </a:rPr>
              <a:t>equilíbrio formal e de </a:t>
            </a:r>
            <a:r>
              <a:rPr lang="pt-BR" sz="2400" dirty="0" smtClean="0">
                <a:latin typeface="Times New Roman" panose="02020603050405020304" pitchFamily="18" charset="0"/>
                <a:cs typeface="Times New Roman" panose="02020603050405020304" pitchFamily="18" charset="0"/>
              </a:rPr>
              <a:t>ideias; </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a:t>
            </a:r>
            <a:r>
              <a:rPr lang="pt-BR" sz="2400" dirty="0">
                <a:latin typeface="Times New Roman" panose="02020603050405020304" pitchFamily="18" charset="0"/>
                <a:cs typeface="Times New Roman" panose="02020603050405020304" pitchFamily="18" charset="0"/>
              </a:rPr>
              <a:t>emprego da medida </a:t>
            </a:r>
            <a:r>
              <a:rPr lang="pt-BR" sz="2400" dirty="0" smtClean="0">
                <a:latin typeface="Times New Roman" panose="02020603050405020304" pitchFamily="18" charset="0"/>
                <a:cs typeface="Times New Roman" panose="02020603050405020304" pitchFamily="18" charset="0"/>
              </a:rPr>
              <a:t>nova; </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a:t>
            </a:r>
            <a:r>
              <a:rPr lang="pt-BR" sz="2400" dirty="0">
                <a:latin typeface="Times New Roman" panose="02020603050405020304" pitchFamily="18" charset="0"/>
                <a:cs typeface="Times New Roman" panose="02020603050405020304" pitchFamily="18" charset="0"/>
              </a:rPr>
              <a:t>gosto pelos sonetos.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73" y="2636912"/>
            <a:ext cx="1685925" cy="3312368"/>
          </a:xfrm>
          <a:prstGeom prst="rect">
            <a:avLst/>
          </a:prstGeom>
        </p:spPr>
      </p:pic>
    </p:spTree>
    <p:extLst>
      <p:ext uri="{BB962C8B-B14F-4D97-AF65-F5344CB8AC3E}">
        <p14:creationId xmlns:p14="http://schemas.microsoft.com/office/powerpoint/2010/main" val="2707410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Luís de Camões</a:t>
            </a:r>
            <a:r>
              <a:rPr lang="pt-BR" sz="2400" dirty="0">
                <a:latin typeface="Times New Roman" panose="02020603050405020304" pitchFamily="18" charset="0"/>
                <a:cs typeface="Times New Roman" panose="02020603050405020304" pitchFamily="18" charset="0"/>
              </a:rPr>
              <a:t>: nascido em Lisboa, teve </a:t>
            </a:r>
            <a:r>
              <a:rPr lang="pt-BR" sz="2400" b="1" dirty="0">
                <a:latin typeface="Times New Roman" panose="02020603050405020304" pitchFamily="18" charset="0"/>
                <a:cs typeface="Times New Roman" panose="02020603050405020304" pitchFamily="18" charset="0"/>
              </a:rPr>
              <a:t>excelente educação</a:t>
            </a:r>
            <a:r>
              <a:rPr lang="pt-BR" sz="2400" dirty="0">
                <a:latin typeface="Times New Roman" panose="02020603050405020304" pitchFamily="18" charset="0"/>
                <a:cs typeface="Times New Roman" panose="02020603050405020304" pitchFamily="18" charset="0"/>
              </a:rPr>
              <a:t>, aprendendo muito sobre história, mitologia greco-romana, literatura e línguas. Ainda jovem, tornou-se </a:t>
            </a:r>
            <a:r>
              <a:rPr lang="pt-BR" sz="2400" b="1" dirty="0">
                <a:latin typeface="Times New Roman" panose="02020603050405020304" pitchFamily="18" charset="0"/>
                <a:cs typeface="Times New Roman" panose="02020603050405020304" pitchFamily="18" charset="0"/>
              </a:rPr>
              <a:t>poeta lírico na corte</a:t>
            </a:r>
            <a:r>
              <a:rPr lang="pt-BR" sz="2400" dirty="0">
                <a:latin typeface="Times New Roman" panose="02020603050405020304" pitchFamily="18" charset="0"/>
                <a:cs typeface="Times New Roman" panose="02020603050405020304" pitchFamily="18" charset="0"/>
              </a:rPr>
              <a:t> de Dom João III, período em que levou uma </a:t>
            </a:r>
            <a:r>
              <a:rPr lang="pt-BR" sz="2400" b="1" dirty="0">
                <a:latin typeface="Times New Roman" panose="02020603050405020304" pitchFamily="18" charset="0"/>
                <a:cs typeface="Times New Roman" panose="02020603050405020304" pitchFamily="18" charset="0"/>
              </a:rPr>
              <a:t>vida boêmia</a:t>
            </a:r>
            <a:r>
              <a:rPr lang="pt-BR" sz="2400" dirty="0">
                <a:latin typeface="Times New Roman" panose="02020603050405020304" pitchFamily="18" charset="0"/>
                <a:cs typeface="Times New Roman" panose="02020603050405020304" pitchFamily="18" charset="0"/>
              </a:rPr>
              <a:t> e experimentou uma grande desilusão amorosa.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3" name="Image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8" y="4149080"/>
            <a:ext cx="2543711" cy="1941516"/>
          </a:xfrm>
          <a:prstGeom prst="rect">
            <a:avLst/>
          </a:prstGeom>
        </p:spPr>
      </p:pic>
    </p:spTree>
    <p:extLst>
      <p:ext uri="{BB962C8B-B14F-4D97-AF65-F5344CB8AC3E}">
        <p14:creationId xmlns:p14="http://schemas.microsoft.com/office/powerpoint/2010/main" val="2030154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562074"/>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07504" y="937013"/>
            <a:ext cx="8856984" cy="5261159"/>
          </a:xfrm>
        </p:spPr>
        <p:txBody>
          <a:bodyPr>
            <a:normAutofit/>
          </a:bodyPr>
          <a:lstStyle/>
          <a:p>
            <a:pPr algn="just">
              <a:lnSpc>
                <a:spcPct val="160000"/>
              </a:lnSpc>
              <a:spcBef>
                <a:spcPts val="0"/>
              </a:spcBef>
            </a:pPr>
            <a:r>
              <a:rPr lang="pt-BR" sz="2400" b="1" dirty="0">
                <a:latin typeface="Times New Roman" panose="02020603050405020304" pitchFamily="18" charset="0"/>
                <a:cs typeface="Times New Roman" panose="02020603050405020304" pitchFamily="18" charset="0"/>
              </a:rPr>
              <a:t>Renascimento</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movimento </a:t>
            </a:r>
            <a:r>
              <a:rPr lang="pt-BR" sz="2400" dirty="0">
                <a:latin typeface="Times New Roman" panose="02020603050405020304" pitchFamily="18" charset="0"/>
                <a:cs typeface="Times New Roman" panose="02020603050405020304" pitchFamily="18" charset="0"/>
              </a:rPr>
              <a:t>artístico, cultural e científico inspirado na </a:t>
            </a:r>
            <a:r>
              <a:rPr lang="pt-BR" sz="2400" b="1" dirty="0">
                <a:latin typeface="Times New Roman" panose="02020603050405020304" pitchFamily="18" charset="0"/>
                <a:cs typeface="Times New Roman" panose="02020603050405020304" pitchFamily="18" charset="0"/>
              </a:rPr>
              <a:t>cultura clássica greco-latina</a:t>
            </a:r>
            <a:r>
              <a:rPr lang="pt-BR" sz="2400" dirty="0">
                <a:latin typeface="Times New Roman" panose="02020603050405020304" pitchFamily="18" charset="0"/>
                <a:cs typeface="Times New Roman" panose="02020603050405020304" pitchFamily="18" charset="0"/>
              </a:rPr>
              <a:t>, que se iniciou na </a:t>
            </a:r>
            <a:r>
              <a:rPr lang="pt-BR" sz="2400" b="1" dirty="0">
                <a:latin typeface="Times New Roman" panose="02020603050405020304" pitchFamily="18" charset="0"/>
                <a:cs typeface="Times New Roman" panose="02020603050405020304" pitchFamily="18" charset="0"/>
              </a:rPr>
              <a:t>Itália</a:t>
            </a:r>
            <a:r>
              <a:rPr lang="pt-BR" sz="2400" dirty="0">
                <a:latin typeface="Times New Roman" panose="02020603050405020304" pitchFamily="18" charset="0"/>
                <a:cs typeface="Times New Roman" panose="02020603050405020304" pitchFamily="18" charset="0"/>
              </a:rPr>
              <a:t> e espalhou-se </a:t>
            </a:r>
            <a:r>
              <a:rPr lang="pt-BR" sz="2400" dirty="0" smtClean="0">
                <a:latin typeface="Times New Roman" panose="02020603050405020304" pitchFamily="18" charset="0"/>
                <a:cs typeface="Times New Roman" panose="02020603050405020304" pitchFamily="18" charset="0"/>
              </a:rPr>
              <a:t>pela </a:t>
            </a:r>
            <a:r>
              <a:rPr lang="pt-BR" sz="2400" dirty="0">
                <a:latin typeface="Times New Roman" panose="02020603050405020304" pitchFamily="18" charset="0"/>
                <a:cs typeface="Times New Roman" panose="02020603050405020304" pitchFamily="18" charset="0"/>
              </a:rPr>
              <a:t>Europa, dando início à </a:t>
            </a:r>
            <a:r>
              <a:rPr lang="pt-BR" sz="2400" b="1" dirty="0">
                <a:latin typeface="Times New Roman" panose="02020603050405020304" pitchFamily="18" charset="0"/>
                <a:cs typeface="Times New Roman" panose="02020603050405020304" pitchFamily="18" charset="0"/>
              </a:rPr>
              <a:t>Idade Moderna</a:t>
            </a:r>
            <a:r>
              <a:rPr lang="pt-BR" sz="2400" dirty="0">
                <a:latin typeface="Times New Roman" panose="02020603050405020304" pitchFamily="18" charset="0"/>
                <a:cs typeface="Times New Roman" panose="02020603050405020304" pitchFamily="18" charset="0"/>
              </a:rPr>
              <a:t>. Foi incentivado por uma </a:t>
            </a:r>
            <a:r>
              <a:rPr lang="pt-BR" sz="2400" b="1" dirty="0">
                <a:latin typeface="Times New Roman" panose="02020603050405020304" pitchFamily="18" charset="0"/>
                <a:cs typeface="Times New Roman" panose="02020603050405020304" pitchFamily="18" charset="0"/>
              </a:rPr>
              <a:t>rica burguesia mercantil</a:t>
            </a:r>
            <a:r>
              <a:rPr lang="pt-BR" sz="2400" dirty="0">
                <a:latin typeface="Times New Roman" panose="02020603050405020304" pitchFamily="18" charset="0"/>
                <a:cs typeface="Times New Roman" panose="02020603050405020304" pitchFamily="18" charset="0"/>
              </a:rPr>
              <a:t> das cidades italianas, que apreciava e financiava (</a:t>
            </a:r>
            <a:r>
              <a:rPr lang="pt-BR" sz="2400" b="1" dirty="0">
                <a:latin typeface="Times New Roman" panose="02020603050405020304" pitchFamily="18" charset="0"/>
                <a:cs typeface="Times New Roman" panose="02020603050405020304" pitchFamily="18" charset="0"/>
              </a:rPr>
              <a:t>mecenato</a:t>
            </a:r>
            <a:r>
              <a:rPr lang="pt-BR" sz="2400" dirty="0">
                <a:latin typeface="Times New Roman" panose="02020603050405020304" pitchFamily="18" charset="0"/>
                <a:cs typeface="Times New Roman" panose="02020603050405020304" pitchFamily="18" charset="0"/>
              </a:rPr>
              <a:t>) os artistas, juntamente com a Igreja. </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3" name="Image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24212" y="4533004"/>
            <a:ext cx="2695575" cy="1591354"/>
          </a:xfrm>
          <a:prstGeom prst="rect">
            <a:avLst/>
          </a:prstGeom>
        </p:spPr>
      </p:pic>
    </p:spTree>
    <p:extLst>
      <p:ext uri="{BB962C8B-B14F-4D97-AF65-F5344CB8AC3E}">
        <p14:creationId xmlns:p14="http://schemas.microsoft.com/office/powerpoint/2010/main" val="2733787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323528" y="1154114"/>
            <a:ext cx="8496944" cy="5044058"/>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Tornou-se</a:t>
            </a:r>
            <a:r>
              <a:rPr lang="pt-BR" sz="2400" b="1" dirty="0">
                <a:latin typeface="Times New Roman" panose="02020603050405020304" pitchFamily="18" charset="0"/>
                <a:cs typeface="Times New Roman" panose="02020603050405020304" pitchFamily="18" charset="0"/>
              </a:rPr>
              <a:t> soldado</a:t>
            </a:r>
            <a:r>
              <a:rPr lang="pt-BR" sz="2400" dirty="0">
                <a:latin typeface="Times New Roman" panose="02020603050405020304" pitchFamily="18" charset="0"/>
                <a:cs typeface="Times New Roman" panose="02020603050405020304" pitchFamily="18" charset="0"/>
              </a:rPr>
              <a:t> e</a:t>
            </a:r>
            <a:r>
              <a:rPr lang="pt-BR" sz="2400" b="1" dirty="0">
                <a:latin typeface="Times New Roman" panose="02020603050405020304" pitchFamily="18" charset="0"/>
                <a:cs typeface="Times New Roman" panose="02020603050405020304" pitchFamily="18" charset="0"/>
              </a:rPr>
              <a:t> lutou na África</a:t>
            </a:r>
            <a:r>
              <a:rPr lang="pt-BR" sz="2400" dirty="0">
                <a:latin typeface="Times New Roman" panose="02020603050405020304" pitchFamily="18" charset="0"/>
                <a:cs typeface="Times New Roman" panose="02020603050405020304" pitchFamily="18" charset="0"/>
              </a:rPr>
              <a:t>, onde </a:t>
            </a:r>
            <a:r>
              <a:rPr lang="pt-BR" sz="2400" b="1" dirty="0">
                <a:latin typeface="Times New Roman" panose="02020603050405020304" pitchFamily="18" charset="0"/>
                <a:cs typeface="Times New Roman" panose="02020603050405020304" pitchFamily="18" charset="0"/>
              </a:rPr>
              <a:t>perdeu o olho direito</a:t>
            </a:r>
            <a:r>
              <a:rPr lang="pt-BR" sz="2400" dirty="0">
                <a:latin typeface="Times New Roman" panose="02020603050405020304" pitchFamily="18" charset="0"/>
                <a:cs typeface="Times New Roman" panose="02020603050405020304" pitchFamily="18" charset="0"/>
              </a:rPr>
              <a:t>. Em 1552, retornou a Lisboa, onde retoma a vida boêmia e promíscua. Participou de </a:t>
            </a:r>
            <a:r>
              <a:rPr lang="pt-BR" sz="2400" b="1" dirty="0">
                <a:latin typeface="Times New Roman" panose="02020603050405020304" pitchFamily="18" charset="0"/>
                <a:cs typeface="Times New Roman" panose="02020603050405020304" pitchFamily="18" charset="0"/>
              </a:rPr>
              <a:t>expedições militares nas Índias</a:t>
            </a:r>
            <a:r>
              <a:rPr lang="pt-BR" sz="2400" dirty="0">
                <a:latin typeface="Times New Roman" panose="02020603050405020304" pitchFamily="18" charset="0"/>
                <a:cs typeface="Times New Roman" panose="02020603050405020304" pitchFamily="18" charset="0"/>
              </a:rPr>
              <a:t>. Passou temporadas na </a:t>
            </a:r>
            <a:r>
              <a:rPr lang="pt-BR" sz="2400" b="1" dirty="0">
                <a:latin typeface="Times New Roman" panose="02020603050405020304" pitchFamily="18" charset="0"/>
                <a:cs typeface="Times New Roman" panose="02020603050405020304" pitchFamily="18" charset="0"/>
              </a:rPr>
              <a:t>prisão</a:t>
            </a:r>
            <a:r>
              <a:rPr lang="pt-BR" sz="2400" dirty="0">
                <a:latin typeface="Times New Roman" panose="02020603050405020304" pitchFamily="18" charset="0"/>
                <a:cs typeface="Times New Roman" panose="02020603050405020304" pitchFamily="18" charset="0"/>
              </a:rPr>
              <a:t> em Portugal e no Oriente, sendo que uma das suas penas foi motivada por ter ferido um servo palaciano em um </a:t>
            </a:r>
            <a:r>
              <a:rPr lang="pt-BR" sz="2400" b="1" dirty="0">
                <a:latin typeface="Times New Roman" panose="02020603050405020304" pitchFamily="18" charset="0"/>
                <a:cs typeface="Times New Roman" panose="02020603050405020304" pitchFamily="18" charset="0"/>
              </a:rPr>
              <a:t>duelo</a:t>
            </a:r>
            <a:r>
              <a:rPr lang="pt-BR" sz="2400" dirty="0">
                <a:latin typeface="Times New Roman" panose="02020603050405020304" pitchFamily="18" charset="0"/>
                <a:cs typeface="Times New Roman" panose="02020603050405020304" pitchFamily="18" charset="0"/>
              </a:rPr>
              <a:t>.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3250" y="4502739"/>
            <a:ext cx="2857500" cy="1600200"/>
          </a:xfrm>
          <a:prstGeom prst="rect">
            <a:avLst/>
          </a:prstGeom>
        </p:spPr>
      </p:pic>
    </p:spTree>
    <p:extLst>
      <p:ext uri="{BB962C8B-B14F-4D97-AF65-F5344CB8AC3E}">
        <p14:creationId xmlns:p14="http://schemas.microsoft.com/office/powerpoint/2010/main" val="3127530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Foi durante esses períodos de encarceramento que ele escreveu a sua </a:t>
            </a:r>
            <a:r>
              <a:rPr lang="pt-BR" sz="2400" b="1" dirty="0">
                <a:latin typeface="Times New Roman" panose="02020603050405020304" pitchFamily="18" charset="0"/>
                <a:cs typeface="Times New Roman" panose="02020603050405020304" pitchFamily="18" charset="0"/>
              </a:rPr>
              <a:t>obra-prima,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Houve um episódio de </a:t>
            </a:r>
            <a:r>
              <a:rPr lang="pt-BR" sz="2400" b="1" dirty="0" smtClean="0">
                <a:latin typeface="Times New Roman" panose="02020603050405020304" pitchFamily="18" charset="0"/>
                <a:cs typeface="Times New Roman" panose="02020603050405020304" pitchFamily="18" charset="0"/>
              </a:rPr>
              <a:t>naufrágio de um navio</a:t>
            </a:r>
            <a:r>
              <a:rPr lang="pt-BR" sz="2400" dirty="0" smtClean="0">
                <a:latin typeface="Times New Roman" panose="02020603050405020304" pitchFamily="18" charset="0"/>
                <a:cs typeface="Times New Roman" panose="02020603050405020304" pitchFamily="18" charset="0"/>
              </a:rPr>
              <a:t>, no qual ele quase teria perdido a obra, mas isso não é uma certeza histórica.</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3" name="Image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5816" y="3769469"/>
            <a:ext cx="3456384" cy="2244491"/>
          </a:xfrm>
          <a:prstGeom prst="rect">
            <a:avLst/>
          </a:prstGeom>
        </p:spPr>
      </p:pic>
    </p:spTree>
    <p:extLst>
      <p:ext uri="{BB962C8B-B14F-4D97-AF65-F5344CB8AC3E}">
        <p14:creationId xmlns:p14="http://schemas.microsoft.com/office/powerpoint/2010/main" val="9698054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Retornou </a:t>
            </a:r>
            <a:r>
              <a:rPr lang="pt-BR" sz="2400" dirty="0">
                <a:latin typeface="Times New Roman" panose="02020603050405020304" pitchFamily="18" charset="0"/>
                <a:cs typeface="Times New Roman" panose="02020603050405020304" pitchFamily="18" charset="0"/>
              </a:rPr>
              <a:t>a Portugal, publicou a sua obra e recebeu uma pequena pensão do rei português. Faleceu em 10 de junho de 1580, provavelmente vitimado pela peste, pobre e insatisfeito com o pouco reconhecimento que recebeu em vida.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1498" y="3933056"/>
            <a:ext cx="4181004" cy="2047286"/>
          </a:xfrm>
          <a:prstGeom prst="rect">
            <a:avLst/>
          </a:prstGeom>
        </p:spPr>
      </p:pic>
    </p:spTree>
    <p:extLst>
      <p:ext uri="{BB962C8B-B14F-4D97-AF65-F5344CB8AC3E}">
        <p14:creationId xmlns:p14="http://schemas.microsoft.com/office/powerpoint/2010/main" val="717530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323528" y="1052736"/>
            <a:ext cx="8496944" cy="5145435"/>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Contexto histórico em Portugal</a:t>
            </a:r>
            <a:r>
              <a:rPr lang="pt-BR" sz="2400" dirty="0">
                <a:latin typeface="Times New Roman" panose="02020603050405020304" pitchFamily="18" charset="0"/>
                <a:cs typeface="Times New Roman" panose="02020603050405020304" pitchFamily="18" charset="0"/>
              </a:rPr>
              <a:t>: o país havia se tornado um dos </a:t>
            </a:r>
            <a:r>
              <a:rPr lang="pt-BR" sz="2400" dirty="0">
                <a:solidFill>
                  <a:srgbClr val="FF0000"/>
                </a:solidFill>
                <a:latin typeface="Times New Roman" panose="02020603050405020304" pitchFamily="18" charset="0"/>
                <a:cs typeface="Times New Roman" panose="02020603050405020304" pitchFamily="18" charset="0"/>
              </a:rPr>
              <a:t>mais importantes da Europa</a:t>
            </a:r>
            <a:r>
              <a:rPr lang="pt-BR" sz="2400" dirty="0">
                <a:latin typeface="Times New Roman" panose="02020603050405020304" pitchFamily="18" charset="0"/>
                <a:cs typeface="Times New Roman" panose="02020603050405020304" pitchFamily="18" charset="0"/>
              </a:rPr>
              <a:t>, graças ao seu papel central no processo de </a:t>
            </a:r>
            <a:r>
              <a:rPr lang="pt-BR" sz="2400" dirty="0">
                <a:solidFill>
                  <a:srgbClr val="FF0000"/>
                </a:solidFill>
                <a:latin typeface="Times New Roman" panose="02020603050405020304" pitchFamily="18" charset="0"/>
                <a:cs typeface="Times New Roman" panose="02020603050405020304" pitchFamily="18" charset="0"/>
              </a:rPr>
              <a:t>expansão marítima e comercial</a:t>
            </a:r>
            <a:r>
              <a:rPr lang="pt-BR" sz="2400" dirty="0">
                <a:latin typeface="Times New Roman" panose="02020603050405020304" pitchFamily="18" charset="0"/>
                <a:cs typeface="Times New Roman" panose="02020603050405020304" pitchFamily="18" charset="0"/>
              </a:rPr>
              <a:t>. Portugal amadurecia como Estado, povo, língua e cultura, faltando apenas uma grande obra capaz de registrar esse </a:t>
            </a:r>
            <a:r>
              <a:rPr lang="pt-BR" sz="2400" dirty="0">
                <a:solidFill>
                  <a:srgbClr val="FF0000"/>
                </a:solidFill>
                <a:latin typeface="Times New Roman" panose="02020603050405020304" pitchFamily="18" charset="0"/>
                <a:cs typeface="Times New Roman" panose="02020603050405020304" pitchFamily="18" charset="0"/>
              </a:rPr>
              <a:t>grande momento de euforia e nacionalidade</a:t>
            </a:r>
            <a:r>
              <a:rPr lang="pt-BR" sz="2400" dirty="0">
                <a:latin typeface="Times New Roman" panose="02020603050405020304" pitchFamily="18" charset="0"/>
                <a:cs typeface="Times New Roman" panose="02020603050405020304" pitchFamily="18" charset="0"/>
              </a:rPr>
              <a:t>. Foi exatamente esse o papel desempenhado por </a:t>
            </a:r>
            <a:r>
              <a:rPr lang="pt-BR" sz="2400"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3250" y="4993186"/>
            <a:ext cx="2857500" cy="1111182"/>
          </a:xfrm>
          <a:prstGeom prst="rect">
            <a:avLst/>
          </a:prstGeom>
        </p:spPr>
      </p:pic>
    </p:spTree>
    <p:extLst>
      <p:ext uri="{BB962C8B-B14F-4D97-AF65-F5344CB8AC3E}">
        <p14:creationId xmlns:p14="http://schemas.microsoft.com/office/powerpoint/2010/main" val="3787832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323528" y="989012"/>
            <a:ext cx="8496944" cy="5209159"/>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Podemos dividir a produção literária de Camões em lírica e </a:t>
            </a:r>
            <a:r>
              <a:rPr lang="pt-BR" sz="2400" dirty="0" smtClean="0">
                <a:latin typeface="Times New Roman" panose="02020603050405020304" pitchFamily="18" charset="0"/>
                <a:cs typeface="Times New Roman" panose="02020603050405020304" pitchFamily="18" charset="0"/>
              </a:rPr>
              <a:t>épica. </a:t>
            </a:r>
            <a:r>
              <a:rPr lang="pt-BR" sz="2400" b="1" dirty="0" smtClean="0">
                <a:latin typeface="Times New Roman" panose="02020603050405020304" pitchFamily="18" charset="0"/>
                <a:cs typeface="Times New Roman" panose="02020603050405020304" pitchFamily="18" charset="0"/>
              </a:rPr>
              <a:t>A </a:t>
            </a:r>
            <a:r>
              <a:rPr lang="pt-BR" sz="2400" b="1" dirty="0">
                <a:latin typeface="Times New Roman" panose="02020603050405020304" pitchFamily="18" charset="0"/>
                <a:cs typeface="Times New Roman" panose="02020603050405020304" pitchFamily="18" charset="0"/>
              </a:rPr>
              <a:t>poesia lírica</a:t>
            </a:r>
            <a:r>
              <a:rPr lang="pt-BR" sz="2400" dirty="0">
                <a:latin typeface="Times New Roman" panose="02020603050405020304" pitchFamily="18" charset="0"/>
                <a:cs typeface="Times New Roman" panose="02020603050405020304" pitchFamily="18" charset="0"/>
              </a:rPr>
              <a:t>: </a:t>
            </a:r>
            <a:endParaRPr lang="pt-BR" sz="24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cultivou </a:t>
            </a:r>
            <a:r>
              <a:rPr lang="pt-BR" sz="2400" dirty="0">
                <a:latin typeface="Times New Roman" panose="02020603050405020304" pitchFamily="18" charset="0"/>
                <a:cs typeface="Times New Roman" panose="02020603050405020304" pitchFamily="18" charset="0"/>
              </a:rPr>
              <a:t>poemas </a:t>
            </a:r>
            <a:r>
              <a:rPr lang="pt-BR" sz="2400" b="1" dirty="0">
                <a:latin typeface="Times New Roman" panose="02020603050405020304" pitchFamily="18" charset="0"/>
                <a:cs typeface="Times New Roman" panose="02020603050405020304" pitchFamily="18" charset="0"/>
              </a:rPr>
              <a:t>em medida velha</a:t>
            </a:r>
            <a:r>
              <a:rPr lang="pt-BR" sz="2400" dirty="0">
                <a:latin typeface="Times New Roman" panose="02020603050405020304" pitchFamily="18" charset="0"/>
                <a:cs typeface="Times New Roman" panose="02020603050405020304" pitchFamily="18" charset="0"/>
              </a:rPr>
              <a:t> e em </a:t>
            </a:r>
            <a:r>
              <a:rPr lang="pt-BR" sz="2400" b="1" dirty="0">
                <a:latin typeface="Times New Roman" panose="02020603050405020304" pitchFamily="18" charset="0"/>
                <a:cs typeface="Times New Roman" panose="02020603050405020304" pitchFamily="18" charset="0"/>
              </a:rPr>
              <a:t>medida nova</a:t>
            </a:r>
            <a:r>
              <a:rPr lang="pt-BR" sz="2400" dirty="0" smtClean="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c</a:t>
            </a:r>
            <a:r>
              <a:rPr lang="pt-BR" sz="2400" dirty="0" smtClean="0">
                <a:latin typeface="Times New Roman" panose="02020603050405020304" pitchFamily="18" charset="0"/>
                <a:cs typeface="Times New Roman" panose="02020603050405020304" pitchFamily="18" charset="0"/>
              </a:rPr>
              <a:t>ompunha </a:t>
            </a:r>
            <a:r>
              <a:rPr lang="pt-BR" sz="2400" b="1" dirty="0">
                <a:latin typeface="Times New Roman" panose="02020603050405020304" pitchFamily="18" charset="0"/>
                <a:cs typeface="Times New Roman" panose="02020603050405020304" pitchFamily="18" charset="0"/>
              </a:rPr>
              <a:t>sonetos</a:t>
            </a:r>
            <a:r>
              <a:rPr lang="pt-BR" sz="2400"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éclogas</a:t>
            </a:r>
            <a:r>
              <a:rPr lang="pt-BR" sz="2400" dirty="0">
                <a:latin typeface="Times New Roman" panose="02020603050405020304" pitchFamily="18" charset="0"/>
                <a:cs typeface="Times New Roman" panose="02020603050405020304" pitchFamily="18" charset="0"/>
              </a:rPr>
              <a:t> (poesia bucólica ambientada na natureza e focada no diálogo entre pastores), </a:t>
            </a:r>
            <a:r>
              <a:rPr lang="pt-BR" sz="2400" b="1" dirty="0">
                <a:latin typeface="Times New Roman" panose="02020603050405020304" pitchFamily="18" charset="0"/>
                <a:cs typeface="Times New Roman" panose="02020603050405020304" pitchFamily="18" charset="0"/>
              </a:rPr>
              <a:t>odes</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e </a:t>
            </a:r>
            <a:r>
              <a:rPr lang="pt-BR" sz="2400" b="1" dirty="0">
                <a:latin typeface="Times New Roman" panose="02020603050405020304" pitchFamily="18" charset="0"/>
                <a:cs typeface="Times New Roman" panose="02020603050405020304" pitchFamily="18" charset="0"/>
              </a:rPr>
              <a:t>oitavas</a:t>
            </a:r>
            <a:r>
              <a:rPr lang="pt-BR" sz="2400" dirty="0">
                <a:latin typeface="Times New Roman" panose="02020603050405020304" pitchFamily="18" charset="0"/>
                <a:cs typeface="Times New Roman" panose="02020603050405020304" pitchFamily="18" charset="0"/>
              </a:rPr>
              <a:t> (oito versos decassílabos, com rima consoante e o seguinte esquema de rimas: ABABABCC</a:t>
            </a:r>
            <a:r>
              <a:rPr lang="pt-BR" sz="2400" dirty="0" smtClean="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6612" y="4950493"/>
            <a:ext cx="2390775" cy="1173865"/>
          </a:xfrm>
          <a:prstGeom prst="rect">
            <a:avLst/>
          </a:prstGeom>
        </p:spPr>
      </p:pic>
    </p:spTree>
    <p:extLst>
      <p:ext uri="{BB962C8B-B14F-4D97-AF65-F5344CB8AC3E}">
        <p14:creationId xmlns:p14="http://schemas.microsoft.com/office/powerpoint/2010/main" val="27253343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634082"/>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001482"/>
            <a:ext cx="8568952" cy="5196690"/>
          </a:xfrm>
        </p:spPr>
        <p:txBody>
          <a:bodyPr>
            <a:normAutofit/>
          </a:bodyPr>
          <a:lstStyle/>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Os </a:t>
            </a:r>
            <a:r>
              <a:rPr lang="pt-BR" sz="2400" dirty="0">
                <a:latin typeface="Times New Roman" panose="02020603050405020304" pitchFamily="18" charset="0"/>
                <a:cs typeface="Times New Roman" panose="02020603050405020304" pitchFamily="18" charset="0"/>
              </a:rPr>
              <a:t>temas mais importantes são a </a:t>
            </a:r>
            <a:r>
              <a:rPr lang="pt-BR" sz="2400" b="1" dirty="0">
                <a:latin typeface="Times New Roman" panose="02020603050405020304" pitchFamily="18" charset="0"/>
                <a:cs typeface="Times New Roman" panose="02020603050405020304" pitchFamily="18" charset="0"/>
              </a:rPr>
              <a:t>reflexão filosófica</a:t>
            </a:r>
            <a:r>
              <a:rPr lang="pt-BR" sz="2400" dirty="0">
                <a:latin typeface="Times New Roman" panose="02020603050405020304" pitchFamily="18" charset="0"/>
                <a:cs typeface="Times New Roman" panose="02020603050405020304" pitchFamily="18" charset="0"/>
              </a:rPr>
              <a:t> frente aos desconcertos do mundo, a </a:t>
            </a:r>
            <a:r>
              <a:rPr lang="pt-BR" sz="2400" b="1" dirty="0">
                <a:latin typeface="Times New Roman" panose="02020603050405020304" pitchFamily="18" charset="0"/>
                <a:cs typeface="Times New Roman" panose="02020603050405020304" pitchFamily="18" charset="0"/>
              </a:rPr>
              <a:t>natureza</a:t>
            </a:r>
            <a:r>
              <a:rPr lang="pt-BR" sz="2400" dirty="0">
                <a:latin typeface="Times New Roman" panose="02020603050405020304" pitchFamily="18" charset="0"/>
                <a:cs typeface="Times New Roman" panose="02020603050405020304" pitchFamily="18" charset="0"/>
              </a:rPr>
              <a:t>, vista com confidente dos amantes que sofrem, e o </a:t>
            </a:r>
            <a:r>
              <a:rPr lang="pt-BR" sz="2400" b="1" dirty="0">
                <a:latin typeface="Times New Roman" panose="02020603050405020304" pitchFamily="18" charset="0"/>
                <a:cs typeface="Times New Roman" panose="02020603050405020304" pitchFamily="18" charset="0"/>
              </a:rPr>
              <a:t>neoplatonismo amoroso</a:t>
            </a:r>
            <a:r>
              <a:rPr lang="pt-BR" sz="2400" dirty="0">
                <a:latin typeface="Times New Roman" panose="02020603050405020304" pitchFamily="18" charset="0"/>
                <a:cs typeface="Times New Roman" panose="02020603050405020304" pitchFamily="18" charset="0"/>
              </a:rPr>
              <a:t> (amor visto como ideia universal, abstração pura e perfeita, realizado principalmente por meio da imaginação, pois o sexo estragaria o verdadeiro Amor).</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5175" y="4307788"/>
            <a:ext cx="2533650" cy="1800225"/>
          </a:xfrm>
          <a:prstGeom prst="rect">
            <a:avLst/>
          </a:prstGeom>
        </p:spPr>
      </p:pic>
    </p:spTree>
    <p:extLst>
      <p:ext uri="{BB962C8B-B14F-4D97-AF65-F5344CB8AC3E}">
        <p14:creationId xmlns:p14="http://schemas.microsoft.com/office/powerpoint/2010/main" val="24708778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634082"/>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001482"/>
            <a:ext cx="8568952" cy="5196690"/>
          </a:xfrm>
        </p:spPr>
        <p:txBody>
          <a:bodyPr>
            <a:normAutofit/>
          </a:bodyPr>
          <a:lstStyle/>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Poema Lírico de Camões</a:t>
            </a:r>
            <a:r>
              <a:rPr lang="pt-BR" sz="24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hlinkClick r:id="rId2"/>
              </a:rPr>
              <a:t>https://</a:t>
            </a:r>
            <a:r>
              <a:rPr lang="pt-BR" sz="2400" dirty="0" smtClean="0">
                <a:latin typeface="Times New Roman" panose="02020603050405020304" pitchFamily="18" charset="0"/>
                <a:cs typeface="Times New Roman" panose="02020603050405020304" pitchFamily="18" charset="0"/>
                <a:hlinkClick r:id="rId2"/>
              </a:rPr>
              <a:t>www.youtube.com/watch?v=ArcaQkt0bhA</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3" name="Imagem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75118" y="2780928"/>
            <a:ext cx="5721756" cy="3008536"/>
          </a:xfrm>
          <a:prstGeom prst="rect">
            <a:avLst/>
          </a:prstGeom>
        </p:spPr>
      </p:pic>
    </p:spTree>
    <p:extLst>
      <p:ext uri="{BB962C8B-B14F-4D97-AF65-F5344CB8AC3E}">
        <p14:creationId xmlns:p14="http://schemas.microsoft.com/office/powerpoint/2010/main" val="26861953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lançada em 1572, essa obra narra os </a:t>
            </a:r>
            <a:r>
              <a:rPr lang="pt-BR" sz="2400" b="1" dirty="0">
                <a:latin typeface="Times New Roman" panose="02020603050405020304" pitchFamily="18" charset="0"/>
                <a:cs typeface="Times New Roman" panose="02020603050405020304" pitchFamily="18" charset="0"/>
              </a:rPr>
              <a:t>feitos heroicos dos portugueses</a:t>
            </a:r>
            <a:r>
              <a:rPr lang="pt-BR" sz="2400" dirty="0">
                <a:latin typeface="Times New Roman" panose="02020603050405020304" pitchFamily="18" charset="0"/>
                <a:cs typeface="Times New Roman" panose="02020603050405020304" pitchFamily="18" charset="0"/>
              </a:rPr>
              <a:t> que, em 1498, lançaram-se ao mar, numa época em que ainda se acreditava em monstros e abismos.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5776" y="3717032"/>
            <a:ext cx="3929578" cy="2200564"/>
          </a:xfrm>
          <a:prstGeom prst="rect">
            <a:avLst/>
          </a:prstGeom>
        </p:spPr>
      </p:pic>
    </p:spTree>
    <p:extLst>
      <p:ext uri="{BB962C8B-B14F-4D97-AF65-F5344CB8AC3E}">
        <p14:creationId xmlns:p14="http://schemas.microsoft.com/office/powerpoint/2010/main" val="2481439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l</a:t>
            </a:r>
            <a:r>
              <a:rPr lang="pt-BR" sz="2400" dirty="0" smtClean="0">
                <a:latin typeface="Times New Roman" panose="02020603050405020304" pitchFamily="18" charset="0"/>
                <a:cs typeface="Times New Roman" panose="02020603050405020304" pitchFamily="18" charset="0"/>
              </a:rPr>
              <a:t>iderados </a:t>
            </a:r>
            <a:r>
              <a:rPr lang="pt-BR" sz="2400" dirty="0">
                <a:latin typeface="Times New Roman" panose="02020603050405020304" pitchFamily="18" charset="0"/>
                <a:cs typeface="Times New Roman" panose="02020603050405020304" pitchFamily="18" charset="0"/>
              </a:rPr>
              <a:t>por </a:t>
            </a:r>
            <a:r>
              <a:rPr lang="pt-BR" sz="2400" b="1" dirty="0">
                <a:latin typeface="Times New Roman" panose="02020603050405020304" pitchFamily="18" charset="0"/>
                <a:cs typeface="Times New Roman" panose="02020603050405020304" pitchFamily="18" charset="0"/>
              </a:rPr>
              <a:t>Vasco da Gama</a:t>
            </a:r>
            <a:r>
              <a:rPr lang="pt-BR" sz="2400" dirty="0">
                <a:latin typeface="Times New Roman" panose="02020603050405020304" pitchFamily="18" charset="0"/>
                <a:cs typeface="Times New Roman" panose="02020603050405020304" pitchFamily="18" charset="0"/>
              </a:rPr>
              <a:t>, os lusos ultrapassaram os limites marítimos conhecidos (Cabo das Tormentas) e chegaram até Calicute, na Índia, unindo Ocidente e Oriente pelo mar.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808" y="3645024"/>
            <a:ext cx="3240360" cy="2382024"/>
          </a:xfrm>
          <a:prstGeom prst="rect">
            <a:avLst/>
          </a:prstGeom>
        </p:spPr>
      </p:pic>
    </p:spTree>
    <p:extLst>
      <p:ext uri="{BB962C8B-B14F-4D97-AF65-F5344CB8AC3E}">
        <p14:creationId xmlns:p14="http://schemas.microsoft.com/office/powerpoint/2010/main" val="10595973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relembra os </a:t>
            </a:r>
            <a:r>
              <a:rPr lang="pt-BR" sz="2400" b="1" dirty="0">
                <a:latin typeface="Times New Roman" panose="02020603050405020304" pitchFamily="18" charset="0"/>
                <a:cs typeface="Times New Roman" panose="02020603050405020304" pitchFamily="18" charset="0"/>
              </a:rPr>
              <a:t>momentos decisivos para a formação de Portugal</a:t>
            </a:r>
            <a:r>
              <a:rPr lang="pt-BR" sz="2400" dirty="0">
                <a:latin typeface="Times New Roman" panose="02020603050405020304" pitchFamily="18" charset="0"/>
                <a:cs typeface="Times New Roman" panose="02020603050405020304" pitchFamily="18" charset="0"/>
              </a:rPr>
              <a:t> e </a:t>
            </a:r>
            <a:r>
              <a:rPr lang="pt-BR" sz="2400" b="1" dirty="0">
                <a:latin typeface="Times New Roman" panose="02020603050405020304" pitchFamily="18" charset="0"/>
                <a:cs typeface="Times New Roman" panose="02020603050405020304" pitchFamily="18" charset="0"/>
              </a:rPr>
              <a:t>reflete sobre o sentido da busca desenfreada dos portugueses por riquezas e poder</a:t>
            </a:r>
            <a:r>
              <a:rPr lang="pt-BR" sz="2400" dirty="0">
                <a:latin typeface="Times New Roman" panose="02020603050405020304" pitchFamily="18" charset="0"/>
                <a:cs typeface="Times New Roman" panose="02020603050405020304" pitchFamily="18" charset="0"/>
              </a:rPr>
              <a:t>, e a respeito dos rumos da nação lusa.</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7824" y="3732268"/>
            <a:ext cx="3384376" cy="2392090"/>
          </a:xfrm>
          <a:prstGeom prst="rect">
            <a:avLst/>
          </a:prstGeom>
        </p:spPr>
      </p:pic>
    </p:spTree>
    <p:extLst>
      <p:ext uri="{BB962C8B-B14F-4D97-AF65-F5344CB8AC3E}">
        <p14:creationId xmlns:p14="http://schemas.microsoft.com/office/powerpoint/2010/main" val="739300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 cultura renascentista ostentava </a:t>
            </a:r>
            <a:r>
              <a:rPr lang="pt-BR" sz="2400" dirty="0">
                <a:solidFill>
                  <a:srgbClr val="FF0000"/>
                </a:solidFill>
                <a:latin typeface="Times New Roman" panose="02020603050405020304" pitchFamily="18" charset="0"/>
                <a:cs typeface="Times New Roman" panose="02020603050405020304" pitchFamily="18" charset="0"/>
              </a:rPr>
              <a:t>quatro pilares</a:t>
            </a:r>
            <a:r>
              <a:rPr lang="pt-BR" sz="2400" dirty="0" smtClean="0">
                <a:latin typeface="Times New Roman" panose="02020603050405020304" pitchFamily="18" charset="0"/>
                <a:cs typeface="Times New Roman" panose="02020603050405020304" pitchFamily="18" charset="0"/>
              </a:rPr>
              <a:t>:</a:t>
            </a: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Racionalismo </a:t>
            </a:r>
            <a:r>
              <a:rPr lang="pt-BR" sz="2400" dirty="0">
                <a:latin typeface="Times New Roman" panose="02020603050405020304" pitchFamily="18" charset="0"/>
                <a:cs typeface="Times New Roman" panose="02020603050405020304" pitchFamily="18" charset="0"/>
              </a:rPr>
              <a:t>- a </a:t>
            </a:r>
            <a:r>
              <a:rPr lang="pt-BR" sz="2400" dirty="0">
                <a:solidFill>
                  <a:srgbClr val="FF0000"/>
                </a:solidFill>
                <a:latin typeface="Times New Roman" panose="02020603050405020304" pitchFamily="18" charset="0"/>
                <a:cs typeface="Times New Roman" panose="02020603050405020304" pitchFamily="18" charset="0"/>
              </a:rPr>
              <a:t>razão era o único caminho</a:t>
            </a:r>
            <a:r>
              <a:rPr lang="pt-BR" sz="2400" dirty="0">
                <a:latin typeface="Times New Roman" panose="02020603050405020304" pitchFamily="18" charset="0"/>
                <a:cs typeface="Times New Roman" panose="02020603050405020304" pitchFamily="18" charset="0"/>
              </a:rPr>
              <a:t> para se chegar ao conhecimento. Tudo podia ser explicado pela razão e pela ciência.</a:t>
            </a: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9832" y="4293096"/>
            <a:ext cx="2991991" cy="1691125"/>
          </a:xfrm>
          <a:prstGeom prst="rect">
            <a:avLst/>
          </a:prstGeom>
        </p:spPr>
      </p:pic>
    </p:spTree>
    <p:extLst>
      <p:ext uri="{BB962C8B-B14F-4D97-AF65-F5344CB8AC3E}">
        <p14:creationId xmlns:p14="http://schemas.microsoft.com/office/powerpoint/2010/main" val="645743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323528" y="1154114"/>
            <a:ext cx="8363272" cy="5044058"/>
          </a:xfrm>
        </p:spPr>
        <p:txBody>
          <a:bodyPr>
            <a:normAutofit/>
          </a:bodyPr>
          <a:lstStyle/>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Poesia épica</a:t>
            </a:r>
            <a:r>
              <a:rPr lang="pt-BR" sz="2200" dirty="0">
                <a:latin typeface="Times New Roman" panose="02020603050405020304" pitchFamily="18" charset="0"/>
                <a:cs typeface="Times New Roman" panose="02020603050405020304" pitchFamily="18" charset="0"/>
              </a:rPr>
              <a:t> - </a:t>
            </a:r>
            <a:r>
              <a:rPr lang="pt-BR" sz="2200" b="1" i="1" dirty="0">
                <a:latin typeface="Times New Roman" panose="02020603050405020304" pitchFamily="18" charset="0"/>
                <a:cs typeface="Times New Roman" panose="02020603050405020304" pitchFamily="18" charset="0"/>
              </a:rPr>
              <a:t>Os Lusíadas:</a:t>
            </a:r>
            <a:r>
              <a:rPr lang="pt-BR" sz="2200"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t</a:t>
            </a:r>
            <a:r>
              <a:rPr lang="pt-BR" sz="2200" dirty="0" smtClean="0">
                <a:latin typeface="Times New Roman" panose="02020603050405020304" pitchFamily="18" charset="0"/>
                <a:cs typeface="Times New Roman" panose="02020603050405020304" pitchFamily="18" charset="0"/>
              </a:rPr>
              <a:t>rata-se </a:t>
            </a:r>
            <a:r>
              <a:rPr lang="pt-BR" sz="2200" dirty="0">
                <a:latin typeface="Times New Roman" panose="02020603050405020304" pitchFamily="18" charset="0"/>
                <a:cs typeface="Times New Roman" panose="02020603050405020304" pitchFamily="18" charset="0"/>
              </a:rPr>
              <a:t>de uma </a:t>
            </a:r>
            <a:r>
              <a:rPr lang="pt-BR" sz="2200" b="1" dirty="0">
                <a:latin typeface="Times New Roman" panose="02020603050405020304" pitchFamily="18" charset="0"/>
                <a:cs typeface="Times New Roman" panose="02020603050405020304" pitchFamily="18" charset="0"/>
              </a:rPr>
              <a:t>epopeia</a:t>
            </a:r>
            <a:r>
              <a:rPr lang="pt-BR" sz="2200" dirty="0">
                <a:latin typeface="Times New Roman" panose="02020603050405020304" pitchFamily="18" charset="0"/>
                <a:cs typeface="Times New Roman" panose="02020603050405020304" pitchFamily="18" charset="0"/>
              </a:rPr>
              <a:t> (poema extenso que narra as ações, os feitos memoráveis de um herói histórico ou lendário que representa uma coletividade; poema heroico), mas, ao contrário de seus similares gregos, aqui o </a:t>
            </a:r>
            <a:r>
              <a:rPr lang="pt-BR" sz="2200" b="1" dirty="0">
                <a:latin typeface="Times New Roman" panose="02020603050405020304" pitchFamily="18" charset="0"/>
                <a:cs typeface="Times New Roman" panose="02020603050405020304" pitchFamily="18" charset="0"/>
              </a:rPr>
              <a:t>herói</a:t>
            </a:r>
            <a:r>
              <a:rPr lang="pt-BR" sz="2200" dirty="0">
                <a:latin typeface="Times New Roman" panose="02020603050405020304" pitchFamily="18" charset="0"/>
                <a:cs typeface="Times New Roman" panose="02020603050405020304" pitchFamily="18" charset="0"/>
              </a:rPr>
              <a:t> não é um semideus com forças sobre-humanas, mas </a:t>
            </a:r>
            <a:r>
              <a:rPr lang="pt-BR" sz="2200" b="1" dirty="0">
                <a:latin typeface="Times New Roman" panose="02020603050405020304" pitchFamily="18" charset="0"/>
                <a:cs typeface="Times New Roman" panose="02020603050405020304" pitchFamily="18" charset="0"/>
              </a:rPr>
              <a:t>o próprio povo português (herói coletivo)</a:t>
            </a:r>
            <a:r>
              <a:rPr lang="pt-BR" sz="2200" dirty="0">
                <a:latin typeface="Times New Roman" panose="02020603050405020304" pitchFamily="18" charset="0"/>
                <a:cs typeface="Times New Roman" panose="02020603050405020304" pitchFamily="18" charset="0"/>
              </a:rPr>
              <a:t>. Ademais, no livro, o paganismo dos deuses e mitos greco-latinos convive com os ideais do cristianismo.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8" y="4797152"/>
            <a:ext cx="2857500" cy="1327206"/>
          </a:xfrm>
          <a:prstGeom prst="rect">
            <a:avLst/>
          </a:prstGeom>
        </p:spPr>
      </p:pic>
    </p:spTree>
    <p:extLst>
      <p:ext uri="{BB962C8B-B14F-4D97-AF65-F5344CB8AC3E}">
        <p14:creationId xmlns:p14="http://schemas.microsoft.com/office/powerpoint/2010/main" val="41752595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Estrutura</a:t>
            </a:r>
            <a:r>
              <a:rPr lang="pt-BR" sz="2400"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1102 estrofes</a:t>
            </a:r>
            <a:r>
              <a:rPr lang="pt-BR" sz="2400" dirty="0">
                <a:latin typeface="Times New Roman" panose="02020603050405020304" pitchFamily="18" charset="0"/>
                <a:cs typeface="Times New Roman" panose="02020603050405020304" pitchFamily="18" charset="0"/>
              </a:rPr>
              <a:t>, todas em </a:t>
            </a:r>
            <a:r>
              <a:rPr lang="pt-BR" sz="2400" b="1" dirty="0">
                <a:latin typeface="Times New Roman" panose="02020603050405020304" pitchFamily="18" charset="0"/>
                <a:cs typeface="Times New Roman" panose="02020603050405020304" pitchFamily="18" charset="0"/>
              </a:rPr>
              <a:t>oitava-rima</a:t>
            </a:r>
            <a:r>
              <a:rPr lang="pt-BR" sz="2400" dirty="0">
                <a:latin typeface="Times New Roman" panose="02020603050405020304" pitchFamily="18" charset="0"/>
                <a:cs typeface="Times New Roman" panose="02020603050405020304" pitchFamily="18" charset="0"/>
              </a:rPr>
              <a:t> (estrofe composta de oito </a:t>
            </a:r>
            <a:r>
              <a:rPr lang="pt-BR" sz="2400" b="1" dirty="0">
                <a:latin typeface="Times New Roman" panose="02020603050405020304" pitchFamily="18" charset="0"/>
                <a:cs typeface="Times New Roman" panose="02020603050405020304" pitchFamily="18" charset="0"/>
              </a:rPr>
              <a:t>versos decassílabos</a:t>
            </a:r>
            <a:r>
              <a:rPr lang="pt-BR" sz="2400" dirty="0">
                <a:latin typeface="Times New Roman" panose="02020603050405020304" pitchFamily="18" charset="0"/>
                <a:cs typeface="Times New Roman" panose="02020603050405020304" pitchFamily="18" charset="0"/>
              </a:rPr>
              <a:t> em que o primeiro rima com o terceiro e o quinto, o segundo com o quarto e o sexto, e o sétimo com o oitavo) e organizadas em </a:t>
            </a:r>
            <a:r>
              <a:rPr lang="pt-BR" sz="2400" b="1" dirty="0">
                <a:latin typeface="Times New Roman" panose="02020603050405020304" pitchFamily="18" charset="0"/>
                <a:cs typeface="Times New Roman" panose="02020603050405020304" pitchFamily="18" charset="0"/>
              </a:rPr>
              <a:t>10 cantos</a:t>
            </a:r>
            <a:r>
              <a:rPr lang="pt-BR" sz="2400" dirty="0">
                <a:latin typeface="Times New Roman" panose="02020603050405020304" pitchFamily="18" charset="0"/>
                <a:cs typeface="Times New Roman" panose="02020603050405020304" pitchFamily="18" charset="0"/>
              </a:rPr>
              <a:t>. Apresenta </a:t>
            </a:r>
            <a:r>
              <a:rPr lang="pt-BR" sz="2400" b="1" dirty="0">
                <a:latin typeface="Times New Roman" panose="02020603050405020304" pitchFamily="18" charset="0"/>
                <a:cs typeface="Times New Roman" panose="02020603050405020304" pitchFamily="18" charset="0"/>
              </a:rPr>
              <a:t>3 partes principais</a:t>
            </a:r>
            <a:r>
              <a:rPr lang="pt-BR" sz="2400" dirty="0">
                <a:latin typeface="Times New Roman" panose="02020603050405020304" pitchFamily="18" charset="0"/>
                <a:cs typeface="Times New Roman" panose="02020603050405020304" pitchFamily="18" charset="0"/>
              </a:rPr>
              <a:t>:</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0353" y="4293095"/>
            <a:ext cx="3743293" cy="1806467"/>
          </a:xfrm>
          <a:prstGeom prst="rect">
            <a:avLst/>
          </a:prstGeom>
        </p:spPr>
      </p:pic>
    </p:spTree>
    <p:extLst>
      <p:ext uri="{BB962C8B-B14F-4D97-AF65-F5344CB8AC3E}">
        <p14:creationId xmlns:p14="http://schemas.microsoft.com/office/powerpoint/2010/main" val="28994351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 </a:t>
            </a:r>
            <a:r>
              <a:rPr lang="pt-BR" sz="2400" b="1" dirty="0">
                <a:latin typeface="Times New Roman" panose="02020603050405020304" pitchFamily="18" charset="0"/>
                <a:cs typeface="Times New Roman" panose="02020603050405020304" pitchFamily="18" charset="0"/>
              </a:rPr>
              <a:t>Introdução</a:t>
            </a:r>
            <a:r>
              <a:rPr lang="pt-BR" sz="2400" dirty="0">
                <a:latin typeface="Times New Roman" panose="02020603050405020304" pitchFamily="18" charset="0"/>
                <a:cs typeface="Times New Roman" panose="02020603050405020304" pitchFamily="18" charset="0"/>
              </a:rPr>
              <a:t>: 18 estrofes iniciais do Canto I e subdivide-se em:</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Proposição</a:t>
            </a:r>
            <a:r>
              <a:rPr lang="pt-BR" sz="2400" dirty="0">
                <a:latin typeface="Times New Roman" panose="02020603050405020304" pitchFamily="18" charset="0"/>
                <a:cs typeface="Times New Roman" panose="02020603050405020304" pitchFamily="18" charset="0"/>
              </a:rPr>
              <a:t>: o poeta </a:t>
            </a:r>
            <a:r>
              <a:rPr lang="pt-BR" sz="2400" b="1" dirty="0">
                <a:latin typeface="Times New Roman" panose="02020603050405020304" pitchFamily="18" charset="0"/>
                <a:cs typeface="Times New Roman" panose="02020603050405020304" pitchFamily="18" charset="0"/>
              </a:rPr>
              <a:t>apresenta o que vai cantar</a:t>
            </a:r>
            <a:r>
              <a:rPr lang="pt-BR" sz="2400" dirty="0">
                <a:latin typeface="Times New Roman" panose="02020603050405020304" pitchFamily="18" charset="0"/>
                <a:cs typeface="Times New Roman" panose="02020603050405020304" pitchFamily="18" charset="0"/>
              </a:rPr>
              <a:t>, ou seja, os feitos heroicos dos portugueses: “As armas e os barões assinalados, que da ocidental praia lusitana, por mares nunca dantes navegados, passaram ainda além da </a:t>
            </a:r>
            <a:r>
              <a:rPr lang="pt-BR" sz="2400" dirty="0" err="1">
                <a:latin typeface="Times New Roman" panose="02020603050405020304" pitchFamily="18" charset="0"/>
                <a:cs typeface="Times New Roman" panose="02020603050405020304" pitchFamily="18" charset="0"/>
              </a:rPr>
              <a:t>Taprobana</a:t>
            </a:r>
            <a:r>
              <a:rPr lang="pt-BR" sz="2400" dirty="0">
                <a:latin typeface="Times New Roman" panose="02020603050405020304" pitchFamily="18" charset="0"/>
                <a:cs typeface="Times New Roman" panose="02020603050405020304" pitchFamily="18" charset="0"/>
              </a:rPr>
              <a:t>” (ilha do Ceilão, limite oriental do mundo conhecido).</a:t>
            </a:r>
          </a:p>
          <a:p>
            <a:pPr algn="just">
              <a:lnSpc>
                <a:spcPct val="150000"/>
              </a:lnSpc>
              <a:spcBef>
                <a:spcPts val="0"/>
              </a:spcBef>
            </a:pPr>
            <a:endParaRPr lang="pt-BR" sz="2400" b="1"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482569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Autofit/>
          </a:bodyPr>
          <a:lstStyle/>
          <a:p>
            <a:pPr algn="just">
              <a:lnSpc>
                <a:spcPct val="150000"/>
              </a:lnSpc>
              <a:spcBef>
                <a:spcPts val="0"/>
              </a:spcBef>
            </a:pPr>
            <a:r>
              <a:rPr lang="pt-BR" sz="2800" b="1" dirty="0">
                <a:latin typeface="Times New Roman" panose="02020603050405020304" pitchFamily="18" charset="0"/>
                <a:cs typeface="Times New Roman" panose="02020603050405020304" pitchFamily="18" charset="0"/>
              </a:rPr>
              <a:t>Poesia épica</a:t>
            </a:r>
            <a:r>
              <a:rPr lang="pt-BR" sz="2800" dirty="0">
                <a:latin typeface="Times New Roman" panose="02020603050405020304" pitchFamily="18" charset="0"/>
                <a:cs typeface="Times New Roman" panose="02020603050405020304" pitchFamily="18" charset="0"/>
              </a:rPr>
              <a:t> - </a:t>
            </a:r>
            <a:r>
              <a:rPr lang="pt-BR" sz="2800" b="1" i="1" dirty="0">
                <a:latin typeface="Times New Roman" panose="02020603050405020304" pitchFamily="18" charset="0"/>
                <a:cs typeface="Times New Roman" panose="02020603050405020304" pitchFamily="18" charset="0"/>
              </a:rPr>
              <a:t>Os Lusíadas:</a:t>
            </a:r>
            <a:r>
              <a:rPr lang="pt-BR" sz="2800" dirty="0">
                <a:latin typeface="Times New Roman" panose="02020603050405020304" pitchFamily="18" charset="0"/>
                <a:cs typeface="Times New Roman" panose="02020603050405020304" pitchFamily="18" charset="0"/>
              </a:rPr>
              <a:t> </a:t>
            </a:r>
            <a:endParaRPr lang="pt-BR" sz="28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800" dirty="0">
                <a:latin typeface="Times New Roman" panose="02020603050405020304" pitchFamily="18" charset="0"/>
                <a:cs typeface="Times New Roman" panose="02020603050405020304" pitchFamily="18" charset="0"/>
              </a:rPr>
              <a:t>a) </a:t>
            </a:r>
            <a:r>
              <a:rPr lang="pt-BR" sz="2800" b="1" dirty="0">
                <a:latin typeface="Times New Roman" panose="02020603050405020304" pitchFamily="18" charset="0"/>
                <a:cs typeface="Times New Roman" panose="02020603050405020304" pitchFamily="18" charset="0"/>
              </a:rPr>
              <a:t>Introdução</a:t>
            </a:r>
            <a:r>
              <a:rPr lang="pt-BR" sz="2800" dirty="0">
                <a:latin typeface="Times New Roman" panose="02020603050405020304" pitchFamily="18" charset="0"/>
                <a:cs typeface="Times New Roman" panose="02020603050405020304" pitchFamily="18" charset="0"/>
              </a:rPr>
              <a:t>: </a:t>
            </a:r>
            <a:endParaRPr lang="pt-BR" sz="28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800" b="1" dirty="0" smtClean="0">
                <a:latin typeface="Times New Roman" panose="02020603050405020304" pitchFamily="18" charset="0"/>
                <a:cs typeface="Times New Roman" panose="02020603050405020304" pitchFamily="18" charset="0"/>
              </a:rPr>
              <a:t>Invocação</a:t>
            </a:r>
            <a:r>
              <a:rPr lang="pt-BR" sz="2800" dirty="0">
                <a:latin typeface="Times New Roman" panose="02020603050405020304" pitchFamily="18" charset="0"/>
                <a:cs typeface="Times New Roman" panose="02020603050405020304" pitchFamily="18" charset="0"/>
              </a:rPr>
              <a:t>: o poeta </a:t>
            </a:r>
            <a:r>
              <a:rPr lang="pt-BR" sz="2800" b="1" dirty="0">
                <a:latin typeface="Times New Roman" panose="02020603050405020304" pitchFamily="18" charset="0"/>
                <a:cs typeface="Times New Roman" panose="02020603050405020304" pitchFamily="18" charset="0"/>
              </a:rPr>
              <a:t>invoca as Tágides</a:t>
            </a:r>
            <a:r>
              <a:rPr lang="pt-BR" sz="2800" dirty="0">
                <a:latin typeface="Times New Roman" panose="02020603050405020304" pitchFamily="18" charset="0"/>
                <a:cs typeface="Times New Roman" panose="02020603050405020304" pitchFamily="18" charset="0"/>
              </a:rPr>
              <a:t>, ninfas do rio Tejo, </a:t>
            </a:r>
            <a:r>
              <a:rPr lang="pt-BR" sz="2800" b="1" dirty="0">
                <a:latin typeface="Times New Roman" panose="02020603050405020304" pitchFamily="18" charset="0"/>
                <a:cs typeface="Times New Roman" panose="02020603050405020304" pitchFamily="18" charset="0"/>
              </a:rPr>
              <a:t>pedindo a elas inspiração</a:t>
            </a:r>
            <a:r>
              <a:rPr lang="pt-BR" sz="2800" dirty="0">
                <a:latin typeface="Times New Roman" panose="02020603050405020304" pitchFamily="18" charset="0"/>
                <a:cs typeface="Times New Roman" panose="02020603050405020304" pitchFamily="18" charset="0"/>
              </a:rPr>
              <a:t> para fazer o poema: “E vós, Tágides minhas, pois criado, tendes em mi um novo engenho ardente, dai-me agora um som alto e sublimado, um estilo grandíloquo e corrente”.</a:t>
            </a:r>
            <a:endParaRPr lang="pt-BR" sz="2800" b="1"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875200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093248"/>
            <a:ext cx="8568952" cy="5104924"/>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 </a:t>
            </a:r>
            <a:r>
              <a:rPr lang="pt-BR" sz="2400" b="1" dirty="0">
                <a:latin typeface="Times New Roman" panose="02020603050405020304" pitchFamily="18" charset="0"/>
                <a:cs typeface="Times New Roman" panose="02020603050405020304" pitchFamily="18" charset="0"/>
              </a:rPr>
              <a:t>Introdução</a:t>
            </a:r>
            <a:r>
              <a:rPr lang="pt-BR" sz="2400" dirty="0">
                <a:latin typeface="Times New Roman" panose="02020603050405020304" pitchFamily="18" charset="0"/>
                <a:cs typeface="Times New Roman" panose="02020603050405020304" pitchFamily="18" charset="0"/>
              </a:rPr>
              <a:t>: </a:t>
            </a:r>
            <a:endParaRPr lang="pt-BR" sz="24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Dedicatória </a:t>
            </a:r>
            <a:r>
              <a:rPr lang="pt-BR" sz="2400" b="1" dirty="0">
                <a:latin typeface="Times New Roman" panose="02020603050405020304" pitchFamily="18" charset="0"/>
                <a:cs typeface="Times New Roman" panose="02020603050405020304" pitchFamily="18" charset="0"/>
              </a:rPr>
              <a:t>ou oferecimento</a:t>
            </a:r>
            <a:r>
              <a:rPr lang="pt-BR" sz="2400" dirty="0">
                <a:latin typeface="Times New Roman" panose="02020603050405020304" pitchFamily="18" charset="0"/>
                <a:cs typeface="Times New Roman" panose="02020603050405020304" pitchFamily="18" charset="0"/>
              </a:rPr>
              <a:t>: o poeta dedica o seu poema a D. Sebastião, rei de Portugal: “Ouvi: vereis o nome engrandecido, daqueles de quem sois senhor </a:t>
            </a:r>
            <a:r>
              <a:rPr lang="pt-BR" sz="2400" dirty="0" smtClean="0">
                <a:latin typeface="Times New Roman" panose="02020603050405020304" pitchFamily="18" charset="0"/>
                <a:cs typeface="Times New Roman" panose="02020603050405020304" pitchFamily="18" charset="0"/>
              </a:rPr>
              <a:t>supremo</a:t>
            </a:r>
            <a:r>
              <a:rPr lang="pt-BR" sz="2400" dirty="0">
                <a:latin typeface="Times New Roman" panose="02020603050405020304" pitchFamily="18" charset="0"/>
                <a:cs typeface="Times New Roman" panose="02020603050405020304" pitchFamily="18" charset="0"/>
              </a:rPr>
              <a:t>, e julgareis qual é mais excelente, se ser do mundo rei, se de tal gente”.</a:t>
            </a:r>
            <a:endParaRPr lang="pt-BR" sz="2400" b="1"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9872" y="4568700"/>
            <a:ext cx="2232248" cy="1555658"/>
          </a:xfrm>
          <a:prstGeom prst="rect">
            <a:avLst/>
          </a:prstGeom>
        </p:spPr>
      </p:pic>
    </p:spTree>
    <p:extLst>
      <p:ext uri="{BB962C8B-B14F-4D97-AF65-F5344CB8AC3E}">
        <p14:creationId xmlns:p14="http://schemas.microsoft.com/office/powerpoint/2010/main" val="26936284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b) </a:t>
            </a:r>
            <a:r>
              <a:rPr lang="pt-BR" sz="2400" b="1" dirty="0">
                <a:latin typeface="Times New Roman" panose="02020603050405020304" pitchFamily="18" charset="0"/>
                <a:cs typeface="Times New Roman" panose="02020603050405020304" pitchFamily="18" charset="0"/>
              </a:rPr>
              <a:t>Narração</a:t>
            </a:r>
            <a:r>
              <a:rPr lang="pt-BR" sz="2400" dirty="0">
                <a:latin typeface="Times New Roman" panose="02020603050405020304" pitchFamily="18" charset="0"/>
                <a:cs typeface="Times New Roman" panose="02020603050405020304" pitchFamily="18" charset="0"/>
              </a:rPr>
              <a:t> (estrofe 19 do Canto I à estrofe 144 do Canto X): O poeta relata a viagem ao Oriente, com destaque para:</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3161380"/>
            <a:ext cx="2880320" cy="2962978"/>
          </a:xfrm>
          <a:prstGeom prst="rect">
            <a:avLst/>
          </a:prstGeom>
        </p:spPr>
      </p:pic>
    </p:spTree>
    <p:extLst>
      <p:ext uri="{BB962C8B-B14F-4D97-AF65-F5344CB8AC3E}">
        <p14:creationId xmlns:p14="http://schemas.microsoft.com/office/powerpoint/2010/main" val="8778023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052736"/>
            <a:ext cx="8712968" cy="5145435"/>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Cantos </a:t>
            </a:r>
            <a:r>
              <a:rPr lang="pt-BR" sz="2400" dirty="0">
                <a:latin typeface="Times New Roman" panose="02020603050405020304" pitchFamily="18" charset="0"/>
                <a:cs typeface="Times New Roman" panose="02020603050405020304" pitchFamily="18" charset="0"/>
              </a:rPr>
              <a:t>II, III e IV: Vasco da Gama </a:t>
            </a:r>
            <a:r>
              <a:rPr lang="pt-BR" sz="2400" b="1" dirty="0">
                <a:latin typeface="Times New Roman" panose="02020603050405020304" pitchFamily="18" charset="0"/>
                <a:cs typeface="Times New Roman" panose="02020603050405020304" pitchFamily="18" charset="0"/>
              </a:rPr>
              <a:t>conta a história de Portugal para o rei</a:t>
            </a:r>
            <a:r>
              <a:rPr lang="pt-BR" sz="2400" dirty="0">
                <a:latin typeface="Times New Roman" panose="02020603050405020304" pitchFamily="18" charset="0"/>
                <a:cs typeface="Times New Roman" panose="02020603050405020304" pitchFamily="18" charset="0"/>
              </a:rPr>
              <a:t> </a:t>
            </a:r>
            <a:r>
              <a:rPr lang="pt-BR" sz="2400" dirty="0" err="1">
                <a:latin typeface="Times New Roman" panose="02020603050405020304" pitchFamily="18" charset="0"/>
                <a:cs typeface="Times New Roman" panose="02020603050405020304" pitchFamily="18" charset="0"/>
              </a:rPr>
              <a:t>Melinde</a:t>
            </a:r>
            <a:r>
              <a:rPr lang="pt-BR" sz="2400" dirty="0">
                <a:latin typeface="Times New Roman" panose="02020603050405020304" pitchFamily="18" charset="0"/>
                <a:cs typeface="Times New Roman" panose="02020603050405020304" pitchFamily="18" charset="0"/>
              </a:rPr>
              <a:t>, após aportar, com a ajuda de Vênus, na África. Ele fala sobre a fundação do Estado Português, a Revolução de Avis, o início das conquistas marítimas e a morte de Inês de Castro, amante do príncipe D. Pedro e assassinada a mando do rei.</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88221" y="4915068"/>
            <a:ext cx="2495550" cy="1183191"/>
          </a:xfrm>
          <a:prstGeom prst="rect">
            <a:avLst/>
          </a:prstGeom>
        </p:spPr>
      </p:pic>
    </p:spTree>
    <p:extLst>
      <p:ext uri="{BB962C8B-B14F-4D97-AF65-F5344CB8AC3E}">
        <p14:creationId xmlns:p14="http://schemas.microsoft.com/office/powerpoint/2010/main" val="16118758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154113"/>
            <a:ext cx="8712968" cy="5044059"/>
          </a:xfrm>
        </p:spPr>
        <p:txBody>
          <a:bodyPr>
            <a:noAutofit/>
          </a:bodyPr>
          <a:lstStyle/>
          <a:p>
            <a:pPr marL="0" indent="0">
              <a:buNone/>
            </a:pPr>
            <a:r>
              <a:rPr lang="pt-BR" sz="1600" i="1" dirty="0" smtClean="0">
                <a:latin typeface="Times New Roman" panose="02020603050405020304" pitchFamily="18" charset="0"/>
                <a:cs typeface="Times New Roman" panose="02020603050405020304" pitchFamily="18" charset="0"/>
              </a:rPr>
              <a:t>E </a:t>
            </a:r>
            <a:r>
              <a:rPr lang="pt-BR" sz="1600" i="1" dirty="0">
                <a:latin typeface="Times New Roman" panose="02020603050405020304" pitchFamily="18" charset="0"/>
                <a:cs typeface="Times New Roman" panose="02020603050405020304" pitchFamily="18" charset="0"/>
              </a:rPr>
              <a:t>se, vencendo a Maura resistência,</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A morte sabes dar com fogo e ferro,</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Sabe também dar vida, com clemência,</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A quem peja perdê-la não fez erro.</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Mas, se </a:t>
            </a:r>
            <a:r>
              <a:rPr lang="pt-BR" sz="1600" i="1" dirty="0" err="1">
                <a:latin typeface="Times New Roman" panose="02020603050405020304" pitchFamily="18" charset="0"/>
                <a:cs typeface="Times New Roman" panose="02020603050405020304" pitchFamily="18" charset="0"/>
              </a:rPr>
              <a:t>to</a:t>
            </a:r>
            <a:r>
              <a:rPr lang="pt-BR" sz="1600" i="1" dirty="0">
                <a:latin typeface="Times New Roman" panose="02020603050405020304" pitchFamily="18" charset="0"/>
                <a:cs typeface="Times New Roman" panose="02020603050405020304" pitchFamily="18" charset="0"/>
              </a:rPr>
              <a:t> </a:t>
            </a:r>
            <a:r>
              <a:rPr lang="pt-BR" sz="1600" i="1" dirty="0" err="1">
                <a:latin typeface="Times New Roman" panose="02020603050405020304" pitchFamily="18" charset="0"/>
                <a:cs typeface="Times New Roman" panose="02020603050405020304" pitchFamily="18" charset="0"/>
              </a:rPr>
              <a:t>assi</a:t>
            </a:r>
            <a:r>
              <a:rPr lang="pt-BR" sz="1600" i="1" dirty="0">
                <a:latin typeface="Times New Roman" panose="02020603050405020304" pitchFamily="18" charset="0"/>
                <a:cs typeface="Times New Roman" panose="02020603050405020304" pitchFamily="18" charset="0"/>
              </a:rPr>
              <a:t> merece esta inocência,</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Põe-me em perpétuo e mísero desterro,</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Na </a:t>
            </a:r>
            <a:r>
              <a:rPr lang="pt-BR" sz="1600" i="1" dirty="0" err="1">
                <a:latin typeface="Times New Roman" panose="02020603050405020304" pitchFamily="18" charset="0"/>
                <a:cs typeface="Times New Roman" panose="02020603050405020304" pitchFamily="18" charset="0"/>
              </a:rPr>
              <a:t>Cítia</a:t>
            </a:r>
            <a:r>
              <a:rPr lang="pt-BR" sz="1600" i="1" dirty="0">
                <a:latin typeface="Times New Roman" panose="02020603050405020304" pitchFamily="18" charset="0"/>
                <a:cs typeface="Times New Roman" panose="02020603050405020304" pitchFamily="18" charset="0"/>
              </a:rPr>
              <a:t> fria ou lá na Líbia ardente,</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Onde em lágrimas viva eternamente.</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 </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Põe-me onde se use toda a feridade,</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Entre leões e tigres, e verei</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Se neles achar posso a piedade</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Que entre peitos humanos não achei.</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Ali, </a:t>
            </a:r>
            <a:r>
              <a:rPr lang="pt-BR" sz="1600" i="1" dirty="0" err="1">
                <a:latin typeface="Times New Roman" panose="02020603050405020304" pitchFamily="18" charset="0"/>
                <a:cs typeface="Times New Roman" panose="02020603050405020304" pitchFamily="18" charset="0"/>
              </a:rPr>
              <a:t>co</a:t>
            </a:r>
            <a:r>
              <a:rPr lang="pt-BR" sz="1600" i="1" dirty="0">
                <a:latin typeface="Times New Roman" panose="02020603050405020304" pitchFamily="18" charset="0"/>
                <a:cs typeface="Times New Roman" panose="02020603050405020304" pitchFamily="18" charset="0"/>
              </a:rPr>
              <a:t> amor intrínseco e vontade</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Naquele por quem mouro, criarei</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Estas relíquias suas que aqui viste,</a:t>
            </a:r>
            <a:endParaRPr lang="pt-BR" sz="1600" dirty="0">
              <a:latin typeface="Times New Roman" panose="02020603050405020304" pitchFamily="18" charset="0"/>
              <a:cs typeface="Times New Roman" panose="02020603050405020304" pitchFamily="18" charset="0"/>
            </a:endParaRPr>
          </a:p>
          <a:p>
            <a:pPr marL="0" indent="0">
              <a:buNone/>
            </a:pPr>
            <a:r>
              <a:rPr lang="pt-BR" sz="1600" i="1" dirty="0">
                <a:latin typeface="Times New Roman" panose="02020603050405020304" pitchFamily="18" charset="0"/>
                <a:cs typeface="Times New Roman" panose="02020603050405020304" pitchFamily="18" charset="0"/>
              </a:rPr>
              <a:t>Que refrigério sejam da mãe triste.)</a:t>
            </a:r>
            <a:endParaRPr lang="pt-BR" sz="16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2555" y="2479998"/>
            <a:ext cx="4271943" cy="2392288"/>
          </a:xfrm>
          <a:prstGeom prst="rect">
            <a:avLst/>
          </a:prstGeom>
        </p:spPr>
      </p:pic>
    </p:spTree>
    <p:extLst>
      <p:ext uri="{BB962C8B-B14F-4D97-AF65-F5344CB8AC3E}">
        <p14:creationId xmlns:p14="http://schemas.microsoft.com/office/powerpoint/2010/main" val="3298101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144070"/>
            <a:ext cx="8640960" cy="5054102"/>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Dentro dessa narrativa histórica, são célebres os episódios envolvendo o </a:t>
            </a:r>
            <a:r>
              <a:rPr lang="pt-BR" sz="2400" b="1" dirty="0">
                <a:latin typeface="Times New Roman" panose="02020603050405020304" pitchFamily="18" charset="0"/>
                <a:cs typeface="Times New Roman" panose="02020603050405020304" pitchFamily="18" charset="0"/>
              </a:rPr>
              <a:t>gigante </a:t>
            </a:r>
            <a:r>
              <a:rPr lang="pt-BR" sz="2400" b="1" dirty="0" err="1">
                <a:latin typeface="Times New Roman" panose="02020603050405020304" pitchFamily="18" charset="0"/>
                <a:cs typeface="Times New Roman" panose="02020603050405020304" pitchFamily="18" charset="0"/>
              </a:rPr>
              <a:t>Adasmator</a:t>
            </a:r>
            <a:r>
              <a:rPr lang="pt-BR" sz="2400" dirty="0">
                <a:latin typeface="Times New Roman" panose="02020603050405020304" pitchFamily="18" charset="0"/>
                <a:cs typeface="Times New Roman" panose="02020603050405020304" pitchFamily="18" charset="0"/>
              </a:rPr>
              <a:t> e </a:t>
            </a:r>
            <a:r>
              <a:rPr lang="pt-BR" sz="2400" b="1" dirty="0">
                <a:latin typeface="Times New Roman" panose="02020603050405020304" pitchFamily="18" charset="0"/>
                <a:cs typeface="Times New Roman" panose="02020603050405020304" pitchFamily="18" charset="0"/>
              </a:rPr>
              <a:t>velho da praia do Restelo</a:t>
            </a:r>
            <a:r>
              <a:rPr lang="pt-BR" sz="2400" dirty="0">
                <a:latin typeface="Times New Roman" panose="02020603050405020304" pitchFamily="18" charset="0"/>
                <a:cs typeface="Times New Roman" panose="02020603050405020304" pitchFamily="18" charset="0"/>
              </a:rPr>
              <a:t>, que, durante os preparativos da viagem dos navegantes, faz uma série de </a:t>
            </a:r>
            <a:r>
              <a:rPr lang="pt-BR" sz="2400" b="1" dirty="0">
                <a:latin typeface="Times New Roman" panose="02020603050405020304" pitchFamily="18" charset="0"/>
                <a:cs typeface="Times New Roman" panose="02020603050405020304" pitchFamily="18" charset="0"/>
              </a:rPr>
              <a:t>críticas à cobiça desenfreada dos portugueses</a:t>
            </a:r>
            <a:r>
              <a:rPr lang="pt-BR" sz="2400" dirty="0">
                <a:latin typeface="Times New Roman" panose="02020603050405020304" pitchFamily="18" charset="0"/>
                <a:cs typeface="Times New Roman" panose="02020603050405020304" pitchFamily="18" charset="0"/>
              </a:rPr>
              <a:t>.</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808" y="4005064"/>
            <a:ext cx="2880320" cy="2010319"/>
          </a:xfrm>
          <a:prstGeom prst="rect">
            <a:avLst/>
          </a:prstGeom>
        </p:spPr>
      </p:pic>
    </p:spTree>
    <p:extLst>
      <p:ext uri="{BB962C8B-B14F-4D97-AF65-F5344CB8AC3E}">
        <p14:creationId xmlns:p14="http://schemas.microsoft.com/office/powerpoint/2010/main" val="37710825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0"/>
            <a:ext cx="8229600" cy="657225"/>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714376"/>
            <a:ext cx="8712968" cy="5483796"/>
          </a:xfrm>
        </p:spPr>
        <p:txBody>
          <a:bodyPr>
            <a:noAutofit/>
          </a:bodyPr>
          <a:lstStyle/>
          <a:p>
            <a:pPr marL="0" indent="0">
              <a:lnSpc>
                <a:spcPct val="150000"/>
              </a:lnSpc>
              <a:spcBef>
                <a:spcPts val="0"/>
              </a:spcBef>
              <a:buNone/>
            </a:pPr>
            <a:r>
              <a:rPr lang="pt-BR" sz="1500" i="1" dirty="0" smtClean="0">
                <a:latin typeface="Times New Roman" panose="02020603050405020304" pitchFamily="18" charset="0"/>
                <a:cs typeface="Times New Roman" panose="02020603050405020304" pitchFamily="18" charset="0"/>
              </a:rPr>
              <a:t>Â</a:t>
            </a:r>
            <a:r>
              <a:rPr lang="pt-BR" sz="1500" i="1" dirty="0">
                <a:latin typeface="Times New Roman" panose="02020603050405020304" pitchFamily="18" charset="0"/>
                <a:cs typeface="Times New Roman" panose="02020603050405020304" pitchFamily="18" charset="0"/>
              </a:rPr>
              <a:t>—"Ó glória de mandar! Ó vã cobiça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Desta vaidade, a quem chamamos Fama!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Ó fraudulento gosto, que se atiça</a:t>
            </a:r>
            <a:br>
              <a:rPr lang="pt-BR" sz="1500" i="1" dirty="0">
                <a:latin typeface="Times New Roman" panose="02020603050405020304" pitchFamily="18" charset="0"/>
                <a:cs typeface="Times New Roman" panose="02020603050405020304" pitchFamily="18" charset="0"/>
              </a:rPr>
            </a:br>
            <a:r>
              <a:rPr lang="pt-BR" sz="1500" i="1" dirty="0" err="1">
                <a:latin typeface="Times New Roman" panose="02020603050405020304" pitchFamily="18" charset="0"/>
                <a:cs typeface="Times New Roman" panose="02020603050405020304" pitchFamily="18" charset="0"/>
              </a:rPr>
              <a:t>C'uma</a:t>
            </a:r>
            <a:r>
              <a:rPr lang="pt-BR" sz="1500" i="1" dirty="0">
                <a:latin typeface="Times New Roman" panose="02020603050405020304" pitchFamily="18" charset="0"/>
                <a:cs typeface="Times New Roman" panose="02020603050405020304" pitchFamily="18" charset="0"/>
              </a:rPr>
              <a:t> aura popular, que honra se chama!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Que castigo tamanho e que justiça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Fazes no peito vão que muito te ama!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Que mortes, que perigos, que tormentas,</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Que crueldades neles experimentas</a:t>
            </a:r>
            <a:r>
              <a:rPr lang="pt-BR" sz="1500" i="1" dirty="0" smtClean="0">
                <a:latin typeface="Times New Roman" panose="02020603050405020304" pitchFamily="18" charset="0"/>
                <a:cs typeface="Times New Roman" panose="02020603050405020304" pitchFamily="18" charset="0"/>
              </a:rPr>
              <a:t>!</a:t>
            </a:r>
            <a:r>
              <a:rPr lang="pt-BR" sz="1500" dirty="0">
                <a:latin typeface="Times New Roman" panose="02020603050405020304" pitchFamily="18" charset="0"/>
                <a:cs typeface="Times New Roman" panose="02020603050405020304" pitchFamily="18" charset="0"/>
              </a:rPr>
              <a:t/>
            </a:r>
            <a:br>
              <a:rPr lang="pt-BR" sz="1500"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Â— "Dura inquietação d'alma e da vida,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Fonte de desamparos e adultérios,</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Sagaz consumidora conhecida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De fazendas, de reinos e de impérios:</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Chamam-te ilustre, chamam-te subida,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Sendo dina de infames vitupérios;</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Chamam-te Fama e Glória soberana,</a:t>
            </a:r>
            <a:br>
              <a:rPr lang="pt-BR" sz="1500" i="1" dirty="0">
                <a:latin typeface="Times New Roman" panose="02020603050405020304" pitchFamily="18" charset="0"/>
                <a:cs typeface="Times New Roman" panose="02020603050405020304" pitchFamily="18" charset="0"/>
              </a:rPr>
            </a:br>
            <a:r>
              <a:rPr lang="pt-BR" sz="1500" i="1" dirty="0">
                <a:latin typeface="Times New Roman" panose="02020603050405020304" pitchFamily="18" charset="0"/>
                <a:cs typeface="Times New Roman" panose="02020603050405020304" pitchFamily="18" charset="0"/>
              </a:rPr>
              <a:t>Nomes com quem se o povo néscio engana!</a:t>
            </a:r>
            <a:endParaRPr lang="pt-BR" sz="15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7984" y="1772816"/>
            <a:ext cx="4406101" cy="3528392"/>
          </a:xfrm>
          <a:prstGeom prst="rect">
            <a:avLst/>
          </a:prstGeom>
        </p:spPr>
      </p:pic>
    </p:spTree>
    <p:extLst>
      <p:ext uri="{BB962C8B-B14F-4D97-AF65-F5344CB8AC3E}">
        <p14:creationId xmlns:p14="http://schemas.microsoft.com/office/powerpoint/2010/main" val="1867051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 cultura renascentista ostentava </a:t>
            </a:r>
            <a:r>
              <a:rPr lang="pt-BR" sz="2400" dirty="0">
                <a:solidFill>
                  <a:srgbClr val="FF0000"/>
                </a:solidFill>
                <a:latin typeface="Times New Roman" panose="02020603050405020304" pitchFamily="18" charset="0"/>
                <a:cs typeface="Times New Roman" panose="02020603050405020304" pitchFamily="18" charset="0"/>
              </a:rPr>
              <a:t>quatro pilares</a:t>
            </a:r>
            <a:r>
              <a:rPr lang="pt-BR" sz="2400" dirty="0" smtClean="0">
                <a:latin typeface="Times New Roman" panose="02020603050405020304" pitchFamily="18" charset="0"/>
                <a:cs typeface="Times New Roman" panose="02020603050405020304" pitchFamily="18" charset="0"/>
              </a:rPr>
              <a:t>:</a:t>
            </a: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Experimentalismo </a:t>
            </a:r>
            <a:r>
              <a:rPr lang="pt-BR" sz="2400" dirty="0">
                <a:latin typeface="Times New Roman" panose="02020603050405020304" pitchFamily="18" charset="0"/>
                <a:cs typeface="Times New Roman" panose="02020603050405020304" pitchFamily="18" charset="0"/>
              </a:rPr>
              <a:t>- todo </a:t>
            </a:r>
            <a:r>
              <a:rPr lang="pt-BR" sz="2400" dirty="0">
                <a:solidFill>
                  <a:srgbClr val="FF0000"/>
                </a:solidFill>
                <a:latin typeface="Times New Roman" panose="02020603050405020304" pitchFamily="18" charset="0"/>
                <a:cs typeface="Times New Roman" panose="02020603050405020304" pitchFamily="18" charset="0"/>
              </a:rPr>
              <a:t>conhecimento</a:t>
            </a:r>
            <a:r>
              <a:rPr lang="pt-BR" sz="2400" dirty="0">
                <a:latin typeface="Times New Roman" panose="02020603050405020304" pitchFamily="18" charset="0"/>
                <a:cs typeface="Times New Roman" panose="02020603050405020304" pitchFamily="18" charset="0"/>
              </a:rPr>
              <a:t> deveria ser demonstrado </a:t>
            </a:r>
            <a:r>
              <a:rPr lang="pt-BR" sz="2400" dirty="0">
                <a:solidFill>
                  <a:srgbClr val="FF0000"/>
                </a:solidFill>
                <a:latin typeface="Times New Roman" panose="02020603050405020304" pitchFamily="18" charset="0"/>
                <a:cs typeface="Times New Roman" panose="02020603050405020304" pitchFamily="18" charset="0"/>
              </a:rPr>
              <a:t>através da experiência científica</a:t>
            </a:r>
            <a:r>
              <a:rPr lang="pt-BR" sz="2400" dirty="0">
                <a:latin typeface="Times New Roman" panose="02020603050405020304" pitchFamily="18" charset="0"/>
                <a:cs typeface="Times New Roman" panose="02020603050405020304" pitchFamily="18" charset="0"/>
              </a:rPr>
              <a:t>.</a:t>
            </a: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7864" y="3861048"/>
            <a:ext cx="2228850" cy="2047875"/>
          </a:xfrm>
          <a:prstGeom prst="rect">
            <a:avLst/>
          </a:prstGeom>
        </p:spPr>
      </p:pic>
    </p:spTree>
    <p:extLst>
      <p:ext uri="{BB962C8B-B14F-4D97-AF65-F5344CB8AC3E}">
        <p14:creationId xmlns:p14="http://schemas.microsoft.com/office/powerpoint/2010/main" val="24856829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Autofit/>
          </a:bodyPr>
          <a:lstStyle/>
          <a:p>
            <a:pPr marL="0" indent="0">
              <a:buNone/>
            </a:pPr>
            <a:r>
              <a:rPr lang="pt-BR" sz="1800" i="1" dirty="0" smtClean="0">
                <a:latin typeface="Times New Roman" panose="02020603050405020304" pitchFamily="18" charset="0"/>
                <a:cs typeface="Times New Roman" panose="02020603050405020304" pitchFamily="18" charset="0"/>
              </a:rPr>
              <a:t>Não </a:t>
            </a:r>
            <a:r>
              <a:rPr lang="pt-BR" sz="1800" i="1" dirty="0">
                <a:latin typeface="Times New Roman" panose="02020603050405020304" pitchFamily="18" charset="0"/>
                <a:cs typeface="Times New Roman" panose="02020603050405020304" pitchFamily="18" charset="0"/>
              </a:rPr>
              <a:t>acabava, quando uma figura</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Se nos mostra no ar, robusta e válida,</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De disforme e grandíssima estatura;</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O rosto carregado, a barba esquálida,</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Os olhos encovados, e a postura</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Medonha e má e a cor terrena e pálida;</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Cheios de terra e crespos os cabelos,</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A boca negra, os dentes amarelos.</a:t>
            </a:r>
            <a:endParaRPr lang="pt-BR" sz="1800" dirty="0">
              <a:latin typeface="Times New Roman" panose="02020603050405020304" pitchFamily="18" charset="0"/>
              <a:cs typeface="Times New Roman" panose="02020603050405020304" pitchFamily="18" charset="0"/>
            </a:endParaRPr>
          </a:p>
          <a:p>
            <a:pPr marL="0" indent="0">
              <a:buNone/>
            </a:pPr>
            <a:r>
              <a:rPr lang="pt-BR" sz="1800" dirty="0">
                <a:latin typeface="Times New Roman" panose="02020603050405020304" pitchFamily="18" charset="0"/>
                <a:cs typeface="Times New Roman" panose="02020603050405020304" pitchFamily="18" charset="0"/>
              </a:rPr>
              <a:t> </a:t>
            </a:r>
          </a:p>
          <a:p>
            <a:pPr marL="0" indent="0">
              <a:buNone/>
            </a:pPr>
            <a:r>
              <a:rPr lang="pt-BR" sz="1800" i="1" dirty="0">
                <a:latin typeface="Times New Roman" panose="02020603050405020304" pitchFamily="18" charset="0"/>
                <a:cs typeface="Times New Roman" panose="02020603050405020304" pitchFamily="18" charset="0"/>
              </a:rPr>
              <a:t>E disse: "Ó gente ousada, mais que quantas</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No mundo cometeram grandes cousas,</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Tu, que por guerras cruas, tais e tantas,</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E por trabalhos vãos nunca repousas,</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Pois os vedados términos quebrantas</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E navegar nos longos mares ousas,</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Que eu tanto tempo há já que guardo e tenho,</a:t>
            </a:r>
            <a:r>
              <a:rPr lang="pt-BR" sz="1800" dirty="0">
                <a:latin typeface="Times New Roman" panose="02020603050405020304" pitchFamily="18" charset="0"/>
                <a:cs typeface="Times New Roman" panose="02020603050405020304" pitchFamily="18" charset="0"/>
              </a:rPr>
              <a:t/>
            </a:r>
            <a:br>
              <a:rPr lang="pt-BR" sz="1800" dirty="0">
                <a:latin typeface="Times New Roman" panose="02020603050405020304" pitchFamily="18" charset="0"/>
                <a:cs typeface="Times New Roman" panose="02020603050405020304" pitchFamily="18" charset="0"/>
              </a:rPr>
            </a:br>
            <a:r>
              <a:rPr lang="pt-BR" sz="1800" i="1" dirty="0">
                <a:latin typeface="Times New Roman" panose="02020603050405020304" pitchFamily="18" charset="0"/>
                <a:cs typeface="Times New Roman" panose="02020603050405020304" pitchFamily="18" charset="0"/>
              </a:rPr>
              <a:t>Nunca arados </a:t>
            </a:r>
            <a:r>
              <a:rPr lang="pt-BR" sz="1800" i="1" dirty="0" err="1">
                <a:latin typeface="Times New Roman" panose="02020603050405020304" pitchFamily="18" charset="0"/>
                <a:cs typeface="Times New Roman" panose="02020603050405020304" pitchFamily="18" charset="0"/>
              </a:rPr>
              <a:t>dÂ’estranho</a:t>
            </a:r>
            <a:r>
              <a:rPr lang="pt-BR" sz="1800" i="1" dirty="0">
                <a:latin typeface="Times New Roman" panose="02020603050405020304" pitchFamily="18" charset="0"/>
                <a:cs typeface="Times New Roman" panose="02020603050405020304" pitchFamily="18" charset="0"/>
              </a:rPr>
              <a:t> ou próprio lenho:</a:t>
            </a:r>
            <a:endParaRPr lang="pt-BR" sz="18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1434" y="1767110"/>
            <a:ext cx="3593966" cy="3580322"/>
          </a:xfrm>
          <a:prstGeom prst="rect">
            <a:avLst/>
          </a:prstGeom>
        </p:spPr>
      </p:pic>
    </p:spTree>
    <p:extLst>
      <p:ext uri="{BB962C8B-B14F-4D97-AF65-F5344CB8AC3E}">
        <p14:creationId xmlns:p14="http://schemas.microsoft.com/office/powerpoint/2010/main" val="22089243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989012"/>
            <a:ext cx="8784976" cy="5209160"/>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Poesia épica</a:t>
            </a:r>
            <a:r>
              <a:rPr lang="pt-BR" sz="2400" dirty="0">
                <a:latin typeface="Times New Roman" panose="02020603050405020304" pitchFamily="18" charset="0"/>
                <a:cs typeface="Times New Roman" panose="02020603050405020304" pitchFamily="18" charset="0"/>
              </a:rPr>
              <a:t> - </a:t>
            </a:r>
            <a:r>
              <a:rPr lang="pt-BR" sz="2400" b="1" i="1" dirty="0">
                <a:latin typeface="Times New Roman" panose="02020603050405020304" pitchFamily="18" charset="0"/>
                <a:cs typeface="Times New Roman" panose="02020603050405020304" pitchFamily="18" charset="0"/>
              </a:rPr>
              <a:t>Os Lusíadas:</a:t>
            </a:r>
            <a:r>
              <a:rPr lang="pt-BR" sz="2400" dirty="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Cantos VI a IX: os portugueses chegam a Calicute, têm problemas com os mouros e preparam-se para retornar para casa. Como prêmio pela sua bravura, Vênus lhes concede uma passagem pela Ilha dos Amores, onde podem livremente amar as ninfas, lideradas por </a:t>
            </a:r>
            <a:r>
              <a:rPr lang="pt-BR" sz="2400" dirty="0" err="1">
                <a:latin typeface="Times New Roman" panose="02020603050405020304" pitchFamily="18" charset="0"/>
                <a:cs typeface="Times New Roman" panose="02020603050405020304" pitchFamily="18" charset="0"/>
              </a:rPr>
              <a:t>Tétis</a:t>
            </a:r>
            <a:r>
              <a:rPr lang="pt-BR" sz="2400" dirty="0">
                <a:latin typeface="Times New Roman" panose="02020603050405020304" pitchFamily="18" charset="0"/>
                <a:cs typeface="Times New Roman" panose="02020603050405020304" pitchFamily="18" charset="0"/>
              </a:rPr>
              <a:t>.</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9450" y="4293096"/>
            <a:ext cx="2705100" cy="1685925"/>
          </a:xfrm>
          <a:prstGeom prst="rect">
            <a:avLst/>
          </a:prstGeom>
        </p:spPr>
      </p:pic>
    </p:spTree>
    <p:extLst>
      <p:ext uri="{BB962C8B-B14F-4D97-AF65-F5344CB8AC3E}">
        <p14:creationId xmlns:p14="http://schemas.microsoft.com/office/powerpoint/2010/main" val="1188464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340768"/>
            <a:ext cx="8784976" cy="4857403"/>
          </a:xfrm>
        </p:spPr>
        <p:txBody>
          <a:bodyPr>
            <a:noAutofit/>
          </a:bodyPr>
          <a:lstStyle/>
          <a:p>
            <a:pPr marL="0" indent="0">
              <a:lnSpc>
                <a:spcPct val="150000"/>
              </a:lnSpc>
              <a:spcBef>
                <a:spcPts val="0"/>
              </a:spcBef>
              <a:buNone/>
            </a:pPr>
            <a:r>
              <a:rPr lang="pt-BR" sz="2400" i="1" dirty="0" smtClean="0">
                <a:latin typeface="Times New Roman" panose="02020603050405020304" pitchFamily="18" charset="0"/>
                <a:cs typeface="Times New Roman" panose="02020603050405020304" pitchFamily="18" charset="0"/>
              </a:rPr>
              <a:t>Oh</a:t>
            </a:r>
            <a:r>
              <a:rPr lang="pt-BR" sz="2400" i="1" dirty="0">
                <a:latin typeface="Times New Roman" panose="02020603050405020304" pitchFamily="18" charset="0"/>
                <a:cs typeface="Times New Roman" panose="02020603050405020304" pitchFamily="18" charset="0"/>
              </a:rPr>
              <a:t>, que famintos beijos na floresta,</a:t>
            </a:r>
            <a:br>
              <a:rPr lang="pt-BR" sz="2400" i="1" dirty="0">
                <a:latin typeface="Times New Roman" panose="02020603050405020304" pitchFamily="18" charset="0"/>
                <a:cs typeface="Times New Roman" panose="02020603050405020304" pitchFamily="18" charset="0"/>
              </a:rPr>
            </a:br>
            <a:r>
              <a:rPr lang="pt-BR" sz="2400" i="1" dirty="0">
                <a:latin typeface="Times New Roman" panose="02020603050405020304" pitchFamily="18" charset="0"/>
                <a:cs typeface="Times New Roman" panose="02020603050405020304" pitchFamily="18" charset="0"/>
              </a:rPr>
              <a:t>E que mimoso choro que soava!</a:t>
            </a:r>
            <a:br>
              <a:rPr lang="pt-BR" sz="2400" i="1" dirty="0">
                <a:latin typeface="Times New Roman" panose="02020603050405020304" pitchFamily="18" charset="0"/>
                <a:cs typeface="Times New Roman" panose="02020603050405020304" pitchFamily="18" charset="0"/>
              </a:rPr>
            </a:br>
            <a:r>
              <a:rPr lang="pt-BR" sz="2400" i="1" dirty="0">
                <a:latin typeface="Times New Roman" panose="02020603050405020304" pitchFamily="18" charset="0"/>
                <a:cs typeface="Times New Roman" panose="02020603050405020304" pitchFamily="18" charset="0"/>
              </a:rPr>
              <a:t>Que afagos tão suaves! Que ira honesta, </a:t>
            </a:r>
            <a:br>
              <a:rPr lang="pt-BR" sz="2400" i="1" dirty="0">
                <a:latin typeface="Times New Roman" panose="02020603050405020304" pitchFamily="18" charset="0"/>
                <a:cs typeface="Times New Roman" panose="02020603050405020304" pitchFamily="18" charset="0"/>
              </a:rPr>
            </a:br>
            <a:r>
              <a:rPr lang="pt-BR" sz="2400" i="1" dirty="0">
                <a:latin typeface="Times New Roman" panose="02020603050405020304" pitchFamily="18" charset="0"/>
                <a:cs typeface="Times New Roman" panose="02020603050405020304" pitchFamily="18" charset="0"/>
              </a:rPr>
              <a:t>Que em risinhos alegres se tornava!</a:t>
            </a:r>
            <a:br>
              <a:rPr lang="pt-BR" sz="2400" i="1" dirty="0">
                <a:latin typeface="Times New Roman" panose="02020603050405020304" pitchFamily="18" charset="0"/>
                <a:cs typeface="Times New Roman" panose="02020603050405020304" pitchFamily="18" charset="0"/>
              </a:rPr>
            </a:br>
            <a:r>
              <a:rPr lang="pt-BR" sz="2400" i="1" dirty="0">
                <a:latin typeface="Times New Roman" panose="02020603050405020304" pitchFamily="18" charset="0"/>
                <a:cs typeface="Times New Roman" panose="02020603050405020304" pitchFamily="18" charset="0"/>
              </a:rPr>
              <a:t>O que mais passam na manhã e na sesta, </a:t>
            </a:r>
            <a:br>
              <a:rPr lang="pt-BR" sz="2400" i="1" dirty="0">
                <a:latin typeface="Times New Roman" panose="02020603050405020304" pitchFamily="18" charset="0"/>
                <a:cs typeface="Times New Roman" panose="02020603050405020304" pitchFamily="18" charset="0"/>
              </a:rPr>
            </a:br>
            <a:r>
              <a:rPr lang="pt-BR" sz="2400" i="1" dirty="0">
                <a:latin typeface="Times New Roman" panose="02020603050405020304" pitchFamily="18" charset="0"/>
                <a:cs typeface="Times New Roman" panose="02020603050405020304" pitchFamily="18" charset="0"/>
              </a:rPr>
              <a:t>Que Vénus com prazeres inflamava, </a:t>
            </a:r>
            <a:br>
              <a:rPr lang="pt-BR" sz="2400" i="1" dirty="0">
                <a:latin typeface="Times New Roman" panose="02020603050405020304" pitchFamily="18" charset="0"/>
                <a:cs typeface="Times New Roman" panose="02020603050405020304" pitchFamily="18" charset="0"/>
              </a:rPr>
            </a:br>
            <a:r>
              <a:rPr lang="pt-BR" sz="2400" i="1" dirty="0" err="1">
                <a:latin typeface="Times New Roman" panose="02020603050405020304" pitchFamily="18" charset="0"/>
                <a:cs typeface="Times New Roman" panose="02020603050405020304" pitchFamily="18" charset="0"/>
              </a:rPr>
              <a:t>Milhor</a:t>
            </a:r>
            <a:r>
              <a:rPr lang="pt-BR" sz="2400" i="1" dirty="0">
                <a:latin typeface="Times New Roman" panose="02020603050405020304" pitchFamily="18" charset="0"/>
                <a:cs typeface="Times New Roman" panose="02020603050405020304" pitchFamily="18" charset="0"/>
              </a:rPr>
              <a:t> é </a:t>
            </a:r>
            <a:r>
              <a:rPr lang="pt-BR" sz="2400" i="1" dirty="0" err="1">
                <a:latin typeface="Times New Roman" panose="02020603050405020304" pitchFamily="18" charset="0"/>
                <a:cs typeface="Times New Roman" panose="02020603050405020304" pitchFamily="18" charset="0"/>
              </a:rPr>
              <a:t>exprimentá-lo</a:t>
            </a:r>
            <a:r>
              <a:rPr lang="pt-BR" sz="2400" i="1" dirty="0">
                <a:latin typeface="Times New Roman" panose="02020603050405020304" pitchFamily="18" charset="0"/>
                <a:cs typeface="Times New Roman" panose="02020603050405020304" pitchFamily="18" charset="0"/>
              </a:rPr>
              <a:t> que julgá-lo;</a:t>
            </a:r>
            <a:br>
              <a:rPr lang="pt-BR" sz="2400" i="1" dirty="0">
                <a:latin typeface="Times New Roman" panose="02020603050405020304" pitchFamily="18" charset="0"/>
                <a:cs typeface="Times New Roman" panose="02020603050405020304" pitchFamily="18" charset="0"/>
              </a:rPr>
            </a:br>
            <a:r>
              <a:rPr lang="pt-BR" sz="2400" i="1" dirty="0">
                <a:latin typeface="Times New Roman" panose="02020603050405020304" pitchFamily="18" charset="0"/>
                <a:cs typeface="Times New Roman" panose="02020603050405020304" pitchFamily="18" charset="0"/>
              </a:rPr>
              <a:t>Mas julgue-o quem não pode </a:t>
            </a:r>
            <a:r>
              <a:rPr lang="pt-BR" sz="2400" i="1" dirty="0" err="1">
                <a:latin typeface="Times New Roman" panose="02020603050405020304" pitchFamily="18" charset="0"/>
                <a:cs typeface="Times New Roman" panose="02020603050405020304" pitchFamily="18" charset="0"/>
              </a:rPr>
              <a:t>exprimentá-lo</a:t>
            </a:r>
            <a:r>
              <a:rPr lang="pt-BR" sz="2400" i="1" dirty="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4168" y="1402434"/>
            <a:ext cx="2668462" cy="4258814"/>
          </a:xfrm>
          <a:prstGeom prst="rect">
            <a:avLst/>
          </a:prstGeom>
        </p:spPr>
      </p:pic>
    </p:spTree>
    <p:extLst>
      <p:ext uri="{BB962C8B-B14F-4D97-AF65-F5344CB8AC3E}">
        <p14:creationId xmlns:p14="http://schemas.microsoft.com/office/powerpoint/2010/main" val="38656410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340768"/>
            <a:ext cx="8784976" cy="4857403"/>
          </a:xfrm>
        </p:spPr>
        <p:txBody>
          <a:bodyPr>
            <a:noAutofit/>
          </a:bodyPr>
          <a:lstStyle/>
          <a:p>
            <a:pPr marL="0" indent="0" algn="just">
              <a:lnSpc>
                <a:spcPct val="150000"/>
              </a:lnSpc>
              <a:spcBef>
                <a:spcPts val="0"/>
              </a:spcBef>
              <a:buNone/>
            </a:pPr>
            <a:r>
              <a:rPr lang="pt-BR" sz="2400" dirty="0" smtClean="0">
                <a:latin typeface="Times New Roman" panose="02020603050405020304" pitchFamily="18" charset="0"/>
                <a:cs typeface="Times New Roman" panose="02020603050405020304" pitchFamily="18" charset="0"/>
              </a:rPr>
              <a:t>Vídeo sobre Camões e “</a:t>
            </a:r>
            <a:r>
              <a:rPr lang="pt-BR" sz="2400" dirty="0">
                <a:latin typeface="Times New Roman" panose="02020603050405020304" pitchFamily="18" charset="0"/>
                <a:cs typeface="Times New Roman" panose="02020603050405020304" pitchFamily="18" charset="0"/>
              </a:rPr>
              <a:t>Os Lusíadas”: </a:t>
            </a:r>
            <a:r>
              <a:rPr lang="pt-BR" sz="2400" dirty="0">
                <a:latin typeface="Times New Roman" panose="02020603050405020304" pitchFamily="18" charset="0"/>
                <a:cs typeface="Times New Roman" panose="02020603050405020304" pitchFamily="18" charset="0"/>
                <a:hlinkClick r:id="rId2"/>
              </a:rPr>
              <a:t>https://</a:t>
            </a:r>
            <a:r>
              <a:rPr lang="pt-BR" sz="2400" dirty="0" smtClean="0">
                <a:latin typeface="Times New Roman" panose="02020603050405020304" pitchFamily="18" charset="0"/>
                <a:cs typeface="Times New Roman" panose="02020603050405020304" pitchFamily="18" charset="0"/>
                <a:hlinkClick r:id="rId2"/>
              </a:rPr>
              <a:t>www.youtube.com/watch?v=O7vkxjWRrNw</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3" name="Imagem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15816" y="3212976"/>
            <a:ext cx="2592288" cy="2400300"/>
          </a:xfrm>
          <a:prstGeom prst="rect">
            <a:avLst/>
          </a:prstGeom>
        </p:spPr>
      </p:pic>
    </p:spTree>
    <p:extLst>
      <p:ext uri="{BB962C8B-B14F-4D97-AF65-F5344CB8AC3E}">
        <p14:creationId xmlns:p14="http://schemas.microsoft.com/office/powerpoint/2010/main" val="41411788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154114"/>
            <a:ext cx="8229600" cy="5044058"/>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Período</a:t>
            </a:r>
            <a:r>
              <a:rPr lang="pt-BR" sz="2400" dirty="0">
                <a:latin typeface="Times New Roman" panose="02020603050405020304" pitchFamily="18" charset="0"/>
                <a:cs typeface="Times New Roman" panose="02020603050405020304" pitchFamily="18" charset="0"/>
              </a:rPr>
              <a:t>: Século XVI a Século XVII.</a:t>
            </a: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Contexto histórico</a:t>
            </a:r>
            <a:r>
              <a:rPr lang="pt-BR" sz="2400" dirty="0">
                <a:latin typeface="Times New Roman" panose="02020603050405020304" pitchFamily="18" charset="0"/>
                <a:cs typeface="Times New Roman" panose="02020603050405020304" pitchFamily="18" charset="0"/>
              </a:rPr>
              <a:t>: </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Século </a:t>
            </a:r>
            <a:r>
              <a:rPr lang="pt-BR" sz="2400" b="1" dirty="0">
                <a:latin typeface="Times New Roman" panose="02020603050405020304" pitchFamily="18" charset="0"/>
                <a:cs typeface="Times New Roman" panose="02020603050405020304" pitchFamily="18" charset="0"/>
              </a:rPr>
              <a:t>XVI</a:t>
            </a:r>
            <a:r>
              <a:rPr lang="pt-BR" sz="2400" dirty="0">
                <a:latin typeface="Times New Roman" panose="02020603050405020304" pitchFamily="18" charset="0"/>
                <a:cs typeface="Times New Roman" panose="02020603050405020304" pitchFamily="18" charset="0"/>
              </a:rPr>
              <a:t>: a metrópole tenta garantir o domínio sobre a vasta terra descoberta, organizando-a em capitanias hereditárias e enviando africanos para povoá-la e jesuítas para catequizar os índios.</a:t>
            </a:r>
          </a:p>
          <a:p>
            <a:pPr marL="0" indent="0" algn="just">
              <a:lnSpc>
                <a:spcPct val="150000"/>
              </a:lnSpc>
              <a:spcBef>
                <a:spcPts val="0"/>
              </a:spcBef>
              <a:buNone/>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9230" y="4581128"/>
            <a:ext cx="3625539" cy="1423887"/>
          </a:xfrm>
          <a:prstGeom prst="rect">
            <a:avLst/>
          </a:prstGeom>
        </p:spPr>
      </p:pic>
    </p:spTree>
    <p:extLst>
      <p:ext uri="{BB962C8B-B14F-4D97-AF65-F5344CB8AC3E}">
        <p14:creationId xmlns:p14="http://schemas.microsoft.com/office/powerpoint/2010/main" val="5167397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154114"/>
            <a:ext cx="8568952" cy="5044058"/>
          </a:xfrm>
        </p:spPr>
        <p:txBody>
          <a:bodyPr>
            <a:noAutofit/>
          </a:bodyPr>
          <a:lstStyle/>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Século </a:t>
            </a:r>
            <a:r>
              <a:rPr lang="pt-BR" sz="2400" b="1" dirty="0">
                <a:latin typeface="Times New Roman" panose="02020603050405020304" pitchFamily="18" charset="0"/>
                <a:cs typeface="Times New Roman" panose="02020603050405020304" pitchFamily="18" charset="0"/>
              </a:rPr>
              <a:t>XVII</a:t>
            </a:r>
            <a:r>
              <a:rPr lang="pt-BR" sz="2400" dirty="0">
                <a:latin typeface="Times New Roman" panose="02020603050405020304" pitchFamily="18" charset="0"/>
                <a:cs typeface="Times New Roman" panose="02020603050405020304" pitchFamily="18" charset="0"/>
              </a:rPr>
              <a:t>: a cidade de Salvador, povoada por portugueses, índios, negros e mulatos, tornou-se o centro das decisões políticas e do comércio de açúcar.</a:t>
            </a:r>
          </a:p>
          <a:p>
            <a:pPr algn="just">
              <a:lnSpc>
                <a:spcPct val="150000"/>
              </a:lnSpc>
              <a:spcBef>
                <a:spcPts val="0"/>
              </a:spcBef>
            </a:pPr>
            <a:r>
              <a:rPr lang="pt-BR" sz="2400" b="1" dirty="0" smtClean="0">
                <a:latin typeface="Times New Roman" panose="02020603050405020304" pitchFamily="18" charset="0"/>
                <a:cs typeface="Times New Roman" panose="02020603050405020304" pitchFamily="18" charset="0"/>
              </a:rPr>
              <a:t>Século </a:t>
            </a:r>
            <a:r>
              <a:rPr lang="pt-BR" sz="2400" b="1" dirty="0">
                <a:latin typeface="Times New Roman" panose="02020603050405020304" pitchFamily="18" charset="0"/>
                <a:cs typeface="Times New Roman" panose="02020603050405020304" pitchFamily="18" charset="0"/>
              </a:rPr>
              <a:t>XVIII</a:t>
            </a:r>
            <a:r>
              <a:rPr lang="pt-BR" sz="2400" dirty="0">
                <a:latin typeface="Times New Roman" panose="02020603050405020304" pitchFamily="18" charset="0"/>
                <a:cs typeface="Times New Roman" panose="02020603050405020304" pitchFamily="18" charset="0"/>
              </a:rPr>
              <a:t>: a região de Minas Gerais transformou-se no centro da exploração do ouro e das primeiras revoltas políticas contra a colonização </a:t>
            </a:r>
            <a:r>
              <a:rPr lang="pt-BR" sz="2400" dirty="0" smtClean="0">
                <a:latin typeface="Times New Roman" panose="02020603050405020304" pitchFamily="18" charset="0"/>
                <a:cs typeface="Times New Roman" panose="02020603050405020304" pitchFamily="18" charset="0"/>
              </a:rPr>
              <a:t>portuguesa (Inconfidência Mineira).</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99792" y="4581128"/>
            <a:ext cx="3267075" cy="1400175"/>
          </a:xfrm>
          <a:prstGeom prst="rect">
            <a:avLst/>
          </a:prstGeom>
        </p:spPr>
      </p:pic>
    </p:spTree>
    <p:extLst>
      <p:ext uri="{BB962C8B-B14F-4D97-AF65-F5344CB8AC3E}">
        <p14:creationId xmlns:p14="http://schemas.microsoft.com/office/powerpoint/2010/main" val="35535807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Durante o </a:t>
            </a:r>
            <a:r>
              <a:rPr lang="pt-BR" sz="2400" b="1" dirty="0">
                <a:latin typeface="Times New Roman" panose="02020603050405020304" pitchFamily="18" charset="0"/>
                <a:cs typeface="Times New Roman" panose="02020603050405020304" pitchFamily="18" charset="0"/>
              </a:rPr>
              <a:t>período colonial</a:t>
            </a:r>
            <a:r>
              <a:rPr lang="pt-BR" sz="2400"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não havia </a:t>
            </a:r>
            <a:r>
              <a:rPr lang="pt-BR" sz="2400" dirty="0">
                <a:latin typeface="Times New Roman" panose="02020603050405020304" pitchFamily="18" charset="0"/>
                <a:cs typeface="Times New Roman" panose="02020603050405020304" pitchFamily="18" charset="0"/>
              </a:rPr>
              <a:t>no Brasil as </a:t>
            </a:r>
            <a:r>
              <a:rPr lang="pt-BR" sz="2400" b="1" dirty="0">
                <a:latin typeface="Times New Roman" panose="02020603050405020304" pitchFamily="18" charset="0"/>
                <a:cs typeface="Times New Roman" panose="02020603050405020304" pitchFamily="18" charset="0"/>
              </a:rPr>
              <a:t>condições essenciais </a:t>
            </a:r>
            <a:r>
              <a:rPr lang="pt-BR" sz="2400" dirty="0">
                <a:latin typeface="Times New Roman" panose="02020603050405020304" pitchFamily="18" charset="0"/>
                <a:cs typeface="Times New Roman" panose="02020603050405020304" pitchFamily="18" charset="0"/>
              </a:rPr>
              <a:t>para o</a:t>
            </a:r>
            <a:r>
              <a:rPr lang="pt-BR" sz="2400" b="1" dirty="0">
                <a:latin typeface="Times New Roman" panose="02020603050405020304" pitchFamily="18" charset="0"/>
                <a:cs typeface="Times New Roman" panose="02020603050405020304" pitchFamily="18" charset="0"/>
              </a:rPr>
              <a:t> florescimento da literatura</a:t>
            </a:r>
            <a:r>
              <a:rPr lang="pt-BR" sz="2400" dirty="0">
                <a:latin typeface="Times New Roman" panose="02020603050405020304" pitchFamily="18" charset="0"/>
                <a:cs typeface="Times New Roman" panose="02020603050405020304" pitchFamily="18" charset="0"/>
              </a:rPr>
              <a:t>: público leitor ativo, grupos de escritores atuantes, vida cultural rica e abundante, bibliotecas e livrarias, sentimento de nacionalidade, liberdade de expressão, imprensa e gráficas.  </a:t>
            </a:r>
          </a:p>
          <a:p>
            <a:pPr algn="just">
              <a:lnSpc>
                <a:spcPct val="150000"/>
              </a:lnSpc>
              <a:spcBef>
                <a:spcPts val="0"/>
              </a:spcBef>
            </a:pP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808" y="4237046"/>
            <a:ext cx="3530592" cy="1856408"/>
          </a:xfrm>
          <a:prstGeom prst="rect">
            <a:avLst/>
          </a:prstGeom>
        </p:spPr>
      </p:pic>
    </p:spTree>
    <p:extLst>
      <p:ext uri="{BB962C8B-B14F-4D97-AF65-F5344CB8AC3E}">
        <p14:creationId xmlns:p14="http://schemas.microsoft.com/office/powerpoint/2010/main" val="34404992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562074"/>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154114"/>
            <a:ext cx="8640960" cy="5044058"/>
          </a:xfrm>
        </p:spPr>
        <p:txBody>
          <a:bodyPr>
            <a:no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Assim, ao longo desses primeiros três séculos de existência, o Brasil manteve somente uma </a:t>
            </a:r>
            <a:r>
              <a:rPr lang="pt-BR" sz="2400" b="1" dirty="0">
                <a:latin typeface="Times New Roman" panose="02020603050405020304" pitchFamily="18" charset="0"/>
                <a:cs typeface="Times New Roman" panose="02020603050405020304" pitchFamily="18" charset="0"/>
              </a:rPr>
              <a:t>literatura de informação</a:t>
            </a:r>
            <a:r>
              <a:rPr lang="pt-BR" sz="2400" dirty="0">
                <a:latin typeface="Times New Roman" panose="02020603050405020304" pitchFamily="18" charset="0"/>
                <a:cs typeface="Times New Roman" panose="02020603050405020304" pitchFamily="18" charset="0"/>
              </a:rPr>
              <a:t>, ou seja, textos, escritos em prosa, cuja finalidade era narrar e descrever as viagens e os primeiros contatos dos portugueses com a terra brasileira e os seus nativos, informando tudo o que pudesse interessar aos governantes lusos. </a:t>
            </a:r>
            <a:endParaRPr lang="pt-BR" sz="2400" dirty="0" smtClean="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4581128"/>
            <a:ext cx="2628900" cy="1543230"/>
          </a:xfrm>
          <a:prstGeom prst="rect">
            <a:avLst/>
          </a:prstGeom>
        </p:spPr>
      </p:pic>
    </p:spTree>
    <p:extLst>
      <p:ext uri="{BB962C8B-B14F-4D97-AF65-F5344CB8AC3E}">
        <p14:creationId xmlns:p14="http://schemas.microsoft.com/office/powerpoint/2010/main" val="18050212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Em suma, eram </a:t>
            </a:r>
            <a:r>
              <a:rPr lang="pt-BR" sz="2400" b="1" dirty="0">
                <a:latin typeface="Times New Roman" panose="02020603050405020304" pitchFamily="18" charset="0"/>
                <a:cs typeface="Times New Roman" panose="02020603050405020304" pitchFamily="18" charset="0"/>
              </a:rPr>
              <a:t>cartas de viagem, diários de navegação e tratados descritivos</a:t>
            </a:r>
            <a:r>
              <a:rPr lang="pt-BR" sz="2400" dirty="0">
                <a:latin typeface="Times New Roman" panose="02020603050405020304" pitchFamily="18" charset="0"/>
                <a:cs typeface="Times New Roman" panose="02020603050405020304" pitchFamily="18" charset="0"/>
              </a:rPr>
              <a:t>, sendo o exemplo mais conhecido a </a:t>
            </a:r>
            <a:r>
              <a:rPr lang="pt-BR" sz="2400" b="1" dirty="0">
                <a:latin typeface="Times New Roman" panose="02020603050405020304" pitchFamily="18" charset="0"/>
                <a:cs typeface="Times New Roman" panose="02020603050405020304" pitchFamily="18" charset="0"/>
              </a:rPr>
              <a:t>Carta</a:t>
            </a:r>
            <a:r>
              <a:rPr lang="pt-BR" sz="2400" dirty="0">
                <a:latin typeface="Times New Roman" panose="02020603050405020304" pitchFamily="18" charset="0"/>
                <a:cs typeface="Times New Roman" panose="02020603050405020304" pitchFamily="18" charset="0"/>
              </a:rPr>
              <a:t>, de</a:t>
            </a:r>
            <a:r>
              <a:rPr lang="pt-BR" sz="2400" b="1" dirty="0">
                <a:latin typeface="Times New Roman" panose="02020603050405020304" pitchFamily="18" charset="0"/>
                <a:cs typeface="Times New Roman" panose="02020603050405020304" pitchFamily="18" charset="0"/>
              </a:rPr>
              <a:t> Pero Vaz de Caminha</a:t>
            </a:r>
            <a:r>
              <a:rPr lang="pt-BR" sz="2400" dirty="0">
                <a:latin typeface="Times New Roman" panose="02020603050405020304" pitchFamily="18" charset="0"/>
                <a:cs typeface="Times New Roman" panose="02020603050405020304" pitchFamily="18" charset="0"/>
              </a:rPr>
              <a:t>, primeiro texto escrito em nosso país:</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5856" y="3735314"/>
            <a:ext cx="2160240" cy="2266950"/>
          </a:xfrm>
          <a:prstGeom prst="rect">
            <a:avLst/>
          </a:prstGeom>
        </p:spPr>
      </p:pic>
    </p:spTree>
    <p:extLst>
      <p:ext uri="{BB962C8B-B14F-4D97-AF65-F5344CB8AC3E}">
        <p14:creationId xmlns:p14="http://schemas.microsoft.com/office/powerpoint/2010/main" val="34096207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17488"/>
            <a:ext cx="8229600" cy="619224"/>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323528" y="908721"/>
            <a:ext cx="8568952" cy="5289452"/>
          </a:xfrm>
        </p:spPr>
        <p:txBody>
          <a:bodyPr>
            <a:noAutofit/>
          </a:bodyPr>
          <a:lstStyle/>
          <a:p>
            <a:pPr marL="0" indent="0" algn="just">
              <a:lnSpc>
                <a:spcPct val="150000"/>
              </a:lnSpc>
              <a:spcBef>
                <a:spcPts val="0"/>
              </a:spcBef>
              <a:buNone/>
            </a:pPr>
            <a:r>
              <a:rPr lang="pt-BR" sz="2000" i="1" dirty="0">
                <a:latin typeface="Times New Roman" panose="02020603050405020304" pitchFamily="18" charset="0"/>
                <a:cs typeface="Times New Roman" panose="02020603050405020304" pitchFamily="18" charset="0"/>
              </a:rPr>
              <a:t>Ali veríeis galantes, pintados de preto e vermelho, e quartejados, assim pelos corpos como pelas pernas, que, certo, assim pareciam bem. Também andavam entre eles quatro ou cinco mulheres, novas, que assim nuas, não pareciam mal. Entre elas andava uma, com uma coxa, do joelho até o quadril e a nádega, toda tingida daquela tintura preta; e todo o resto da sua cor natural. Outra trazia ambos os joelhos com as curvas assim tintas, e também os colos dos pés; e suas vergonhas tão nuas, e com tanta inocência assim descobertas, que não havia nisso desvergonha nenhuma.</a:t>
            </a:r>
            <a:endParaRPr lang="pt-BR" sz="20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1837" y="4637826"/>
            <a:ext cx="3432333" cy="1471223"/>
          </a:xfrm>
          <a:prstGeom prst="rect">
            <a:avLst/>
          </a:prstGeom>
        </p:spPr>
      </p:pic>
    </p:spTree>
    <p:extLst>
      <p:ext uri="{BB962C8B-B14F-4D97-AF65-F5344CB8AC3E}">
        <p14:creationId xmlns:p14="http://schemas.microsoft.com/office/powerpoint/2010/main" val="3559255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615751"/>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80704"/>
            <a:ext cx="8640960" cy="5217468"/>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 cultura renascentista ostentava </a:t>
            </a:r>
            <a:r>
              <a:rPr lang="pt-BR" sz="2400" dirty="0">
                <a:solidFill>
                  <a:srgbClr val="FF0000"/>
                </a:solidFill>
                <a:latin typeface="Times New Roman" panose="02020603050405020304" pitchFamily="18" charset="0"/>
                <a:cs typeface="Times New Roman" panose="02020603050405020304" pitchFamily="18" charset="0"/>
              </a:rPr>
              <a:t>quatro pilares</a:t>
            </a:r>
            <a:r>
              <a:rPr lang="pt-BR" sz="2400" dirty="0" smtClean="0">
                <a:latin typeface="Times New Roman" panose="02020603050405020304" pitchFamily="18" charset="0"/>
                <a:cs typeface="Times New Roman" panose="02020603050405020304" pitchFamily="18" charset="0"/>
              </a:rPr>
              <a:t>:</a:t>
            </a: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Individualismo </a:t>
            </a:r>
            <a:r>
              <a:rPr lang="pt-BR" sz="2400" dirty="0">
                <a:latin typeface="Times New Roman" panose="02020603050405020304" pitchFamily="18" charset="0"/>
                <a:cs typeface="Times New Roman" panose="02020603050405020304" pitchFamily="18" charset="0"/>
              </a:rPr>
              <a:t>- nasceu da necessidade do homem conhecer a si próprio, buscando afirmar a sua própria personalidade, mostrar seus talentos, atingir a fama e satisfazer suas ambições, através da concepção de que o </a:t>
            </a:r>
            <a:r>
              <a:rPr lang="pt-BR" sz="2400" dirty="0">
                <a:solidFill>
                  <a:srgbClr val="FF0000"/>
                </a:solidFill>
                <a:latin typeface="Times New Roman" panose="02020603050405020304" pitchFamily="18" charset="0"/>
                <a:cs typeface="Times New Roman" panose="02020603050405020304" pitchFamily="18" charset="0"/>
              </a:rPr>
              <a:t>direito individual estava acima do direito coletivo</a:t>
            </a:r>
            <a:r>
              <a:rPr lang="pt-BR" sz="2400" dirty="0">
                <a:latin typeface="Times New Roman" panose="02020603050405020304" pitchFamily="18" charset="0"/>
                <a:cs typeface="Times New Roman" panose="02020603050405020304" pitchFamily="18" charset="0"/>
              </a:rPr>
              <a:t>.</a:t>
            </a: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49482" y="4797152"/>
            <a:ext cx="3245036" cy="1292139"/>
          </a:xfrm>
          <a:prstGeom prst="rect">
            <a:avLst/>
          </a:prstGeom>
        </p:spPr>
      </p:pic>
    </p:spTree>
    <p:extLst>
      <p:ext uri="{BB962C8B-B14F-4D97-AF65-F5344CB8AC3E}">
        <p14:creationId xmlns:p14="http://schemas.microsoft.com/office/powerpoint/2010/main" val="8108584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154114"/>
            <a:ext cx="8229600" cy="5044058"/>
          </a:xfrm>
        </p:spPr>
        <p:txBody>
          <a:bodyPr>
            <a:noAutofit/>
          </a:bodyPr>
          <a:lstStyle/>
          <a:p>
            <a:pPr marL="0" indent="0" algn="just">
              <a:lnSpc>
                <a:spcPct val="150000"/>
              </a:lnSpc>
              <a:spcBef>
                <a:spcPts val="0"/>
              </a:spcBef>
              <a:buNone/>
            </a:pPr>
            <a:r>
              <a:rPr lang="pt-BR" sz="2400" i="1" dirty="0">
                <a:latin typeface="Times New Roman" panose="02020603050405020304" pitchFamily="18" charset="0"/>
                <a:cs typeface="Times New Roman" panose="02020603050405020304" pitchFamily="18" charset="0"/>
              </a:rPr>
              <a:t>Viu um deles umas contas de rosário, brancas; fez sinal que </a:t>
            </a:r>
            <a:r>
              <a:rPr lang="pt-BR" sz="2400" i="1" dirty="0" err="1">
                <a:latin typeface="Times New Roman" panose="02020603050405020304" pitchFamily="18" charset="0"/>
                <a:cs typeface="Times New Roman" panose="02020603050405020304" pitchFamily="18" charset="0"/>
              </a:rPr>
              <a:t>lhas</a:t>
            </a:r>
            <a:r>
              <a:rPr lang="pt-BR" sz="2400" i="1" dirty="0">
                <a:latin typeface="Times New Roman" panose="02020603050405020304" pitchFamily="18" charset="0"/>
                <a:cs typeface="Times New Roman" panose="02020603050405020304" pitchFamily="18" charset="0"/>
              </a:rPr>
              <a:t> dessem, e folgou muito com elas, e lançou-as ao pescoço; e depois tirou-as e meteu-as em volta do braço, e acenava para a terra e novamente para as contas e para o colar do Capitão, como se dariam ouro por aquilo.</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808" y="4124136"/>
            <a:ext cx="3168352" cy="2000222"/>
          </a:xfrm>
          <a:prstGeom prst="rect">
            <a:avLst/>
          </a:prstGeom>
        </p:spPr>
      </p:pic>
    </p:spTree>
    <p:extLst>
      <p:ext uri="{BB962C8B-B14F-4D97-AF65-F5344CB8AC3E}">
        <p14:creationId xmlns:p14="http://schemas.microsoft.com/office/powerpoint/2010/main" val="1374248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154114"/>
            <a:ext cx="8229600" cy="5044058"/>
          </a:xfrm>
        </p:spPr>
        <p:txBody>
          <a:bodyPr>
            <a:noAutofit/>
          </a:bodyPr>
          <a:lstStyle/>
          <a:p>
            <a:pPr marL="0" indent="0" algn="just">
              <a:lnSpc>
                <a:spcPct val="150000"/>
              </a:lnSpc>
              <a:spcBef>
                <a:spcPts val="0"/>
              </a:spcBef>
              <a:buNone/>
            </a:pPr>
            <a:r>
              <a:rPr lang="pt-BR" sz="2400" i="1" dirty="0" smtClean="0">
                <a:latin typeface="Times New Roman" panose="02020603050405020304" pitchFamily="18" charset="0"/>
                <a:cs typeface="Times New Roman" panose="02020603050405020304" pitchFamily="18" charset="0"/>
              </a:rPr>
              <a:t>Vídeo - Carta de Pero Vaz </a:t>
            </a:r>
            <a:r>
              <a:rPr lang="pt-BR" sz="2400" i="1" dirty="0">
                <a:latin typeface="Times New Roman" panose="02020603050405020304" pitchFamily="18" charset="0"/>
                <a:cs typeface="Times New Roman" panose="02020603050405020304" pitchFamily="18" charset="0"/>
              </a:rPr>
              <a:t>de Caminha: </a:t>
            </a:r>
            <a:r>
              <a:rPr lang="pt-BR" sz="2400" i="1" dirty="0">
                <a:latin typeface="Times New Roman" panose="02020603050405020304" pitchFamily="18" charset="0"/>
                <a:cs typeface="Times New Roman" panose="02020603050405020304" pitchFamily="18" charset="0"/>
                <a:hlinkClick r:id="rId2"/>
              </a:rPr>
              <a:t>https://</a:t>
            </a:r>
            <a:r>
              <a:rPr lang="pt-BR" sz="2400" i="1" dirty="0" smtClean="0">
                <a:latin typeface="Times New Roman" panose="02020603050405020304" pitchFamily="18" charset="0"/>
                <a:cs typeface="Times New Roman" panose="02020603050405020304" pitchFamily="18" charset="0"/>
                <a:hlinkClick r:id="rId2"/>
              </a:rPr>
              <a:t>www.youtube.com/watch?v=1FnK25lirMQ</a:t>
            </a:r>
            <a:r>
              <a:rPr lang="pt-BR" sz="2400" i="1"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43808" y="4124136"/>
            <a:ext cx="3168352" cy="2000222"/>
          </a:xfrm>
          <a:prstGeom prst="rect">
            <a:avLst/>
          </a:prstGeom>
        </p:spPr>
      </p:pic>
    </p:spTree>
    <p:extLst>
      <p:ext uri="{BB962C8B-B14F-4D97-AF65-F5344CB8AC3E}">
        <p14:creationId xmlns:p14="http://schemas.microsoft.com/office/powerpoint/2010/main" val="13137163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712968" cy="5044058"/>
          </a:xfrm>
        </p:spPr>
        <p:txBody>
          <a:bodyPr>
            <a:noAutofit/>
          </a:bodyPr>
          <a:lstStyle/>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Esses textos possuem </a:t>
            </a:r>
            <a:r>
              <a:rPr lang="pt-BR" sz="2200" b="1" dirty="0">
                <a:latin typeface="Times New Roman" panose="02020603050405020304" pitchFamily="18" charset="0"/>
                <a:cs typeface="Times New Roman" panose="02020603050405020304" pitchFamily="18" charset="0"/>
              </a:rPr>
              <a:t>pouco valor literário</a:t>
            </a:r>
            <a:r>
              <a:rPr lang="pt-BR" sz="2200" dirty="0">
                <a:latin typeface="Times New Roman" panose="02020603050405020304" pitchFamily="18" charset="0"/>
                <a:cs typeface="Times New Roman" panose="02020603050405020304" pitchFamily="18" charset="0"/>
              </a:rPr>
              <a:t>, mas </a:t>
            </a:r>
            <a:r>
              <a:rPr lang="pt-BR" sz="2200" b="1" dirty="0">
                <a:latin typeface="Times New Roman" panose="02020603050405020304" pitchFamily="18" charset="0"/>
                <a:cs typeface="Times New Roman" panose="02020603050405020304" pitchFamily="18" charset="0"/>
              </a:rPr>
              <a:t>muito valor histórico</a:t>
            </a:r>
            <a:r>
              <a:rPr lang="pt-BR" sz="2200" dirty="0">
                <a:latin typeface="Times New Roman" panose="02020603050405020304" pitchFamily="18" charset="0"/>
                <a:cs typeface="Times New Roman" panose="02020603050405020304" pitchFamily="18" charset="0"/>
              </a:rPr>
              <a:t>, por retratarem o espírito aventureiro dos portugueses, o choque cultural entre lusos e índios e os primeiros anos do nosso país. Além disso, essa literatura quinhentista deixou </a:t>
            </a:r>
            <a:r>
              <a:rPr lang="pt-BR" sz="2200" b="1" dirty="0">
                <a:latin typeface="Times New Roman" panose="02020603050405020304" pitchFamily="18" charset="0"/>
                <a:cs typeface="Times New Roman" panose="02020603050405020304" pitchFamily="18" charset="0"/>
              </a:rPr>
              <a:t>como herança um grande conjunto de sugestões temáticas</a:t>
            </a:r>
            <a:r>
              <a:rPr lang="pt-BR" sz="2200" dirty="0">
                <a:latin typeface="Times New Roman" panose="02020603050405020304" pitchFamily="18" charset="0"/>
                <a:cs typeface="Times New Roman" panose="02020603050405020304" pitchFamily="18" charset="0"/>
              </a:rPr>
              <a:t> (os índios, as belezas naturais brasileiras, as origens históricas), os quais seriam usadas mais tardes por vários movimentos artísticos, como o Romantismo e o Modernismo.</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8167" y="4737236"/>
            <a:ext cx="2007666" cy="1359594"/>
          </a:xfrm>
          <a:prstGeom prst="rect">
            <a:avLst/>
          </a:prstGeom>
        </p:spPr>
      </p:pic>
    </p:spTree>
    <p:extLst>
      <p:ext uri="{BB962C8B-B14F-4D97-AF65-F5344CB8AC3E}">
        <p14:creationId xmlns:p14="http://schemas.microsoft.com/office/powerpoint/2010/main" val="28324044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634082"/>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052736"/>
            <a:ext cx="8229600" cy="5145435"/>
          </a:xfrm>
        </p:spPr>
        <p:txBody>
          <a:bodyPr>
            <a:no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Além da carta acima mencionada, as </a:t>
            </a:r>
            <a:r>
              <a:rPr lang="pt-BR" sz="2400" b="1" dirty="0">
                <a:latin typeface="Times New Roman" panose="02020603050405020304" pitchFamily="18" charset="0"/>
                <a:cs typeface="Times New Roman" panose="02020603050405020304" pitchFamily="18" charset="0"/>
              </a:rPr>
              <a:t>principais produções da literatura informativa</a:t>
            </a:r>
            <a:r>
              <a:rPr lang="pt-BR" sz="2400" dirty="0">
                <a:latin typeface="Times New Roman" panose="02020603050405020304" pitchFamily="18" charset="0"/>
                <a:cs typeface="Times New Roman" panose="02020603050405020304" pitchFamily="18" charset="0"/>
              </a:rPr>
              <a:t> foram:</a:t>
            </a: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1) Diário de navegação, de Pero Lopes de Sousa (1530);</a:t>
            </a: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2) Tratado da terra do Brasil e a História da Província de Santa Cruz  a que vulgarmente chamamos Brasil, de Pero de Magalhães </a:t>
            </a:r>
            <a:r>
              <a:rPr lang="pt-BR" sz="2400" dirty="0" err="1">
                <a:latin typeface="Times New Roman" panose="02020603050405020304" pitchFamily="18" charset="0"/>
                <a:cs typeface="Times New Roman" panose="02020603050405020304" pitchFamily="18" charset="0"/>
              </a:rPr>
              <a:t>Gândavo</a:t>
            </a:r>
            <a:r>
              <a:rPr lang="pt-BR" sz="2400" dirty="0">
                <a:latin typeface="Times New Roman" panose="02020603050405020304" pitchFamily="18" charset="0"/>
                <a:cs typeface="Times New Roman" panose="02020603050405020304" pitchFamily="18" charset="0"/>
              </a:rPr>
              <a:t> (1576); </a:t>
            </a: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3) Tratado descritivo do Brasil, de Gabriel Soares de Sousa (1587);</a:t>
            </a:r>
          </a:p>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4) As cartas dos missionários jesuítas;</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436086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382587"/>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31862"/>
            <a:ext cx="8712968" cy="5266309"/>
          </a:xfrm>
        </p:spPr>
        <p:txBody>
          <a:bodyPr>
            <a:no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5) As duas viagens ao Brasil, de Hans Staden (1557).</a:t>
            </a: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Hans Staden</a:t>
            </a:r>
            <a:r>
              <a:rPr lang="pt-BR" sz="2400" dirty="0">
                <a:latin typeface="Times New Roman" panose="02020603050405020304" pitchFamily="18" charset="0"/>
                <a:cs typeface="Times New Roman" panose="02020603050405020304" pitchFamily="18" charset="0"/>
              </a:rPr>
              <a:t>: foi um aventureiro mercenário alemão do século XVI. Por duas vezes, esteve no Brasil, onde participou de combates nas capitanias de Pernambuco e de São Vicente contra navegadores franceses e seus aliados indígenas. Em Bertioga, foi capturado e passou nove meses como escravo dos índios tupinambás, que eram canibais.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7596" y="4870648"/>
            <a:ext cx="1553523" cy="1150640"/>
          </a:xfrm>
          <a:prstGeom prst="rect">
            <a:avLst/>
          </a:prstGeom>
        </p:spPr>
      </p:pic>
    </p:spTree>
    <p:extLst>
      <p:ext uri="{BB962C8B-B14F-4D97-AF65-F5344CB8AC3E}">
        <p14:creationId xmlns:p14="http://schemas.microsoft.com/office/powerpoint/2010/main" val="19347484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116632"/>
            <a:ext cx="8229600" cy="597743"/>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831006"/>
            <a:ext cx="8712968" cy="5367165"/>
          </a:xfrm>
        </p:spPr>
        <p:txBody>
          <a:bodyPr>
            <a:noAutofit/>
          </a:bodyPr>
          <a:lstStyle/>
          <a:p>
            <a:pPr algn="just">
              <a:lnSpc>
                <a:spcPct val="150000"/>
              </a:lnSpc>
              <a:spcBef>
                <a:spcPts val="0"/>
              </a:spcBef>
            </a:pPr>
            <a:r>
              <a:rPr lang="pt-BR" sz="2200" dirty="0" smtClean="0">
                <a:latin typeface="Times New Roman" panose="02020603050405020304" pitchFamily="18" charset="0"/>
                <a:cs typeface="Times New Roman" panose="02020603050405020304" pitchFamily="18" charset="0"/>
              </a:rPr>
              <a:t>De </a:t>
            </a:r>
            <a:r>
              <a:rPr lang="pt-BR" sz="2200" dirty="0">
                <a:latin typeface="Times New Roman" panose="02020603050405020304" pitchFamily="18" charset="0"/>
                <a:cs typeface="Times New Roman" panose="02020603050405020304" pitchFamily="18" charset="0"/>
              </a:rPr>
              <a:t>volta à Alemanha, Staden escreveu o livro acima referido, um relato de suas viagens ao Brasil, que se tornou um grande sucesso da época: “</a:t>
            </a:r>
            <a:r>
              <a:rPr lang="pt-BR" sz="2200" i="1" dirty="0">
                <a:latin typeface="Times New Roman" panose="02020603050405020304" pitchFamily="18" charset="0"/>
                <a:cs typeface="Times New Roman" panose="02020603050405020304" pitchFamily="18" charset="0"/>
              </a:rPr>
              <a:t>Voltando da guerra, trouxeram prisioneiros. Levaram-nos para sua cabana: mas a muitos feridos desembarcaram e os mataram logo, cortaram-nos em pedaços e assaram a carne </a:t>
            </a:r>
            <a:r>
              <a:rPr lang="pt-BR" sz="2200" dirty="0">
                <a:latin typeface="Times New Roman" panose="02020603050405020304" pitchFamily="18" charset="0"/>
                <a:cs typeface="Times New Roman" panose="02020603050405020304" pitchFamily="18" charset="0"/>
              </a:rPr>
              <a:t>(...)</a:t>
            </a:r>
            <a:r>
              <a:rPr lang="pt-BR" sz="2200" i="1" dirty="0">
                <a:latin typeface="Times New Roman" panose="02020603050405020304" pitchFamily="18" charset="0"/>
                <a:cs typeface="Times New Roman" panose="02020603050405020304" pitchFamily="18" charset="0"/>
              </a:rPr>
              <a:t> Um era português </a:t>
            </a:r>
            <a:r>
              <a:rPr lang="pt-BR" sz="2200" dirty="0">
                <a:latin typeface="Times New Roman" panose="02020603050405020304" pitchFamily="18" charset="0"/>
                <a:cs typeface="Times New Roman" panose="02020603050405020304" pitchFamily="18" charset="0"/>
              </a:rPr>
              <a:t>(...)</a:t>
            </a:r>
            <a:r>
              <a:rPr lang="pt-BR" sz="2200" i="1" dirty="0">
                <a:latin typeface="Times New Roman" panose="02020603050405020304" pitchFamily="18" charset="0"/>
                <a:cs typeface="Times New Roman" panose="02020603050405020304" pitchFamily="18" charset="0"/>
              </a:rPr>
              <a:t> O outro chamava-se </a:t>
            </a:r>
            <a:r>
              <a:rPr lang="pt-BR" sz="2200" dirty="0" err="1">
                <a:latin typeface="Times New Roman" panose="02020603050405020304" pitchFamily="18" charset="0"/>
                <a:cs typeface="Times New Roman" panose="02020603050405020304" pitchFamily="18" charset="0"/>
              </a:rPr>
              <a:t>Hyeronimus</a:t>
            </a:r>
            <a:r>
              <a:rPr lang="pt-BR" sz="2200" dirty="0">
                <a:latin typeface="Times New Roman" panose="02020603050405020304" pitchFamily="18" charset="0"/>
                <a:cs typeface="Times New Roman" panose="02020603050405020304" pitchFamily="18" charset="0"/>
              </a:rPr>
              <a:t>;</a:t>
            </a:r>
            <a:r>
              <a:rPr lang="pt-BR" sz="2200" i="1" dirty="0">
                <a:latin typeface="Times New Roman" panose="02020603050405020304" pitchFamily="18" charset="0"/>
                <a:cs typeface="Times New Roman" panose="02020603050405020304" pitchFamily="18" charset="0"/>
              </a:rPr>
              <a:t> este foi assado de noite</a:t>
            </a:r>
            <a:r>
              <a:rPr lang="pt-BR" sz="2200" dirty="0">
                <a:latin typeface="Times New Roman" panose="02020603050405020304" pitchFamily="18" charset="0"/>
                <a:cs typeface="Times New Roman" panose="02020603050405020304" pitchFamily="18" charset="0"/>
              </a:rPr>
              <a:t>”.</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49631" y="4152706"/>
            <a:ext cx="3644738" cy="1971652"/>
          </a:xfrm>
          <a:prstGeom prst="rect">
            <a:avLst/>
          </a:prstGeom>
        </p:spPr>
      </p:pic>
    </p:spTree>
    <p:extLst>
      <p:ext uri="{BB962C8B-B14F-4D97-AF65-F5344CB8AC3E}">
        <p14:creationId xmlns:p14="http://schemas.microsoft.com/office/powerpoint/2010/main" val="107540636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989012"/>
            <a:ext cx="8229600" cy="5209160"/>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A Literatura de </a:t>
            </a:r>
            <a:r>
              <a:rPr lang="pt-BR" sz="2400" b="1" dirty="0" smtClean="0">
                <a:latin typeface="Times New Roman" panose="02020603050405020304" pitchFamily="18" charset="0"/>
                <a:cs typeface="Times New Roman" panose="02020603050405020304" pitchFamily="18" charset="0"/>
              </a:rPr>
              <a:t>Catequese</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José de Anchieta (1534-1597)</a:t>
            </a:r>
            <a:r>
              <a:rPr lang="pt-BR" sz="2400" dirty="0">
                <a:latin typeface="Times New Roman" panose="02020603050405020304" pitchFamily="18" charset="0"/>
                <a:cs typeface="Times New Roman" panose="02020603050405020304" pitchFamily="18" charset="0"/>
              </a:rPr>
              <a:t>: </a:t>
            </a:r>
            <a:r>
              <a:rPr lang="pt-BR" sz="2400" dirty="0">
                <a:solidFill>
                  <a:srgbClr val="FF0000"/>
                </a:solidFill>
                <a:latin typeface="Times New Roman" panose="02020603050405020304" pitchFamily="18" charset="0"/>
                <a:cs typeface="Times New Roman" panose="02020603050405020304" pitchFamily="18" charset="0"/>
              </a:rPr>
              <a:t>jesuíta espanhol </a:t>
            </a:r>
            <a:r>
              <a:rPr lang="pt-BR" sz="2400" dirty="0">
                <a:latin typeface="Times New Roman" panose="02020603050405020304" pitchFamily="18" charset="0"/>
                <a:cs typeface="Times New Roman" panose="02020603050405020304" pitchFamily="18" charset="0"/>
              </a:rPr>
              <a:t>que veio </a:t>
            </a:r>
            <a:r>
              <a:rPr lang="pt-BR" sz="2400" dirty="0">
                <a:solidFill>
                  <a:srgbClr val="FF0000"/>
                </a:solidFill>
                <a:latin typeface="Times New Roman" panose="02020603050405020304" pitchFamily="18" charset="0"/>
                <a:cs typeface="Times New Roman" panose="02020603050405020304" pitchFamily="18" charset="0"/>
              </a:rPr>
              <a:t>catequizar os índios </a:t>
            </a:r>
            <a:r>
              <a:rPr lang="pt-BR" sz="2400" dirty="0">
                <a:latin typeface="Times New Roman" panose="02020603050405020304" pitchFamily="18" charset="0"/>
                <a:cs typeface="Times New Roman" panose="02020603050405020304" pitchFamily="18" charset="0"/>
              </a:rPr>
              <a:t>brasileiros e participou da </a:t>
            </a:r>
            <a:r>
              <a:rPr lang="pt-BR" sz="2400" dirty="0">
                <a:solidFill>
                  <a:srgbClr val="FF0000"/>
                </a:solidFill>
                <a:latin typeface="Times New Roman" panose="02020603050405020304" pitchFamily="18" charset="0"/>
                <a:cs typeface="Times New Roman" panose="02020603050405020304" pitchFamily="18" charset="0"/>
              </a:rPr>
              <a:t>fundação das cidades de São Paulo e do Rio de Janeiro</a:t>
            </a:r>
            <a:r>
              <a:rPr lang="pt-BR" sz="2400" dirty="0">
                <a:latin typeface="Times New Roman" panose="02020603050405020304" pitchFamily="18" charset="0"/>
                <a:cs typeface="Times New Roman" panose="02020603050405020304" pitchFamily="18" charset="0"/>
              </a:rPr>
              <a:t>. Sua obra está entre as melhores produções do </a:t>
            </a:r>
            <a:r>
              <a:rPr lang="pt-BR" sz="2400" dirty="0" err="1">
                <a:latin typeface="Times New Roman" panose="02020603050405020304" pitchFamily="18" charset="0"/>
                <a:cs typeface="Times New Roman" panose="02020603050405020304" pitchFamily="18" charset="0"/>
              </a:rPr>
              <a:t>Quinhentismo</a:t>
            </a:r>
            <a:r>
              <a:rPr lang="pt-BR" sz="2400" dirty="0">
                <a:latin typeface="Times New Roman" panose="02020603050405020304" pitchFamily="18" charset="0"/>
                <a:cs typeface="Times New Roman" panose="02020603050405020304" pitchFamily="18" charset="0"/>
              </a:rPr>
              <a:t> brasileiro, tendo escrito </a:t>
            </a:r>
            <a:r>
              <a:rPr lang="pt-BR" sz="2400" dirty="0">
                <a:solidFill>
                  <a:srgbClr val="FF0000"/>
                </a:solidFill>
                <a:latin typeface="Times New Roman" panose="02020603050405020304" pitchFamily="18" charset="0"/>
                <a:cs typeface="Times New Roman" panose="02020603050405020304" pitchFamily="18" charset="0"/>
              </a:rPr>
              <a:t>sermões, poesia religiosa e épica, crônica histórica</a:t>
            </a:r>
            <a:r>
              <a:rPr lang="pt-BR" sz="2400" dirty="0">
                <a:latin typeface="Times New Roman" panose="02020603050405020304" pitchFamily="18" charset="0"/>
                <a:cs typeface="Times New Roman" panose="02020603050405020304" pitchFamily="18" charset="0"/>
              </a:rPr>
              <a:t>, uma </a:t>
            </a:r>
            <a:r>
              <a:rPr lang="pt-BR" sz="2400" dirty="0">
                <a:solidFill>
                  <a:srgbClr val="FF0000"/>
                </a:solidFill>
                <a:latin typeface="Times New Roman" panose="02020603050405020304" pitchFamily="18" charset="0"/>
                <a:cs typeface="Times New Roman" panose="02020603050405020304" pitchFamily="18" charset="0"/>
              </a:rPr>
              <a:t>gramática do tupi e peças teatrais</a:t>
            </a:r>
            <a:r>
              <a:rPr lang="pt-BR" sz="2400" dirty="0">
                <a:latin typeface="Times New Roman" panose="02020603050405020304" pitchFamily="18" charset="0"/>
                <a:cs typeface="Times New Roman" panose="02020603050405020304" pitchFamily="18" charset="0"/>
              </a:rPr>
              <a:t>, estas com o intuito de educação espiritual e catequese.</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972196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1154114"/>
            <a:ext cx="8640960" cy="5044058"/>
          </a:xfrm>
        </p:spPr>
        <p:txBody>
          <a:bodyPr>
            <a:noAutofit/>
          </a:bodyPr>
          <a:lstStyle/>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A Literatura de </a:t>
            </a:r>
            <a:r>
              <a:rPr lang="pt-BR" sz="2400" b="1" dirty="0" smtClean="0">
                <a:latin typeface="Times New Roman" panose="02020603050405020304" pitchFamily="18" charset="0"/>
                <a:cs typeface="Times New Roman" panose="02020603050405020304" pitchFamily="18" charset="0"/>
              </a:rPr>
              <a:t>Catequese</a:t>
            </a: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José de Anchieta (1534-1597)</a:t>
            </a:r>
            <a:r>
              <a:rPr lang="pt-BR" sz="2400" dirty="0">
                <a:latin typeface="Times New Roman" panose="02020603050405020304" pitchFamily="18" charset="0"/>
                <a:cs typeface="Times New Roman" panose="02020603050405020304" pitchFamily="18" charset="0"/>
              </a:rPr>
              <a:t>: Seu estilo era influenciado pela poesia palaciana medieval, com o uso da medida velha, e pelo teatro de Gil Vicente. Seu </a:t>
            </a:r>
            <a:r>
              <a:rPr lang="pt-BR" sz="2400" dirty="0">
                <a:solidFill>
                  <a:srgbClr val="FF0000"/>
                </a:solidFill>
                <a:latin typeface="Times New Roman" panose="02020603050405020304" pitchFamily="18" charset="0"/>
                <a:cs typeface="Times New Roman" panose="02020603050405020304" pitchFamily="18" charset="0"/>
              </a:rPr>
              <a:t>maior destaque </a:t>
            </a:r>
            <a:r>
              <a:rPr lang="pt-BR" sz="2400" dirty="0">
                <a:latin typeface="Times New Roman" panose="02020603050405020304" pitchFamily="18" charset="0"/>
                <a:cs typeface="Times New Roman" panose="02020603050405020304" pitchFamily="18" charset="0"/>
              </a:rPr>
              <a:t>foi justamente a </a:t>
            </a:r>
            <a:r>
              <a:rPr lang="pt-BR" sz="2400" dirty="0">
                <a:solidFill>
                  <a:srgbClr val="FF0000"/>
                </a:solidFill>
                <a:latin typeface="Times New Roman" panose="02020603050405020304" pitchFamily="18" charset="0"/>
                <a:cs typeface="Times New Roman" panose="02020603050405020304" pitchFamily="18" charset="0"/>
              </a:rPr>
              <a:t>produção teatral</a:t>
            </a:r>
            <a:r>
              <a:rPr lang="pt-BR" sz="2400" dirty="0">
                <a:latin typeface="Times New Roman" panose="02020603050405020304" pitchFamily="18" charset="0"/>
                <a:cs typeface="Times New Roman" panose="02020603050405020304" pitchFamily="18" charset="0"/>
              </a:rPr>
              <a:t>, pois seus </a:t>
            </a:r>
            <a:r>
              <a:rPr lang="pt-BR" sz="2400" dirty="0">
                <a:solidFill>
                  <a:srgbClr val="FF0000"/>
                </a:solidFill>
                <a:latin typeface="Times New Roman" panose="02020603050405020304" pitchFamily="18" charset="0"/>
                <a:cs typeface="Times New Roman" panose="02020603050405020304" pitchFamily="18" charset="0"/>
              </a:rPr>
              <a:t>autos</a:t>
            </a:r>
            <a:r>
              <a:rPr lang="pt-BR" sz="2400" dirty="0">
                <a:latin typeface="Times New Roman" panose="02020603050405020304" pitchFamily="18" charset="0"/>
                <a:cs typeface="Times New Roman" panose="02020603050405020304" pitchFamily="18" charset="0"/>
              </a:rPr>
              <a:t> conseguiam </a:t>
            </a:r>
            <a:r>
              <a:rPr lang="pt-BR" sz="2400" dirty="0">
                <a:solidFill>
                  <a:srgbClr val="FF0000"/>
                </a:solidFill>
                <a:latin typeface="Times New Roman" panose="02020603050405020304" pitchFamily="18" charset="0"/>
                <a:cs typeface="Times New Roman" panose="02020603050405020304" pitchFamily="18" charset="0"/>
              </a:rPr>
              <a:t>veicular a fé </a:t>
            </a:r>
            <a:r>
              <a:rPr lang="pt-BR" sz="2400" dirty="0">
                <a:latin typeface="Times New Roman" panose="02020603050405020304" pitchFamily="18" charset="0"/>
                <a:cs typeface="Times New Roman" panose="02020603050405020304" pitchFamily="18" charset="0"/>
              </a:rPr>
              <a:t>e os mandamentos religiosos de </a:t>
            </a:r>
            <a:r>
              <a:rPr lang="pt-BR" sz="2400" dirty="0">
                <a:solidFill>
                  <a:srgbClr val="FF0000"/>
                </a:solidFill>
                <a:latin typeface="Times New Roman" panose="02020603050405020304" pitchFamily="18" charset="0"/>
                <a:cs typeface="Times New Roman" panose="02020603050405020304" pitchFamily="18" charset="0"/>
              </a:rPr>
              <a:t>forma amena e agradável</a:t>
            </a:r>
            <a:r>
              <a:rPr lang="pt-BR" sz="2400" dirty="0">
                <a:latin typeface="Times New Roman" panose="02020603050405020304" pitchFamily="18" charset="0"/>
                <a:cs typeface="Times New Roman" panose="02020603050405020304" pitchFamily="18" charset="0"/>
              </a:rPr>
              <a:t>.</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Image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38736" y="4653136"/>
            <a:ext cx="1522512" cy="1348614"/>
          </a:xfrm>
          <a:prstGeom prst="rect">
            <a:avLst/>
          </a:prstGeom>
        </p:spPr>
      </p:pic>
    </p:spTree>
    <p:extLst>
      <p:ext uri="{BB962C8B-B14F-4D97-AF65-F5344CB8AC3E}">
        <p14:creationId xmlns:p14="http://schemas.microsoft.com/office/powerpoint/2010/main" val="35490373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 no Brasil</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Autofit/>
          </a:bodyPr>
          <a:lstStyle/>
          <a:p>
            <a:pPr marL="0" indent="0">
              <a:buNone/>
            </a:pPr>
            <a:r>
              <a:rPr lang="pt-BR" i="1" dirty="0"/>
              <a:t>Em Deus, meu criador,</a:t>
            </a:r>
            <a:endParaRPr lang="pt-BR" dirty="0"/>
          </a:p>
          <a:p>
            <a:pPr marL="0" indent="0">
              <a:buNone/>
            </a:pPr>
            <a:r>
              <a:rPr lang="pt-BR" i="1" dirty="0"/>
              <a:t>Está todo o meu bem</a:t>
            </a:r>
            <a:endParaRPr lang="pt-BR" dirty="0"/>
          </a:p>
          <a:p>
            <a:pPr marL="0" indent="0">
              <a:buNone/>
            </a:pPr>
            <a:r>
              <a:rPr lang="pt-BR" i="1" dirty="0"/>
              <a:t>e esperança</a:t>
            </a:r>
            <a:endParaRPr lang="pt-BR" dirty="0"/>
          </a:p>
          <a:p>
            <a:pPr marL="0" indent="0">
              <a:buNone/>
            </a:pPr>
            <a:r>
              <a:rPr lang="pt-BR" i="1" dirty="0"/>
              <a:t>meu gosto e meu amor</a:t>
            </a:r>
            <a:endParaRPr lang="pt-BR" dirty="0"/>
          </a:p>
          <a:p>
            <a:pPr marL="0" indent="0">
              <a:buNone/>
            </a:pPr>
            <a:r>
              <a:rPr lang="pt-BR" i="1" dirty="0"/>
              <a:t>e bem-aventurança.</a:t>
            </a:r>
            <a:endParaRPr lang="pt-BR" dirty="0"/>
          </a:p>
          <a:p>
            <a:pPr marL="0" indent="0">
              <a:buNone/>
            </a:pPr>
            <a:r>
              <a:rPr lang="pt-BR" i="1" dirty="0"/>
              <a:t>Quem serve a tal Senhor</a:t>
            </a:r>
            <a:endParaRPr lang="pt-BR" dirty="0"/>
          </a:p>
          <a:p>
            <a:pPr marL="0" indent="0">
              <a:buNone/>
            </a:pPr>
            <a:r>
              <a:rPr lang="pt-BR" i="1" dirty="0"/>
              <a:t>não faz mudança</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51184" y="1492473"/>
            <a:ext cx="2952764" cy="4096767"/>
          </a:xfrm>
          <a:prstGeom prst="rect">
            <a:avLst/>
          </a:prstGeom>
        </p:spPr>
      </p:pic>
    </p:spTree>
    <p:extLst>
      <p:ext uri="{BB962C8B-B14F-4D97-AF65-F5344CB8AC3E}">
        <p14:creationId xmlns:p14="http://schemas.microsoft.com/office/powerpoint/2010/main" val="88452302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30834"/>
            <a:ext cx="8229600" cy="595560"/>
          </a:xfrm>
        </p:spPr>
        <p:txBody>
          <a:bodyPr>
            <a:noAutofit/>
          </a:bodyPr>
          <a:lstStyle/>
          <a:p>
            <a:r>
              <a:rPr lang="pt-BR" b="1" dirty="0" smtClean="0">
                <a:solidFill>
                  <a:srgbClr val="FF0000"/>
                </a:solidFill>
                <a:latin typeface="Times New Roman" panose="02020603050405020304" pitchFamily="18" charset="0"/>
                <a:cs typeface="Times New Roman" panose="02020603050405020304" pitchFamily="18" charset="0"/>
              </a:rPr>
              <a:t>Exercícios</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714376"/>
            <a:ext cx="8784976" cy="5483796"/>
          </a:xfrm>
        </p:spPr>
        <p:txBody>
          <a:bodyPr>
            <a:noAutofit/>
          </a:bodyPr>
          <a:lstStyle/>
          <a:p>
            <a:pPr marL="0" indent="0">
              <a:buNone/>
            </a:pPr>
            <a:r>
              <a:rPr lang="pt-BR" sz="2000" dirty="0" smtClean="0">
                <a:latin typeface="Times New Roman" panose="02020603050405020304" pitchFamily="18" charset="0"/>
                <a:cs typeface="Times New Roman" panose="02020603050405020304" pitchFamily="18" charset="0"/>
              </a:rPr>
              <a:t>1- </a:t>
            </a:r>
            <a:r>
              <a:rPr lang="pt-BR" sz="2000" dirty="0">
                <a:latin typeface="Times New Roman" panose="02020603050405020304" pitchFamily="18" charset="0"/>
                <a:cs typeface="Times New Roman" panose="02020603050405020304" pitchFamily="18" charset="0"/>
              </a:rPr>
              <a:t>Leia o soneto de Luís Vaz de Camões para responder à questão:</a:t>
            </a:r>
          </a:p>
          <a:p>
            <a:pPr marL="0" indent="0">
              <a:buNone/>
            </a:pPr>
            <a:r>
              <a:rPr lang="pt-BR" sz="2000" b="1" i="1" dirty="0">
                <a:latin typeface="Times New Roman" panose="02020603050405020304" pitchFamily="18" charset="0"/>
                <a:cs typeface="Times New Roman" panose="02020603050405020304" pitchFamily="18" charset="0"/>
              </a:rPr>
              <a:t>Alma minha gentil, que te partiste</a:t>
            </a:r>
            <a:endParaRPr lang="pt-BR" sz="2000" dirty="0">
              <a:latin typeface="Times New Roman" panose="02020603050405020304" pitchFamily="18" charset="0"/>
              <a:cs typeface="Times New Roman" panose="02020603050405020304" pitchFamily="18" charset="0"/>
            </a:endParaRPr>
          </a:p>
          <a:p>
            <a:pPr marL="0" indent="0">
              <a:buNone/>
            </a:pPr>
            <a:r>
              <a:rPr lang="pt-BR" sz="2000" i="1" dirty="0">
                <a:latin typeface="Times New Roman" panose="02020603050405020304" pitchFamily="18" charset="0"/>
                <a:cs typeface="Times New Roman" panose="02020603050405020304" pitchFamily="18" charset="0"/>
              </a:rPr>
              <a:t>Alma minha gentil, que te partiste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Tão cedo desta vida, descontente,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Repousa lá no Céu eternamente,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E viva eu cá na terra sempre triste.</a:t>
            </a:r>
            <a:endParaRPr lang="pt-BR" sz="2000" dirty="0">
              <a:latin typeface="Times New Roman" panose="02020603050405020304" pitchFamily="18" charset="0"/>
              <a:cs typeface="Times New Roman" panose="02020603050405020304" pitchFamily="18" charset="0"/>
            </a:endParaRPr>
          </a:p>
          <a:p>
            <a:pPr marL="0" indent="0">
              <a:buNone/>
            </a:pPr>
            <a:r>
              <a:rPr lang="pt-BR" sz="2000" i="1" dirty="0">
                <a:latin typeface="Times New Roman" panose="02020603050405020304" pitchFamily="18" charset="0"/>
                <a:cs typeface="Times New Roman" panose="02020603050405020304" pitchFamily="18" charset="0"/>
              </a:rPr>
              <a:t>Se lá no assento etéreo, onde subiste,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Memória desta sida se consente,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Não te esqueças daquele amor ardente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Que já nos olhos meus tão puro viste.</a:t>
            </a:r>
            <a:endParaRPr lang="pt-BR" sz="2000" dirty="0">
              <a:latin typeface="Times New Roman" panose="02020603050405020304" pitchFamily="18" charset="0"/>
              <a:cs typeface="Times New Roman" panose="02020603050405020304" pitchFamily="18" charset="0"/>
            </a:endParaRPr>
          </a:p>
          <a:p>
            <a:pPr marL="0" indent="0">
              <a:buNone/>
            </a:pPr>
            <a:r>
              <a:rPr lang="pt-BR" sz="2000" i="1" dirty="0">
                <a:latin typeface="Times New Roman" panose="02020603050405020304" pitchFamily="18" charset="0"/>
                <a:cs typeface="Times New Roman" panose="02020603050405020304" pitchFamily="18" charset="0"/>
              </a:rPr>
              <a:t>E se vires que pode merecer-te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Alguma cousa a dor que me ficou</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Da mágoa, sem remédio, de perder-te,</a:t>
            </a:r>
            <a:endParaRPr lang="pt-BR" sz="2000" dirty="0">
              <a:latin typeface="Times New Roman" panose="02020603050405020304" pitchFamily="18" charset="0"/>
              <a:cs typeface="Times New Roman" panose="02020603050405020304" pitchFamily="18" charset="0"/>
            </a:endParaRPr>
          </a:p>
          <a:p>
            <a:pPr marL="0" indent="0">
              <a:buNone/>
            </a:pPr>
            <a:r>
              <a:rPr lang="pt-BR" sz="2000" i="1" dirty="0">
                <a:latin typeface="Times New Roman" panose="02020603050405020304" pitchFamily="18" charset="0"/>
                <a:cs typeface="Times New Roman" panose="02020603050405020304" pitchFamily="18" charset="0"/>
              </a:rPr>
              <a:t>Roga a Deus, que teus anos encurtou,</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Que tão cedo de </a:t>
            </a:r>
            <a:r>
              <a:rPr lang="pt-BR" sz="2000" i="1" dirty="0" err="1">
                <a:latin typeface="Times New Roman" panose="02020603050405020304" pitchFamily="18" charset="0"/>
                <a:cs typeface="Times New Roman" panose="02020603050405020304" pitchFamily="18" charset="0"/>
              </a:rPr>
              <a:t>cd</a:t>
            </a:r>
            <a:r>
              <a:rPr lang="pt-BR" sz="2000" i="1" dirty="0">
                <a:latin typeface="Times New Roman" panose="02020603050405020304" pitchFamily="18" charset="0"/>
                <a:cs typeface="Times New Roman" panose="02020603050405020304" pitchFamily="18" charset="0"/>
              </a:rPr>
              <a:t> me leve a ver-te,</a:t>
            </a:r>
            <a:br>
              <a:rPr lang="pt-BR" sz="2000" i="1" dirty="0">
                <a:latin typeface="Times New Roman" panose="02020603050405020304" pitchFamily="18" charset="0"/>
                <a:cs typeface="Times New Roman" panose="02020603050405020304" pitchFamily="18" charset="0"/>
              </a:rPr>
            </a:br>
            <a:r>
              <a:rPr lang="pt-BR" sz="2000" i="1" dirty="0">
                <a:latin typeface="Times New Roman" panose="02020603050405020304" pitchFamily="18" charset="0"/>
                <a:cs typeface="Times New Roman" panose="02020603050405020304" pitchFamily="18" charset="0"/>
              </a:rPr>
              <a:t>Quão cedo de meus olhos te levou.</a:t>
            </a:r>
            <a:endParaRPr lang="pt-BR" sz="2000" dirty="0">
              <a:latin typeface="Times New Roman" panose="02020603050405020304" pitchFamily="18" charset="0"/>
              <a:cs typeface="Times New Roman" panose="02020603050405020304" pitchFamily="18" charset="0"/>
            </a:endParaRPr>
          </a:p>
          <a:p>
            <a:pPr marL="0" indent="0">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05300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A cultura renascentista ostentava </a:t>
            </a:r>
            <a:r>
              <a:rPr lang="pt-BR" sz="2400" dirty="0">
                <a:solidFill>
                  <a:srgbClr val="FF0000"/>
                </a:solidFill>
                <a:latin typeface="Times New Roman" panose="02020603050405020304" pitchFamily="18" charset="0"/>
                <a:cs typeface="Times New Roman" panose="02020603050405020304" pitchFamily="18" charset="0"/>
              </a:rPr>
              <a:t>quatro pilares</a:t>
            </a:r>
            <a:r>
              <a:rPr lang="pt-BR" sz="2400" dirty="0" smtClean="0">
                <a:latin typeface="Times New Roman" panose="02020603050405020304" pitchFamily="18" charset="0"/>
                <a:cs typeface="Times New Roman" panose="02020603050405020304" pitchFamily="18" charset="0"/>
              </a:rPr>
              <a:t>:</a:t>
            </a:r>
          </a:p>
          <a:p>
            <a:pPr marL="0" indent="0" algn="just">
              <a:lnSpc>
                <a:spcPct val="150000"/>
              </a:lnSpc>
              <a:spcBef>
                <a:spcPts val="0"/>
              </a:spcBef>
              <a:buNone/>
            </a:pPr>
            <a:endParaRPr lang="pt-BR" sz="2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b="1" dirty="0">
                <a:latin typeface="Times New Roman" panose="02020603050405020304" pitchFamily="18" charset="0"/>
                <a:cs typeface="Times New Roman" panose="02020603050405020304" pitchFamily="18" charset="0"/>
              </a:rPr>
              <a:t>Antropocentrismo </a:t>
            </a:r>
            <a:r>
              <a:rPr lang="pt-BR" sz="2400" dirty="0">
                <a:latin typeface="Times New Roman" panose="02020603050405020304" pitchFamily="18" charset="0"/>
                <a:cs typeface="Times New Roman" panose="02020603050405020304" pitchFamily="18" charset="0"/>
              </a:rPr>
              <a:t>- colocando o </a:t>
            </a:r>
            <a:r>
              <a:rPr lang="pt-BR" sz="2400" dirty="0">
                <a:solidFill>
                  <a:srgbClr val="FF0000"/>
                </a:solidFill>
                <a:latin typeface="Times New Roman" panose="02020603050405020304" pitchFamily="18" charset="0"/>
                <a:cs typeface="Times New Roman" panose="02020603050405020304" pitchFamily="18" charset="0"/>
              </a:rPr>
              <a:t>homem</a:t>
            </a:r>
            <a:r>
              <a:rPr lang="pt-BR" sz="2400" dirty="0">
                <a:latin typeface="Times New Roman" panose="02020603050405020304" pitchFamily="18" charset="0"/>
                <a:cs typeface="Times New Roman" panose="02020603050405020304" pitchFamily="18" charset="0"/>
              </a:rPr>
              <a:t> como a suprema criação de Deus e como </a:t>
            </a:r>
            <a:r>
              <a:rPr lang="pt-BR" sz="2400" dirty="0">
                <a:solidFill>
                  <a:srgbClr val="FF0000"/>
                </a:solidFill>
                <a:latin typeface="Times New Roman" panose="02020603050405020304" pitchFamily="18" charset="0"/>
                <a:cs typeface="Times New Roman" panose="02020603050405020304" pitchFamily="18" charset="0"/>
              </a:rPr>
              <a:t>centro do universo</a:t>
            </a:r>
            <a:r>
              <a:rPr lang="pt-BR" sz="2400" dirty="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7824" y="4005064"/>
            <a:ext cx="2808312" cy="1934615"/>
          </a:xfrm>
          <a:prstGeom prst="rect">
            <a:avLst/>
          </a:prstGeom>
        </p:spPr>
      </p:pic>
    </p:spTree>
    <p:extLst>
      <p:ext uri="{BB962C8B-B14F-4D97-AF65-F5344CB8AC3E}">
        <p14:creationId xmlns:p14="http://schemas.microsoft.com/office/powerpoint/2010/main" val="195397434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30834"/>
            <a:ext cx="8229600" cy="595560"/>
          </a:xfrm>
        </p:spPr>
        <p:txBody>
          <a:bodyPr>
            <a:noAutofit/>
          </a:bodyPr>
          <a:lstStyle/>
          <a:p>
            <a:r>
              <a:rPr lang="pt-BR" b="1" dirty="0" smtClean="0">
                <a:solidFill>
                  <a:srgbClr val="FF0000"/>
                </a:solidFill>
                <a:latin typeface="Times New Roman" panose="02020603050405020304" pitchFamily="18" charset="0"/>
                <a:cs typeface="Times New Roman" panose="02020603050405020304" pitchFamily="18" charset="0"/>
              </a:rPr>
              <a:t>Exercícios</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657227"/>
            <a:ext cx="8784976" cy="5540945"/>
          </a:xfrm>
        </p:spPr>
        <p:txBody>
          <a:bodyPr>
            <a:noAutofit/>
          </a:bodyPr>
          <a:lstStyle/>
          <a:p>
            <a:pPr marL="0" indent="0" algn="just">
              <a:buNone/>
            </a:pPr>
            <a:r>
              <a:rPr lang="pt-BR" sz="1900" dirty="0" smtClean="0">
                <a:latin typeface="Times New Roman" panose="02020603050405020304" pitchFamily="18" charset="0"/>
                <a:cs typeface="Times New Roman" panose="02020603050405020304" pitchFamily="18" charset="0"/>
              </a:rPr>
              <a:t>1- </a:t>
            </a:r>
            <a:r>
              <a:rPr lang="pt-BR" sz="1900" dirty="0">
                <a:latin typeface="Times New Roman" panose="02020603050405020304" pitchFamily="18" charset="0"/>
                <a:cs typeface="Times New Roman" panose="02020603050405020304" pitchFamily="18" charset="0"/>
              </a:rPr>
              <a:t>No poema de Camões, podemos perceber algumas características do Classicismo. São elas:</a:t>
            </a:r>
          </a:p>
          <a:p>
            <a:pPr marL="0" indent="0" algn="just">
              <a:buNone/>
            </a:pPr>
            <a:r>
              <a:rPr lang="pt-BR" sz="1900" dirty="0">
                <a:latin typeface="Times New Roman" panose="02020603050405020304" pitchFamily="18" charset="0"/>
                <a:cs typeface="Times New Roman" panose="02020603050405020304" pitchFamily="18" charset="0"/>
              </a:rPr>
              <a:t>a) equilíbrio entre os transes existenciais do poeta com a disciplina clássica: emoção e razão, expressão pessoal e imitação são concebidas por meio de uma dicção sóbria, contida, mas nem por isso menos comovente. No poema também podemos perceber que, embora o homem sempre queira atingir o ideal e a perfeição, ele sempre encontra em seu caminho a restrição imposta pela própria condição humana</a:t>
            </a:r>
            <a:r>
              <a:rPr lang="pt-BR" sz="1900" b="1" dirty="0">
                <a:latin typeface="Times New Roman" panose="02020603050405020304" pitchFamily="18" charset="0"/>
                <a:cs typeface="Times New Roman" panose="02020603050405020304" pitchFamily="18" charset="0"/>
              </a:rPr>
              <a:t>.</a:t>
            </a:r>
          </a:p>
          <a:p>
            <a:pPr marL="0" indent="0" algn="just">
              <a:buNone/>
            </a:pPr>
            <a:r>
              <a:rPr lang="pt-BR" sz="1900" dirty="0">
                <a:latin typeface="Times New Roman" panose="02020603050405020304" pitchFamily="18" charset="0"/>
                <a:cs typeface="Times New Roman" panose="02020603050405020304" pitchFamily="18" charset="0"/>
              </a:rPr>
              <a:t>b) o assunto principal do poema é o sofrimento amoroso do eu lírico perante uma mulher idealizada e distante. Há uma ambientação aristocrática da corte e uma forte influência provençal na lírica camoniana.</a:t>
            </a:r>
          </a:p>
          <a:p>
            <a:pPr marL="0" indent="0" algn="just">
              <a:buNone/>
            </a:pPr>
            <a:r>
              <a:rPr lang="pt-BR" sz="1900" dirty="0">
                <a:latin typeface="Times New Roman" panose="02020603050405020304" pitchFamily="18" charset="0"/>
                <a:cs typeface="Times New Roman" panose="02020603050405020304" pitchFamily="18" charset="0"/>
              </a:rPr>
              <a:t>c) predomínio da musicalidade e grande influência da tradição oral ibérica. </a:t>
            </a:r>
            <a:r>
              <a:rPr lang="pt-BR" sz="1900" dirty="0" smtClean="0">
                <a:latin typeface="Times New Roman" panose="02020603050405020304" pitchFamily="18" charset="0"/>
                <a:cs typeface="Times New Roman" panose="02020603050405020304" pitchFamily="18" charset="0"/>
              </a:rPr>
              <a:t>O assunto </a:t>
            </a:r>
            <a:r>
              <a:rPr lang="pt-BR" sz="1900" dirty="0">
                <a:latin typeface="Times New Roman" panose="02020603050405020304" pitchFamily="18" charset="0"/>
                <a:cs typeface="Times New Roman" panose="02020603050405020304" pitchFamily="18" charset="0"/>
              </a:rPr>
              <a:t>principal do poema é o lamento da moça cujo namorado partiu. Os paralelismos semânticos, o refrão, reiterações e estribilho estão presentes em seus versos: esses elementos tinham como finalidade facilitar a memorização do texto para que ele fosse cantado.</a:t>
            </a:r>
          </a:p>
          <a:p>
            <a:pPr marL="0" indent="0" algn="just">
              <a:buNone/>
            </a:pPr>
            <a:r>
              <a:rPr lang="pt-BR" sz="1900" dirty="0">
                <a:latin typeface="Times New Roman" panose="02020603050405020304" pitchFamily="18" charset="0"/>
                <a:cs typeface="Times New Roman" panose="02020603050405020304" pitchFamily="18" charset="0"/>
              </a:rPr>
              <a:t>d) O poema de Camões é marcado por uma linguagem rebuscada, permeada por figuras de linguagem de difícil compreensão. Seu tema principal é a luta entre classes sociais e as crises religiosas.</a:t>
            </a:r>
          </a:p>
          <a:p>
            <a:pPr marL="0" indent="0">
              <a:buNone/>
            </a:pP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249187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30834"/>
            <a:ext cx="8229600" cy="595560"/>
          </a:xfrm>
        </p:spPr>
        <p:txBody>
          <a:bodyPr>
            <a:noAutofit/>
          </a:bodyPr>
          <a:lstStyle/>
          <a:p>
            <a:r>
              <a:rPr lang="pt-BR" b="1" dirty="0" smtClean="0">
                <a:solidFill>
                  <a:srgbClr val="FF0000"/>
                </a:solidFill>
                <a:latin typeface="Times New Roman" panose="02020603050405020304" pitchFamily="18" charset="0"/>
                <a:cs typeface="Times New Roman" panose="02020603050405020304" pitchFamily="18" charset="0"/>
              </a:rPr>
              <a:t>Exercícios</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657227"/>
            <a:ext cx="8784976" cy="5540945"/>
          </a:xfrm>
        </p:spPr>
        <p:txBody>
          <a:bodyPr>
            <a:noAutofit/>
          </a:bodyPr>
          <a:lstStyle/>
          <a:p>
            <a:pPr marL="0" indent="0">
              <a:buNone/>
            </a:pPr>
            <a:r>
              <a:rPr lang="pt-BR" sz="2400" dirty="0" smtClean="0">
                <a:latin typeface="Times New Roman" panose="02020603050405020304" pitchFamily="18" charset="0"/>
                <a:cs typeface="Times New Roman" panose="02020603050405020304" pitchFamily="18" charset="0"/>
              </a:rPr>
              <a:t>2- </a:t>
            </a:r>
            <a:r>
              <a:rPr lang="pt-BR" sz="2400" dirty="0">
                <a:latin typeface="Times New Roman" panose="02020603050405020304" pitchFamily="18" charset="0"/>
                <a:cs typeface="Times New Roman" panose="02020603050405020304" pitchFamily="18" charset="0"/>
              </a:rPr>
              <a:t>No Brasil, o período correspondente ao classicismo europeu foi chamado </a:t>
            </a:r>
            <a:r>
              <a:rPr lang="pt-BR" sz="2400" dirty="0" smtClean="0">
                <a:latin typeface="Times New Roman" panose="02020603050405020304" pitchFamily="18" charset="0"/>
                <a:cs typeface="Times New Roman" panose="02020603050405020304" pitchFamily="18" charset="0"/>
              </a:rPr>
              <a:t>de</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a) </a:t>
            </a:r>
            <a:r>
              <a:rPr lang="pt-BR" sz="2400" dirty="0" smtClean="0">
                <a:latin typeface="Times New Roman" panose="02020603050405020304" pitchFamily="18" charset="0"/>
                <a:cs typeface="Times New Roman" panose="02020603050405020304" pitchFamily="18" charset="0"/>
              </a:rPr>
              <a:t>Arcadismo.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b) </a:t>
            </a:r>
            <a:r>
              <a:rPr lang="pt-BR" sz="2400" dirty="0" smtClean="0">
                <a:latin typeface="Times New Roman" panose="02020603050405020304" pitchFamily="18" charset="0"/>
                <a:cs typeface="Times New Roman" panose="02020603050405020304" pitchFamily="18" charset="0"/>
              </a:rPr>
              <a:t>Simbolismo.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c) </a:t>
            </a:r>
            <a:r>
              <a:rPr lang="pt-BR" sz="2400" dirty="0" err="1" smtClean="0">
                <a:latin typeface="Times New Roman" panose="02020603050405020304" pitchFamily="18" charset="0"/>
                <a:cs typeface="Times New Roman" panose="02020603050405020304" pitchFamily="18" charset="0"/>
              </a:rPr>
              <a:t>Quinhentismo</a:t>
            </a:r>
            <a:r>
              <a:rPr lang="pt-BR" sz="2400" b="1" dirty="0" smtClean="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d) </a:t>
            </a:r>
            <a:r>
              <a:rPr lang="pt-BR" sz="2400" dirty="0" smtClean="0">
                <a:latin typeface="Times New Roman" panose="02020603050405020304" pitchFamily="18" charset="0"/>
                <a:cs typeface="Times New Roman" panose="02020603050405020304" pitchFamily="18" charset="0"/>
              </a:rPr>
              <a:t>Parnasianismo.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e) </a:t>
            </a:r>
            <a:r>
              <a:rPr lang="pt-BR" sz="2400" dirty="0" smtClean="0">
                <a:latin typeface="Times New Roman" panose="02020603050405020304" pitchFamily="18" charset="0"/>
                <a:cs typeface="Times New Roman" panose="02020603050405020304" pitchFamily="18" charset="0"/>
              </a:rPr>
              <a:t>Barroco.</a:t>
            </a: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6255412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30834"/>
            <a:ext cx="8229600" cy="595560"/>
          </a:xfrm>
        </p:spPr>
        <p:txBody>
          <a:bodyPr>
            <a:noAutofit/>
          </a:bodyPr>
          <a:lstStyle/>
          <a:p>
            <a:r>
              <a:rPr lang="pt-BR" b="1" dirty="0" smtClean="0">
                <a:solidFill>
                  <a:srgbClr val="FF0000"/>
                </a:solidFill>
                <a:latin typeface="Times New Roman" panose="02020603050405020304" pitchFamily="18" charset="0"/>
                <a:cs typeface="Times New Roman" panose="02020603050405020304" pitchFamily="18" charset="0"/>
              </a:rPr>
              <a:t>Exercícios</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657227"/>
            <a:ext cx="8784976" cy="5540945"/>
          </a:xfrm>
        </p:spPr>
        <p:txBody>
          <a:bodyPr>
            <a:noAutofit/>
          </a:bodyPr>
          <a:lstStyle/>
          <a:p>
            <a:pPr marL="0" indent="0" algn="just">
              <a:buNone/>
            </a:pPr>
            <a:r>
              <a:rPr lang="pt-BR" sz="2000" dirty="0">
                <a:latin typeface="Times New Roman" panose="02020603050405020304" pitchFamily="18" charset="0"/>
                <a:cs typeface="Times New Roman" panose="02020603050405020304" pitchFamily="18" charset="0"/>
              </a:rPr>
              <a:t>3</a:t>
            </a:r>
            <a:r>
              <a:rPr lang="pt-BR" sz="2000" dirty="0" smtClean="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No Brasil, o Classicismo é mais conhecido como </a:t>
            </a:r>
            <a:r>
              <a:rPr lang="pt-BR" sz="2000" dirty="0" err="1">
                <a:latin typeface="Times New Roman" panose="02020603050405020304" pitchFamily="18" charset="0"/>
                <a:cs typeface="Times New Roman" panose="02020603050405020304" pitchFamily="18" charset="0"/>
              </a:rPr>
              <a:t>Quinhentismo</a:t>
            </a:r>
            <a:r>
              <a:rPr lang="pt-BR" sz="2000" dirty="0">
                <a:latin typeface="Times New Roman" panose="02020603050405020304" pitchFamily="18" charset="0"/>
                <a:cs typeface="Times New Roman" panose="02020603050405020304" pitchFamily="18" charset="0"/>
              </a:rPr>
              <a:t>, abrangendo toda produção literária da fase Renascentista no século XVI. Toda literatura desse período foi escrita por portugueses e resume-se à:</a:t>
            </a:r>
          </a:p>
          <a:p>
            <a:pPr marL="0" indent="0" algn="just">
              <a:buNone/>
            </a:pPr>
            <a:r>
              <a:rPr lang="pt-BR" sz="2000" dirty="0">
                <a:latin typeface="Times New Roman" panose="02020603050405020304" pitchFamily="18" charset="0"/>
                <a:cs typeface="Times New Roman" panose="02020603050405020304" pitchFamily="18" charset="0"/>
              </a:rPr>
              <a:t>a) Literatura de catequese, cuja principal função era doutrinar os indígenas segundo os preceitos cristãos. São escritos, principalmente, dos padres Antônio Vieira e José de Anchieta.</a:t>
            </a:r>
          </a:p>
          <a:p>
            <a:pPr marL="0" indent="0" algn="just">
              <a:buNone/>
            </a:pPr>
            <a:r>
              <a:rPr lang="pt-BR" sz="2000" dirty="0">
                <a:latin typeface="Times New Roman" panose="02020603050405020304" pitchFamily="18" charset="0"/>
                <a:cs typeface="Times New Roman" panose="02020603050405020304" pitchFamily="18" charset="0"/>
              </a:rPr>
              <a:t>b) Literatura de informação, com documentos sobre as terras descobertas, suas belezas e habitantes, e também a Literatura indígena que foi posteriormente traduzida para o português.</a:t>
            </a:r>
          </a:p>
          <a:p>
            <a:pPr marL="0" indent="0" algn="just">
              <a:buNone/>
            </a:pPr>
            <a:r>
              <a:rPr lang="pt-BR" sz="2000" dirty="0">
                <a:latin typeface="Times New Roman" panose="02020603050405020304" pitchFamily="18" charset="0"/>
                <a:cs typeface="Times New Roman" panose="02020603050405020304" pitchFamily="18" charset="0"/>
              </a:rPr>
              <a:t>c) Literatura de informação, representada principalmente </a:t>
            </a:r>
            <a:r>
              <a:rPr lang="pt-BR" sz="2000" dirty="0" smtClean="0">
                <a:latin typeface="Times New Roman" panose="02020603050405020304" pitchFamily="18" charset="0"/>
                <a:cs typeface="Times New Roman" panose="02020603050405020304" pitchFamily="18" charset="0"/>
              </a:rPr>
              <a:t>pela </a:t>
            </a:r>
            <a:r>
              <a:rPr lang="pt-BR" sz="2000" i="1" dirty="0" smtClean="0">
                <a:latin typeface="Times New Roman" panose="02020603050405020304" pitchFamily="18" charset="0"/>
                <a:cs typeface="Times New Roman" panose="02020603050405020304" pitchFamily="18" charset="0"/>
              </a:rPr>
              <a:t>Carta </a:t>
            </a:r>
            <a:r>
              <a:rPr lang="pt-BR" sz="2000" i="1" dirty="0">
                <a:latin typeface="Times New Roman" panose="02020603050405020304" pitchFamily="18" charset="0"/>
                <a:cs typeface="Times New Roman" panose="02020603050405020304" pitchFamily="18" charset="0"/>
              </a:rPr>
              <a:t>de Pero Vaz de Caminha, </a:t>
            </a:r>
            <a:r>
              <a:rPr lang="pt-BR" sz="2000" dirty="0">
                <a:latin typeface="Times New Roman" panose="02020603050405020304" pitchFamily="18" charset="0"/>
                <a:cs typeface="Times New Roman" panose="02020603050405020304" pitchFamily="18" charset="0"/>
              </a:rPr>
              <a:t>cuja finalidade era a de relatar as características da terra descoberta, e a Literatura jesuíta, que produziu textos simples com a finalidade de catequizar os índios</a:t>
            </a:r>
            <a:r>
              <a:rPr lang="pt-BR" sz="2000" b="1" dirty="0">
                <a:latin typeface="Times New Roman" panose="02020603050405020304" pitchFamily="18" charset="0"/>
                <a:cs typeface="Times New Roman" panose="02020603050405020304" pitchFamily="18" charset="0"/>
              </a:rPr>
              <a:t>.</a:t>
            </a:r>
          </a:p>
          <a:p>
            <a:pPr marL="0" indent="0" algn="just">
              <a:buNone/>
            </a:pPr>
            <a:r>
              <a:rPr lang="pt-BR" sz="2000" dirty="0">
                <a:latin typeface="Times New Roman" panose="02020603050405020304" pitchFamily="18" charset="0"/>
                <a:cs typeface="Times New Roman" panose="02020603050405020304" pitchFamily="18" charset="0"/>
              </a:rPr>
              <a:t>d) Literatura de protesto, produzida para denunciar o extermínio da população indígena e os desmandos da coroa portuguesa no Brasil. Essa literatura foi representada por nomes como Gonçalves Dias e Padre José de Anchieta.</a:t>
            </a: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4180107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30834"/>
            <a:ext cx="8229600" cy="595560"/>
          </a:xfrm>
        </p:spPr>
        <p:txBody>
          <a:bodyPr>
            <a:noAutofit/>
          </a:bodyPr>
          <a:lstStyle/>
          <a:p>
            <a:r>
              <a:rPr lang="pt-BR" b="1" dirty="0" smtClean="0">
                <a:solidFill>
                  <a:srgbClr val="FF0000"/>
                </a:solidFill>
                <a:latin typeface="Times New Roman" panose="02020603050405020304" pitchFamily="18" charset="0"/>
                <a:cs typeface="Times New Roman" panose="02020603050405020304" pitchFamily="18" charset="0"/>
              </a:rPr>
              <a:t>Exercícios</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179512" y="657227"/>
            <a:ext cx="8784976" cy="5540945"/>
          </a:xfrm>
        </p:spPr>
        <p:txBody>
          <a:bodyPr>
            <a:noAutofit/>
          </a:bodyPr>
          <a:lstStyle/>
          <a:p>
            <a:pPr marL="0" indent="0">
              <a:buNone/>
            </a:pPr>
            <a:r>
              <a:rPr lang="pt-BR" sz="2000" dirty="0" smtClean="0">
                <a:latin typeface="Times New Roman" panose="02020603050405020304" pitchFamily="18" charset="0"/>
                <a:cs typeface="Times New Roman" panose="02020603050405020304" pitchFamily="18" charset="0"/>
              </a:rPr>
              <a:t>4- </a:t>
            </a:r>
            <a:r>
              <a:rPr lang="pt-BR" sz="2000" dirty="0">
                <a:latin typeface="Times New Roman" panose="02020603050405020304" pitchFamily="18" charset="0"/>
                <a:cs typeface="Times New Roman" panose="02020603050405020304" pitchFamily="18" charset="0"/>
              </a:rPr>
              <a:t>As obras literárias produzidas durante o Renascimento privilegiam as seguintes características, </a:t>
            </a:r>
            <a:r>
              <a:rPr lang="pt-BR" sz="2000" b="1" dirty="0">
                <a:latin typeface="Times New Roman" panose="02020603050405020304" pitchFamily="18" charset="0"/>
                <a:cs typeface="Times New Roman" panose="02020603050405020304" pitchFamily="18" charset="0"/>
              </a:rPr>
              <a:t>exceto</a:t>
            </a:r>
            <a:r>
              <a:rPr lang="pt-BR" sz="2000" b="1" dirty="0" smtClean="0">
                <a:latin typeface="Times New Roman" panose="02020603050405020304" pitchFamily="18" charset="0"/>
                <a:cs typeface="Times New Roman" panose="02020603050405020304" pitchFamily="18" charset="0"/>
              </a:rPr>
              <a:t>:</a:t>
            </a:r>
          </a:p>
          <a:p>
            <a:endParaRPr lang="pt-BR" sz="2000" dirty="0">
              <a:latin typeface="Times New Roman" panose="02020603050405020304" pitchFamily="18" charset="0"/>
              <a:cs typeface="Times New Roman" panose="02020603050405020304" pitchFamily="18" charset="0"/>
            </a:endParaRPr>
          </a:p>
          <a:p>
            <a:pPr marL="0" indent="0">
              <a:buNone/>
            </a:pPr>
            <a:r>
              <a:rPr lang="pt-BR" sz="2000" dirty="0">
                <a:latin typeface="Times New Roman" panose="02020603050405020304" pitchFamily="18" charset="0"/>
                <a:cs typeface="Times New Roman" panose="02020603050405020304" pitchFamily="18" charset="0"/>
              </a:rPr>
              <a:t>a) Recuperação de temas da Antiguidade Clássica.</a:t>
            </a:r>
          </a:p>
          <a:p>
            <a:pPr marL="0" indent="0">
              <a:buNone/>
            </a:pPr>
            <a:r>
              <a:rPr lang="pt-BR" sz="2000" dirty="0">
                <a:latin typeface="Times New Roman" panose="02020603050405020304" pitchFamily="18" charset="0"/>
                <a:cs typeface="Times New Roman" panose="02020603050405020304" pitchFamily="18" charset="0"/>
              </a:rPr>
              <a:t>b) Perspectiva humanista.</a:t>
            </a:r>
          </a:p>
          <a:p>
            <a:pPr marL="0" indent="0">
              <a:buNone/>
            </a:pPr>
            <a:r>
              <a:rPr lang="pt-BR" sz="2000" dirty="0">
                <a:latin typeface="Times New Roman" panose="02020603050405020304" pitchFamily="18" charset="0"/>
                <a:cs typeface="Times New Roman" panose="02020603050405020304" pitchFamily="18" charset="0"/>
              </a:rPr>
              <a:t>c) Universalidade.</a:t>
            </a:r>
          </a:p>
          <a:p>
            <a:pPr marL="0" indent="0">
              <a:buNone/>
            </a:pPr>
            <a:r>
              <a:rPr lang="pt-BR" sz="2000" dirty="0">
                <a:latin typeface="Times New Roman" panose="02020603050405020304" pitchFamily="18" charset="0"/>
                <a:cs typeface="Times New Roman" panose="02020603050405020304" pitchFamily="18" charset="0"/>
              </a:rPr>
              <a:t>d) Racionalismo.</a:t>
            </a:r>
          </a:p>
          <a:p>
            <a:pPr marL="0" indent="0">
              <a:buNone/>
            </a:pPr>
            <a:r>
              <a:rPr lang="pt-BR" sz="2000" dirty="0">
                <a:latin typeface="Times New Roman" panose="02020603050405020304" pitchFamily="18" charset="0"/>
                <a:cs typeface="Times New Roman" panose="02020603050405020304" pitchFamily="18" charset="0"/>
              </a:rPr>
              <a:t>e) Metafísica e religiosidade</a:t>
            </a:r>
            <a:r>
              <a:rPr lang="pt-BR" sz="2000" b="1" dirty="0">
                <a:latin typeface="Times New Roman" panose="02020603050405020304" pitchFamily="18" charset="0"/>
                <a:cs typeface="Times New Roman" panose="02020603050405020304" pitchFamily="18" charset="0"/>
              </a:rPr>
              <a:t>.</a:t>
            </a: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41280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154114"/>
            <a:ext cx="8229600" cy="5044058"/>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Gestado nessa mesma época, o </a:t>
            </a:r>
            <a:r>
              <a:rPr lang="pt-BR" sz="2400" b="1" dirty="0">
                <a:latin typeface="Times New Roman" panose="02020603050405020304" pitchFamily="18" charset="0"/>
                <a:cs typeface="Times New Roman" panose="02020603050405020304" pitchFamily="18" charset="0"/>
              </a:rPr>
              <a:t>humanismo</a:t>
            </a:r>
            <a:r>
              <a:rPr lang="pt-BR" sz="2400" dirty="0">
                <a:latin typeface="Times New Roman" panose="02020603050405020304" pitchFamily="18" charset="0"/>
                <a:cs typeface="Times New Roman" panose="02020603050405020304" pitchFamily="18" charset="0"/>
              </a:rPr>
              <a:t> se tornou referência para muitos pensadores nos séculos seguintes, inclusive para os filósofos iluministas do século XVIII. Foi um movimento filosófico e artístico de </a:t>
            </a:r>
            <a:r>
              <a:rPr lang="pt-BR" sz="2400" b="1" dirty="0">
                <a:latin typeface="Times New Roman" panose="02020603050405020304" pitchFamily="18" charset="0"/>
                <a:cs typeface="Times New Roman" panose="02020603050405020304" pitchFamily="18" charset="0"/>
              </a:rPr>
              <a:t>glorificação do homem e da natureza humana</a:t>
            </a:r>
            <a:r>
              <a:rPr lang="pt-BR" sz="2400" dirty="0">
                <a:latin typeface="Times New Roman" panose="02020603050405020304" pitchFamily="18" charset="0"/>
                <a:cs typeface="Times New Roman" panose="02020603050405020304" pitchFamily="18" charset="0"/>
              </a:rPr>
              <a:t>, que surgiu na Itália em meados do século XIV.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4509120"/>
            <a:ext cx="2619375" cy="1615238"/>
          </a:xfrm>
          <a:prstGeom prst="rect">
            <a:avLst/>
          </a:prstGeom>
        </p:spPr>
      </p:pic>
    </p:spTree>
    <p:extLst>
      <p:ext uri="{BB962C8B-B14F-4D97-AF65-F5344CB8AC3E}">
        <p14:creationId xmlns:p14="http://schemas.microsoft.com/office/powerpoint/2010/main" val="3028735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O </a:t>
            </a:r>
            <a:r>
              <a:rPr lang="pt-BR" sz="2400" b="1" dirty="0">
                <a:latin typeface="Times New Roman" panose="02020603050405020304" pitchFamily="18" charset="0"/>
                <a:cs typeface="Times New Roman" panose="02020603050405020304" pitchFamily="18" charset="0"/>
              </a:rPr>
              <a:t>homem</a:t>
            </a:r>
            <a:r>
              <a:rPr lang="pt-BR" sz="2400" dirty="0">
                <a:latin typeface="Times New Roman" panose="02020603050405020304" pitchFamily="18" charset="0"/>
                <a:cs typeface="Times New Roman" panose="02020603050405020304" pitchFamily="18" charset="0"/>
              </a:rPr>
              <a:t>, a obra mais perfeita do Criador, era </a:t>
            </a:r>
            <a:r>
              <a:rPr lang="pt-BR" sz="2400" b="1" dirty="0">
                <a:latin typeface="Times New Roman" panose="02020603050405020304" pitchFamily="18" charset="0"/>
                <a:cs typeface="Times New Roman" panose="02020603050405020304" pitchFamily="18" charset="0"/>
              </a:rPr>
              <a:t>capaz de compreender, modificar e até dominar a natureza</a:t>
            </a:r>
            <a:r>
              <a:rPr lang="pt-BR" sz="2400" dirty="0" smtClean="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a:t>
            </a:r>
            <a:r>
              <a:rPr lang="pt-BR" sz="2400" dirty="0">
                <a:latin typeface="Times New Roman" panose="02020603050405020304" pitchFamily="18" charset="0"/>
                <a:cs typeface="Times New Roman" panose="02020603050405020304" pitchFamily="18" charset="0"/>
              </a:rPr>
              <a:t>pensamento humanista provocou uma </a:t>
            </a:r>
            <a:r>
              <a:rPr lang="pt-BR" sz="2400" b="1" dirty="0">
                <a:latin typeface="Times New Roman" panose="02020603050405020304" pitchFamily="18" charset="0"/>
                <a:cs typeface="Times New Roman" panose="02020603050405020304" pitchFamily="18" charset="0"/>
              </a:rPr>
              <a:t>reforma no ensino das universidades</a:t>
            </a:r>
            <a:r>
              <a:rPr lang="pt-BR" sz="2400" dirty="0">
                <a:latin typeface="Times New Roman" panose="02020603050405020304" pitchFamily="18" charset="0"/>
                <a:cs typeface="Times New Roman" panose="02020603050405020304" pitchFamily="18" charset="0"/>
              </a:rPr>
              <a:t>, com a introdução de disciplinas como poesia, história e filosofia.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9812" y="4293096"/>
            <a:ext cx="3384376" cy="1831262"/>
          </a:xfrm>
          <a:prstGeom prst="rect">
            <a:avLst/>
          </a:prstGeom>
        </p:spPr>
      </p:pic>
    </p:spTree>
    <p:extLst>
      <p:ext uri="{BB962C8B-B14F-4D97-AF65-F5344CB8AC3E}">
        <p14:creationId xmlns:p14="http://schemas.microsoft.com/office/powerpoint/2010/main" val="2789774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b="1" dirty="0">
                <a:solidFill>
                  <a:srgbClr val="FF0000"/>
                </a:solidFill>
                <a:latin typeface="Times New Roman" panose="02020603050405020304" pitchFamily="18" charset="0"/>
                <a:cs typeface="Times New Roman" panose="02020603050405020304" pitchFamily="18" charset="0"/>
              </a:rPr>
              <a:t>Classicismo (</a:t>
            </a:r>
            <a:r>
              <a:rPr lang="pt-BR" b="1" dirty="0" err="1">
                <a:solidFill>
                  <a:srgbClr val="FF0000"/>
                </a:solidFill>
                <a:latin typeface="Times New Roman" panose="02020603050405020304" pitchFamily="18" charset="0"/>
                <a:cs typeface="Times New Roman" panose="02020603050405020304" pitchFamily="18" charset="0"/>
              </a:rPr>
              <a:t>Quinhentismo</a:t>
            </a:r>
            <a:r>
              <a:rPr lang="pt-BR" b="1" dirty="0">
                <a:solidFill>
                  <a:srgbClr val="FF0000"/>
                </a:solidFill>
                <a:latin typeface="Times New Roman" panose="02020603050405020304" pitchFamily="18" charset="0"/>
                <a:cs typeface="Times New Roman" panose="02020603050405020304" pitchFamily="18" charset="0"/>
              </a:rPr>
              <a:t>)</a:t>
            </a:r>
            <a:endParaRPr lang="pt-BR"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340768"/>
            <a:ext cx="8229600" cy="4857403"/>
          </a:xfrm>
        </p:spPr>
        <p:txBody>
          <a:bodyPr>
            <a:normAutofit/>
          </a:bodyPr>
          <a:lstStyle/>
          <a:p>
            <a:pPr algn="just">
              <a:lnSpc>
                <a:spcPct val="150000"/>
              </a:lnSpc>
              <a:spcBef>
                <a:spcPts val="0"/>
              </a:spcBef>
            </a:pPr>
            <a:r>
              <a:rPr lang="pt-BR" sz="2400" dirty="0">
                <a:latin typeface="Times New Roman" panose="02020603050405020304" pitchFamily="18" charset="0"/>
                <a:cs typeface="Times New Roman" panose="02020603050405020304" pitchFamily="18" charset="0"/>
              </a:rPr>
              <a:t>Os humanistas buscavam interpretar o cristianismo, utilizando escritos de </a:t>
            </a:r>
            <a:r>
              <a:rPr lang="pt-BR" sz="2400" b="1" dirty="0">
                <a:latin typeface="Times New Roman" panose="02020603050405020304" pitchFamily="18" charset="0"/>
                <a:cs typeface="Times New Roman" panose="02020603050405020304" pitchFamily="18" charset="0"/>
              </a:rPr>
              <a:t>autores da Antiguidade</a:t>
            </a:r>
            <a:r>
              <a:rPr lang="pt-BR" sz="2400" dirty="0">
                <a:latin typeface="Times New Roman" panose="02020603050405020304" pitchFamily="18" charset="0"/>
                <a:cs typeface="Times New Roman" panose="02020603050405020304" pitchFamily="18" charset="0"/>
              </a:rPr>
              <a:t>, como Platão. </a:t>
            </a:r>
            <a:endParaRPr lang="pt-BR" sz="2400" dirty="0" smtClean="0">
              <a:latin typeface="Times New Roman" panose="02020603050405020304" pitchFamily="18" charset="0"/>
              <a:cs typeface="Times New Roman" panose="02020603050405020304" pitchFamily="18" charset="0"/>
            </a:endParaRPr>
          </a:p>
          <a:p>
            <a:pPr algn="just">
              <a:lnSpc>
                <a:spcPct val="150000"/>
              </a:lnSpc>
              <a:spcBef>
                <a:spcPts val="0"/>
              </a:spcBef>
            </a:pPr>
            <a:r>
              <a:rPr lang="pt-BR" sz="2400" dirty="0" smtClean="0">
                <a:latin typeface="Times New Roman" panose="02020603050405020304" pitchFamily="18" charset="0"/>
                <a:cs typeface="Times New Roman" panose="02020603050405020304" pitchFamily="18" charset="0"/>
              </a:rPr>
              <a:t>O </a:t>
            </a:r>
            <a:r>
              <a:rPr lang="pt-BR" sz="2400" dirty="0">
                <a:latin typeface="Times New Roman" panose="02020603050405020304" pitchFamily="18" charset="0"/>
                <a:cs typeface="Times New Roman" panose="02020603050405020304" pitchFamily="18" charset="0"/>
              </a:rPr>
              <a:t>estudo dos textos antigos despertou o gosto pela pesquisa histórica e pelo </a:t>
            </a:r>
            <a:r>
              <a:rPr lang="pt-BR" sz="2400" b="1" dirty="0">
                <a:latin typeface="Times New Roman" panose="02020603050405020304" pitchFamily="18" charset="0"/>
                <a:cs typeface="Times New Roman" panose="02020603050405020304" pitchFamily="18" charset="0"/>
              </a:rPr>
              <a:t>conhecimento das línguas clássicas,</a:t>
            </a:r>
            <a:r>
              <a:rPr lang="pt-BR" sz="2400" dirty="0">
                <a:latin typeface="Times New Roman" panose="02020603050405020304" pitchFamily="18" charset="0"/>
                <a:cs typeface="Times New Roman" panose="02020603050405020304" pitchFamily="18" charset="0"/>
              </a:rPr>
              <a:t> como o latim e o grego.</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7824" y="4293096"/>
            <a:ext cx="2914650" cy="1562100"/>
          </a:xfrm>
          <a:prstGeom prst="rect">
            <a:avLst/>
          </a:prstGeom>
        </p:spPr>
      </p:pic>
    </p:spTree>
    <p:extLst>
      <p:ext uri="{BB962C8B-B14F-4D97-AF65-F5344CB8AC3E}">
        <p14:creationId xmlns:p14="http://schemas.microsoft.com/office/powerpoint/2010/main" val="3749203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2784</TotalTime>
  <Words>4241</Words>
  <Application>Microsoft Office PowerPoint</Application>
  <PresentationFormat>Apresentação na tela (4:3)</PresentationFormat>
  <Paragraphs>354</Paragraphs>
  <Slides>63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63</vt:i4>
      </vt:variant>
    </vt:vector>
  </HeadingPairs>
  <TitlesOfParts>
    <vt:vector size="67" baseType="lpstr">
      <vt:lpstr>Arial</vt:lpstr>
      <vt:lpstr>Calibri</vt:lpstr>
      <vt:lpstr>Times New Roman</vt:lpstr>
      <vt:lpstr>Tema do Office</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Classicismo (Quinhentismo)</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Quinhentismo no Brasil</vt:lpstr>
      <vt:lpstr>Exercícios</vt:lpstr>
      <vt:lpstr>Exercícios</vt:lpstr>
      <vt:lpstr>Exercícios</vt:lpstr>
      <vt:lpstr>Exercícios</vt:lpstr>
      <vt:lpstr>Exercícios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PREVIDÊNCIA COMPLEMENTAR</dc:title>
  <dc:creator>Usuário</dc:creator>
  <cp:lastModifiedBy>ARTHUR VINÍCIUS FEITOSA FURTADO</cp:lastModifiedBy>
  <cp:revision>314</cp:revision>
  <dcterms:created xsi:type="dcterms:W3CDTF">2018-05-26T12:30:19Z</dcterms:created>
  <dcterms:modified xsi:type="dcterms:W3CDTF">2021-04-14T20:47:39Z</dcterms:modified>
</cp:coreProperties>
</file>