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0.jpg" ContentType="image/png"/>
  <Override PartName="/ppt/media/image26.jpg" ContentType="image/png"/>
  <Override PartName="/ppt/media/image29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397" r:id="rId45"/>
    <p:sldId id="398" r:id="rId46"/>
    <p:sldId id="399" r:id="rId47"/>
    <p:sldId id="400" r:id="rId4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62" autoAdjust="0"/>
    <p:restoredTop sz="94629" autoAdjust="0"/>
  </p:normalViewPr>
  <p:slideViewPr>
    <p:cSldViewPr>
      <p:cViewPr varScale="1">
        <p:scale>
          <a:sx n="57" d="100"/>
          <a:sy n="57" d="100"/>
        </p:scale>
        <p:origin x="5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07/06/2021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letras.terra.com.br/jorge-ben-jor/8614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Morfologia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parte da gramática que estuda as palavras e sua classificação.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Morfema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unidade mínima da palavra que é indivisível e possui significado.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483894"/>
            <a:ext cx="266429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B.1-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Nominais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gênero e número de nomes (substantivos, adjetivos e certos pronomes).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Desinência nominal de gênero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Masculino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0 (menino);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Feminino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(menin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V="1">
            <a:off x="2195736" y="429309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591691"/>
            <a:ext cx="25717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B.1-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Nominais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gênero e número de nomes (substantivos, adjetivos e certos pronomes).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Desinência nominal de número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0 (menino);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 (menino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 flipV="1">
            <a:off x="1907704" y="4293096"/>
            <a:ext cx="28803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273" y="3659930"/>
            <a:ext cx="256222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9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B.2-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Verbais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modo, tempo, número e pessoa dos verbos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612" y="3182775"/>
            <a:ext cx="5721756" cy="30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8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B.2-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Verbais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modo, tempo, número e pessoa dos verbos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AM/A/SSE/M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 Explicativo 1 8"/>
          <p:cNvSpPr/>
          <p:nvPr/>
        </p:nvSpPr>
        <p:spPr>
          <a:xfrm>
            <a:off x="5711980" y="3027899"/>
            <a:ext cx="3108491" cy="720080"/>
          </a:xfrm>
          <a:prstGeom prst="borderCallout1">
            <a:avLst>
              <a:gd name="adj1" fmla="val 24436"/>
              <a:gd name="adj2" fmla="val -3248"/>
              <a:gd name="adj3" fmla="val 112500"/>
              <a:gd name="adj4" fmla="val -207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Modo-Temporal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1 9"/>
          <p:cNvSpPr/>
          <p:nvPr/>
        </p:nvSpPr>
        <p:spPr>
          <a:xfrm>
            <a:off x="5711980" y="4936501"/>
            <a:ext cx="3108490" cy="864096"/>
          </a:xfrm>
          <a:prstGeom prst="borderCallout1">
            <a:avLst>
              <a:gd name="adj1" fmla="val -17577"/>
              <a:gd name="adj2" fmla="val 23677"/>
              <a:gd name="adj3" fmla="val -69133"/>
              <a:gd name="adj4" fmla="val 78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Número-Pessoa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1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B.2-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Verbais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modo, tempo, número e pessoa dos verbos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CANT/A/RÍA/MOS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 Explicativo 1 8"/>
          <p:cNvSpPr/>
          <p:nvPr/>
        </p:nvSpPr>
        <p:spPr>
          <a:xfrm>
            <a:off x="5711980" y="3027899"/>
            <a:ext cx="3108491" cy="720080"/>
          </a:xfrm>
          <a:prstGeom prst="borderCallout1">
            <a:avLst>
              <a:gd name="adj1" fmla="val 24436"/>
              <a:gd name="adj2" fmla="val -3248"/>
              <a:gd name="adj3" fmla="val 112500"/>
              <a:gd name="adj4" fmla="val -207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Modo-Temporal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1 9"/>
          <p:cNvSpPr/>
          <p:nvPr/>
        </p:nvSpPr>
        <p:spPr>
          <a:xfrm>
            <a:off x="5711980" y="4936501"/>
            <a:ext cx="3108490" cy="864096"/>
          </a:xfrm>
          <a:prstGeom prst="borderCallout1">
            <a:avLst>
              <a:gd name="adj1" fmla="val -17577"/>
              <a:gd name="adj2" fmla="val 23677"/>
              <a:gd name="adj3" fmla="val -69133"/>
              <a:gd name="adj4" fmla="val 78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Número-Pessoa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6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B.2-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Verbais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modo, tempo, número e pessoa dos verbos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DES/LIG/A/RÁ/S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 Explicativo 1 8"/>
          <p:cNvSpPr/>
          <p:nvPr/>
        </p:nvSpPr>
        <p:spPr>
          <a:xfrm>
            <a:off x="5711980" y="3027899"/>
            <a:ext cx="3108491" cy="720080"/>
          </a:xfrm>
          <a:prstGeom prst="borderCallout1">
            <a:avLst>
              <a:gd name="adj1" fmla="val 24436"/>
              <a:gd name="adj2" fmla="val -3248"/>
              <a:gd name="adj3" fmla="val 116291"/>
              <a:gd name="adj4" fmla="val -80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Modo-Temporal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o Explicativo 1 9"/>
          <p:cNvSpPr/>
          <p:nvPr/>
        </p:nvSpPr>
        <p:spPr>
          <a:xfrm>
            <a:off x="5711980" y="4936501"/>
            <a:ext cx="3108490" cy="864096"/>
          </a:xfrm>
          <a:prstGeom prst="borderCallout1">
            <a:avLst>
              <a:gd name="adj1" fmla="val -17577"/>
              <a:gd name="adj2" fmla="val 23677"/>
              <a:gd name="adj3" fmla="val -67554"/>
              <a:gd name="adj4" fmla="val 165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 Número-Pessoa</a:t>
            </a:r>
            <a:endParaRPr lang="pt-B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Vogal temática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que se acrescenta a um radical para formar um tema.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Radical + vogal temática.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AM +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BEB +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PART +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428" y="2999073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2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Vogal temática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podem ser: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-a, -e, -o acompanhando substantivos e adjetivos (sal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mestr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ric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-e,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-i formando as três conjugações dos verbos (compr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r, perd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r, sa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437112"/>
            <a:ext cx="1503610" cy="1503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0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Afixos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entram na derivação para a formação de palavras novas. Podem ser: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Prefixos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fazer,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feliz,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feliz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brasil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papel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38610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os principais 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processos de formação de palavras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Composição;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Derivação;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Redução;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Onomatopeia;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Hibridismo;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Sigla.</a:t>
            </a:r>
            <a:endParaRPr lang="pt-BR" sz="9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023" y="1909132"/>
            <a:ext cx="2984500" cy="314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6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Morfema - 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A-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Morfemas lexicais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referentes aos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conceitos do mundo biossocial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São praticamente ilimitados, pois podem sempre surgir novas palavras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ar,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er,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749872"/>
            <a:ext cx="2963907" cy="222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0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criação de uma palavra pela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união de dois ou mais radicais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olho-de-sogra (olho + sogra);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aguardente (água + ardente);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guarda-roupa (guardar + roupa);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pombo-correio (pombo +correio).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1767110"/>
            <a:ext cx="2997200" cy="383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6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dois os tipos de composição: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9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 por justaposição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quando os radicais 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mantêm a sua integridade fonética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9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girassol (gira + sol);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malmequer (mal + me + quer);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guarda-noturno (guardar + noturno);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00" y="2564904"/>
            <a:ext cx="299720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3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dois os tipos de composição: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Composição por aglutinação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quando os radicais </a:t>
            </a:r>
            <a:r>
              <a:rPr lang="pt-BR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perdem um ou mais elementos</a:t>
            </a: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9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planalto (plano + alto);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embora (em + boa + hora);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vinagre (vinho + acre);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413" y="2708920"/>
            <a:ext cx="29972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tipos: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prefixal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formar palavras pela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adição de um prefixo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um radical.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existir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existir);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+ feliz);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fazer);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050" y="2204864"/>
            <a:ext cx="2413950" cy="369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tipos: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sufixal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formar palavras pela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adição de um sufixo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um radical.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carinh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carinh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feliz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 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(feliz + mente);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doidi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doid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ice);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2280367"/>
            <a:ext cx="2997200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tipos: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parassintética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formar palavras pela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adição simultânea de um prefixo e de um sufixo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um radical.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ecer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trist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ecer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feliz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 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 + feliz + mente);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pt-BR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ado);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900" y="2852936"/>
            <a:ext cx="2984500" cy="298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tipos: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6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regressiva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formar palavras pela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supressão de elementos finais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existentes nas palavras primitivas.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asco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(de asqueroso);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pesca 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 pescar);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caça</a:t>
            </a:r>
            <a:r>
              <a:rPr lang="pt-BR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(de caçar);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924944"/>
            <a:ext cx="2255168" cy="300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11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tipos: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Derivação imprópria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da classe gramatical 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uma palavra, mantendo-se sua forma, uma vez que não há acréscimos de afixos.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Comício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monstro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Calça 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Greve</a:t>
            </a: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relâmpago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298" y="3429000"/>
            <a:ext cx="29972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8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5"/>
            <a:ext cx="9144000" cy="578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2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50131"/>
            <a:ext cx="9144001" cy="578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Morfema - 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A-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Morfemas gramaticais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aqueles que se juntam aos lexicais para lhes dar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noções puramente gramaticais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am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ama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come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769469"/>
            <a:ext cx="3357308" cy="223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95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5818"/>
            <a:ext cx="9144000" cy="576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728"/>
            <a:ext cx="9144000" cy="588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c)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eliminação de sílaba(s)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determinada palavra, que ainda assim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mantém a sua significação original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foto (de foto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grafia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moto (de moto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cicleta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quilo (de quilo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cine (de cine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2352789"/>
            <a:ext cx="3405064" cy="345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70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d)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Onomatopeia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palavra que procura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imitar sons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ruídos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miau (de gato);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tique-taque (de relógio);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au-au (de cachorro);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tchibum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(de mergulho);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3" y="2058500"/>
            <a:ext cx="2304306" cy="415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e)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Hibridismo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consiste na formação de palavras novas a partir de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 de línguas diferentes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automóvel (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(grego) +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móvel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(latim));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futebolista (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futebol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(inglês) + </a:t>
            </a:r>
            <a:r>
              <a:rPr lang="pt-BR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(português));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goiabeira (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goiaba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(tupi) +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eira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(português));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276873"/>
            <a:ext cx="1835696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8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e)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Sigla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consiste no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das letras ou das sílabas iniciais das palavras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nomeiam instituições várias, doenças, etc.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(Organização das Nações Unidas);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CLT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(Consolidação das Leis do Trabalho);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IBGE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(Instituto Brasileiro de Geografia e Estatística);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25" y="2717899"/>
            <a:ext cx="2200275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4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que corresponda ao elemento que contém o significado básico da palavra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desinência.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radical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afixo.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consoante de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ligação.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0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 alternativa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incorreta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relação à classificação dos elementos mórficos destacados nas palavras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Planejam – M – desinência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número-pessoal.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Vejo – O – desinência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modo-temporal.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Bonita – A – desinência de gênero.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Embelezar – EM – prefixo.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Lealdade – DADE – prefixo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3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Assinalar a alternativa que registra a palavra que tem o sufixo formador de advérbio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desesperança.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pessimismo.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empobrecimento.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extremamente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sociedade.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61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54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Eis que abaixo se evidencia o refrão da música “Cabelo”, de Jorge Ben Jor e Arnaldo Antunes. Com base na análise deste, procure responder ao que se pede:</a:t>
            </a:r>
          </a:p>
          <a:p>
            <a:pPr marL="0" indent="0">
              <a:buNone/>
            </a:pP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Cabelo, cabeleira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Cabeluda, descabela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Cabelo, cabeleira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Cabeluda, descabelada...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Disponível em: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http://letras.terra.com.br/jorge-ben-jor/86143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Entre os elementos que formam a estrutura de uma palavra, há um elemento comum a vários vocábulos, denominado de radical. Identifique-o no fragmento em questão.  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Percebemos que a partir desse mesmo radical alguns elementos a ele se juntaram, formando novas unidades de significação. Com base nesse pressuposto, retrate-os.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805218"/>
            <a:ext cx="8640960" cy="55479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Morfema gramaticais e lexicais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06927"/>
              </p:ext>
            </p:extLst>
          </p:nvPr>
        </p:nvGraphicFramePr>
        <p:xfrm>
          <a:off x="251520" y="1412777"/>
          <a:ext cx="864096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127188465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84509308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410771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572734717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54016731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Morfema </a:t>
                      </a: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Gramatical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Morfema</a:t>
                      </a: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Lexical</a:t>
                      </a:r>
                      <a:endParaRPr lang="pt-BR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Morfema </a:t>
                      </a: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Gramatical</a:t>
                      </a:r>
                    </a:p>
                    <a:p>
                      <a:pPr algn="ctr"/>
                      <a:endParaRPr lang="pt-BR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Morfema </a:t>
                      </a: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Gramatical</a:t>
                      </a:r>
                    </a:p>
                    <a:p>
                      <a:pPr algn="ctr"/>
                      <a:endParaRPr lang="pt-BR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Morfema </a:t>
                      </a:r>
                    </a:p>
                    <a:p>
                      <a:pPr algn="ctr"/>
                      <a:r>
                        <a:rPr lang="pt-BR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Gramatical</a:t>
                      </a:r>
                    </a:p>
                    <a:p>
                      <a:pPr algn="ctr"/>
                      <a:endParaRPr lang="pt-BR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131442"/>
                  </a:ext>
                </a:extLst>
              </a:tr>
              <a:tr h="1226407"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</a:t>
                      </a:r>
                    </a:p>
                    <a:p>
                      <a:pPr algn="ctr"/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significado</a:t>
                      </a:r>
                      <a:endParaRPr lang="pt-BR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íssim</a:t>
                      </a:r>
                      <a:endParaRPr lang="pt-B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Sufixo de grau superlativo</a:t>
                      </a:r>
                      <a:endParaRPr lang="pt-BR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  <a:p>
                      <a:pPr algn="ctr"/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</a:t>
                      </a:r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gênero feminino</a:t>
                      </a:r>
                      <a:endParaRPr lang="pt-BR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  <a:p>
                      <a:pPr algn="ctr"/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 de número plural</a:t>
                      </a:r>
                      <a:endParaRPr lang="pt-BR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416738"/>
                  </a:ext>
                </a:extLst>
              </a:tr>
              <a:tr h="995887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Prefixo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feliz</a:t>
                      </a: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 do Significado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mente</a:t>
                      </a: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Sufixo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-----------------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9409"/>
                  </a:ext>
                </a:extLst>
              </a:tr>
              <a:tr h="978749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</a:t>
                      </a: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Prefixo</a:t>
                      </a:r>
                    </a:p>
                    <a:p>
                      <a:pPr algn="ctr"/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respeit</a:t>
                      </a:r>
                      <a:endParaRPr lang="pt-B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 do Significado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</a:t>
                      </a: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Vogal Temática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endParaRPr lang="pt-B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 de modo e tempo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</a:t>
                      </a:r>
                      <a:endParaRPr lang="pt-B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Desinência de número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pessoa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20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8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Eis que abaixo se evidencia o refrão da música “Cabelo”, de Jorge Ben Jor e Arnaldo Antunes. Com base na análise deste, procure responder ao que se pede:</a:t>
            </a:r>
          </a:p>
          <a:p>
            <a:pPr marL="0" indent="0">
              <a:buNone/>
            </a:pP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Cabelo, cabeleira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Cabeluda, descabela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Cabelo, cabeleira</a:t>
            </a:r>
            <a:b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Cabeluda, descabelada</a:t>
            </a:r>
            <a:r>
              <a:rPr lang="pt-BR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Mediante análise do referido fragmento, identificamos que o radical se materializa por “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cabel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-”.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 CABELO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CABELEIRA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DESCABELADA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CABELUDA</a:t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DESCABELA</a:t>
            </a:r>
          </a:p>
          <a:p>
            <a:pPr marL="0" indent="0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meio de tal representação, o que se pôde constatar é que os morfemas em destaque se juntaram ao radical e, a partir dessa junção, formaram novas unidades de significação.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1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(UFSCar-SP - adaptada) Assinale a alternativa em que o elemento mórfico em destaque está corretamente analisado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menina (-a) – desinência nominal 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vendeste (-e) – vogal 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ligação.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gasômetro (-ô-) – vogal temática de segunda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conjugação.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amassem (-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sse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-) – desinência de segunda pessoa 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plural.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cantaríeis (-</a:t>
            </a:r>
            <a:r>
              <a:rPr lang="pt-B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desinência do imperfeito 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(UFSC) Aponte a alternativa cujas palavras são respectivamente formadas por justaposição, aglutinação e parassíntese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varapau - girassol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enfaixar.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pontapé - anoitecer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ajoelhar.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maldizer - petróleo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embora.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vaivém - pontiagudo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enfurece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penugem - plenilúnio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despedaça.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mesmo processo de formação da palavra "feminismo” é observado em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envelhecer.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envergonhados.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desapontado.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cruelmente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infraestrutura.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5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2338"/>
            <a:ext cx="8229600" cy="59203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Escreva o significado das siglas por extenso: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FGTS 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CNH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CPF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BNDES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MASP 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CPI 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OMS –</a:t>
            </a: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INSS –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OAB –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2338"/>
            <a:ext cx="8229600" cy="59203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Escreva o significado das siglas por extenso: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FGTS – Fundo de Garantia do Tempo de Serviço.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CNH – Carteira Nacional de Habilitação.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Confederação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Brasileira 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Futebol.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CPF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Cadastro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Pessoas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Físicas.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BNDES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Banco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Nacional de Desenvolvimento Econômico 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MASP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Museu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Arte de São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CEP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Código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endereço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postal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CPI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Comissão Parlamentar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Inquérito.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OMS –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Mundial da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Saúde.</a:t>
            </a:r>
            <a:endParaRPr lang="pt-BR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INSS –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Nacional de Seguro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OAB –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Ordem dos Advogados 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Brasil.</a:t>
            </a:r>
            <a:endParaRPr lang="pt-BR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2338"/>
            <a:ext cx="8229600" cy="59203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os processos de formação de palavras: composição por justaposição ou por aglutinação, derivação prefixal, sufixal, parassintética, regressiva ou imprópria.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Arquiduquesa: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Pincelada: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Envelhecer: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Fuga: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Jeito </a:t>
            </a:r>
            <a:r>
              <a:rPr lang="pt-BR" sz="9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Passatempo: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Paraquedas: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Lobisomem: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Boquiaberto: 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J- Subterrâneo: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0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2338"/>
            <a:ext cx="8229600" cy="59203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Formação </a:t>
            </a:r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6145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os processos de formação de palavras: composição por justaposição ou por aglutinação, derivação prefixal, sufixal, parassintética, regressiva ou imprópria.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Arquiduquesa: derivação prefixal;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Pincelada: derivação sufixal;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Envelhecer: derivação parassintética;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Fuga: derivação regressiva;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Jeito </a:t>
            </a:r>
            <a:r>
              <a:rPr lang="pt-BR" sz="9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moleque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derivação imprópria;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Passatempo: composição por justaposição;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Paraquedas: composição por justaposição;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Lobisomem: composição por aglutinação (lobo + homem);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Boquiaberto: composição por aglutinação (boca + aberta);</a:t>
            </a: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J- Subterrâneo: derivação parassintética;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4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40300"/>
            <a:ext cx="8229600" cy="505787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Assim, concluímos que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estrutura da palavra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formada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vários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tipos de morfemas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80928"/>
            <a:ext cx="5328592" cy="321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66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Radical (morfema lexical)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do significado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relacionada à significação externa da língua e pode ser encontrada pela supressão dos morfemas gramaticais.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1802"/>
            <a:ext cx="2880320" cy="233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Radical (morfema lexical)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parte do significado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relacionada à significação externa da língua e pode ser encontrada pela supressão dos morfemas gramaticais.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48424"/>
            <a:ext cx="3456384" cy="243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(morfemas gramaticais)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morfemas de valor gramatical que indicam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flexão de gênero, número, pessoa, tempo e modo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Podem ser nominais e verbais.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2" y="4005064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2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Estrutura das Palavras</a:t>
            </a:r>
            <a:endParaRPr lang="pt-B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morfemas podem ser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B.1-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Desinências Nominais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morfemas que indicam gênero e número de nomes (substantivos, adjetivos e certos pronomes).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884" y="3578382"/>
            <a:ext cx="4680520" cy="262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2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2532</TotalTime>
  <Words>2509</Words>
  <Application>Microsoft Office PowerPoint</Application>
  <PresentationFormat>Apresentação na tela (4:3)</PresentationFormat>
  <Paragraphs>545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2" baseType="lpstr">
      <vt:lpstr>Arial</vt:lpstr>
      <vt:lpstr>Calibri</vt:lpstr>
      <vt:lpstr>Times New Roman</vt:lpstr>
      <vt:lpstr>Wingdings</vt:lpstr>
      <vt:lpstr>Tema do Office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Estrutura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  <vt:lpstr>Formação das Palavras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291</cp:revision>
  <dcterms:created xsi:type="dcterms:W3CDTF">2018-05-26T12:30:19Z</dcterms:created>
  <dcterms:modified xsi:type="dcterms:W3CDTF">2021-06-07T19:54:58Z</dcterms:modified>
</cp:coreProperties>
</file>