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4"/>
  </p:notesMasterIdLst>
  <p:sldIdLst>
    <p:sldId id="314" r:id="rId2"/>
    <p:sldId id="315" r:id="rId3"/>
    <p:sldId id="316" r:id="rId4"/>
    <p:sldId id="323" r:id="rId5"/>
    <p:sldId id="324" r:id="rId6"/>
    <p:sldId id="328" r:id="rId7"/>
    <p:sldId id="325" r:id="rId8"/>
    <p:sldId id="326" r:id="rId9"/>
    <p:sldId id="327" r:id="rId10"/>
    <p:sldId id="329" r:id="rId11"/>
    <p:sldId id="330" r:id="rId12"/>
    <p:sldId id="331" r:id="rId13"/>
    <p:sldId id="332" r:id="rId14"/>
    <p:sldId id="337" r:id="rId15"/>
    <p:sldId id="333" r:id="rId16"/>
    <p:sldId id="338" r:id="rId17"/>
    <p:sldId id="334" r:id="rId18"/>
    <p:sldId id="339" r:id="rId19"/>
    <p:sldId id="335" r:id="rId20"/>
    <p:sldId id="340" r:id="rId21"/>
    <p:sldId id="336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49" r:id="rId31"/>
    <p:sldId id="350" r:id="rId32"/>
    <p:sldId id="351" r:id="rId3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05/06/2020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jp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jp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jp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jp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179512" y="1080300"/>
            <a:ext cx="8784976" cy="5044058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Enunciado de sentido completo</a:t>
            </a:r>
          </a:p>
          <a:p>
            <a:pPr marL="0" indent="0" algn="ctr">
              <a:buNone/>
            </a:pPr>
            <a:endParaRPr lang="pt-BR" sz="8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 verbo?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</a:t>
            </a: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Frase nominal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r>
              <a:rPr lang="pt-BR" sz="8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Quantos Verbos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Frase verbal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 verbo	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	      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ou + verbos</a:t>
            </a: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b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Período Simples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80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Período Composto</a:t>
            </a:r>
          </a:p>
          <a:p>
            <a:pPr marL="0" indent="0" algn="just">
              <a:buNone/>
            </a:pPr>
            <a:r>
              <a:rPr lang="pt-BR" sz="80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(Or. Absoluta)</a:t>
            </a:r>
            <a:endParaRPr lang="pt-BR" sz="80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Seta para Baixo 9"/>
          <p:cNvSpPr/>
          <p:nvPr/>
        </p:nvSpPr>
        <p:spPr>
          <a:xfrm>
            <a:off x="4283968" y="1556520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Seta para Baixo 10"/>
          <p:cNvSpPr/>
          <p:nvPr/>
        </p:nvSpPr>
        <p:spPr>
          <a:xfrm>
            <a:off x="4283968" y="2528774"/>
            <a:ext cx="432048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Seta para a Direita 11"/>
          <p:cNvSpPr/>
          <p:nvPr/>
        </p:nvSpPr>
        <p:spPr>
          <a:xfrm>
            <a:off x="5724128" y="2028825"/>
            <a:ext cx="1224136" cy="499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Seta para a Esquerda 13"/>
          <p:cNvSpPr/>
          <p:nvPr/>
        </p:nvSpPr>
        <p:spPr>
          <a:xfrm>
            <a:off x="2410724" y="2017396"/>
            <a:ext cx="1080120" cy="4833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Seta para Baixo 16"/>
          <p:cNvSpPr/>
          <p:nvPr/>
        </p:nvSpPr>
        <p:spPr>
          <a:xfrm>
            <a:off x="1187624" y="4724737"/>
            <a:ext cx="403870" cy="72048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Seta para Baixo 17"/>
          <p:cNvSpPr/>
          <p:nvPr/>
        </p:nvSpPr>
        <p:spPr>
          <a:xfrm>
            <a:off x="7596335" y="4739066"/>
            <a:ext cx="417637" cy="7143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Seta para Baixo 18"/>
          <p:cNvSpPr/>
          <p:nvPr/>
        </p:nvSpPr>
        <p:spPr>
          <a:xfrm>
            <a:off x="7596337" y="2528774"/>
            <a:ext cx="417636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Seta para Baixo 19"/>
          <p:cNvSpPr/>
          <p:nvPr/>
        </p:nvSpPr>
        <p:spPr>
          <a:xfrm>
            <a:off x="1187624" y="2528774"/>
            <a:ext cx="403870" cy="7562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Seta para a Esquerda 22"/>
          <p:cNvSpPr/>
          <p:nvPr/>
        </p:nvSpPr>
        <p:spPr>
          <a:xfrm>
            <a:off x="5690373" y="3268614"/>
            <a:ext cx="1224136" cy="50405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Seta para a Esquerda e para a Direita 1"/>
          <p:cNvSpPr/>
          <p:nvPr/>
        </p:nvSpPr>
        <p:spPr>
          <a:xfrm>
            <a:off x="2123728" y="4232929"/>
            <a:ext cx="4790781" cy="57606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Seta para Baixo 2"/>
          <p:cNvSpPr/>
          <p:nvPr/>
        </p:nvSpPr>
        <p:spPr>
          <a:xfrm>
            <a:off x="4283968" y="3699654"/>
            <a:ext cx="432048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982" y="4896335"/>
            <a:ext cx="1275864" cy="1111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77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orações coordenadas podem ser: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Assindéticas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não são introduzidas por conjunção.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Sindéticas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são introduzidas por conjunção.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3848" y="3933056"/>
            <a:ext cx="2520280" cy="208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1037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Assindéticas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não são introduzidas por conjunção.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gigolô das palavras,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vivo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às suas custas, abuso delas,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maltrato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-as. (Luís Fernando Veríssimo)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No alto da figueira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no alto da figueira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fiquei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(José Cândido de Carvalho)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tive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filhos,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transmiti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nenhuma criatura o legado da nossa miséria. (Machado de Assis)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7863" y="4437112"/>
            <a:ext cx="1708274" cy="1548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093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Sindéticas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são introduzidas por conjunção.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medo,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eu não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(Clarice Lispector)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Reza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Deus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ndireita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tudo. (Guimarães Rosa)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A chuva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caía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mansa,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porém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caía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(Mário </a:t>
            </a:r>
            <a:r>
              <a:rPr lang="pt-B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Palmério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6676" y="4149080"/>
            <a:ext cx="1930648" cy="185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42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Classificação das orações coordenadas sindéticas:</a:t>
            </a:r>
          </a:p>
          <a:p>
            <a:pPr marL="514350" indent="-514350" algn="just">
              <a:lnSpc>
                <a:spcPct val="170000"/>
              </a:lnSpc>
              <a:buAutoNum type="arabicParenR"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adição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aditivas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e, nem, mas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também.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546654"/>
            <a:ext cx="2304256" cy="243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49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Exemplos de orações coordenadas sindéticas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entrou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foi pegar a correspondência.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O.C.A.      	  O.C.S.A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vizinha não só me virou o rosto,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 também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falou mal de mim.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O.C.A.			O.C.S.A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Nem veio,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telefonou.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O.C.A.	   O.C.S.A.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6598" y="3810312"/>
            <a:ext cx="2247900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516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Classificação das orações coordenadas sindéticas: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Adversativas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contrate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oposição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ou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compensação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adversativas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mas, porém, contudo, todavia, entretanto, senão, no entanto.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6158" y="4293096"/>
            <a:ext cx="2115962" cy="1683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8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Exemplos de orações coordenadas sindéticas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adversativas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Ofereceram-me pizza,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porém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preferi lasanha.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O.C.A.      	           O.C.S.A.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almoçou,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jantou.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O.C.A.	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O.C.S.A.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Visitei um museu;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todavia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não gostei de nada.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O.C.A.	                       O.C.S.A.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4168" y="1767110"/>
            <a:ext cx="2808312" cy="4178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22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Classificação das orações coordenadas sindéticas: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Alternativas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alternância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exclusão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alternativas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ou, ou ... ou, ora ... ora.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495" y="4149080"/>
            <a:ext cx="1642617" cy="1784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9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Exemplos de orações coordenadas sindéticas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Garfield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morreu,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está apenas dormindo?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O.C.A.      	    O.C.S.A.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Mudou o Natal,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mudei eu? (M. Assis)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O.C.A.	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O.C.S.A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respondia,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ficava mudo.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O.C.S.A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O.C.S.A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767110"/>
            <a:ext cx="2344456" cy="4078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2035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Classificação das orações coordenadas sindéticas: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4) Conclusivas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conclusivas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logo, pois, portanto, por conseguinte, por isso, assim, de modo que.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149080"/>
            <a:ext cx="2984500" cy="177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39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coordenação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   orações 		 			sintaticamente independentes.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</a:t>
            </a: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9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</a:t>
            </a:r>
            <a:r>
              <a:rPr lang="pt-BR" sz="96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 subordinação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orações</a:t>
            </a:r>
          </a:p>
          <a:p>
            <a:pPr marL="457200" lvl="1" indent="0" algn="just">
              <a:lnSpc>
                <a:spcPct val="170000"/>
              </a:lnSpc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sintaticamente dependentes.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Chave Esquerda 1"/>
          <p:cNvSpPr/>
          <p:nvPr/>
        </p:nvSpPr>
        <p:spPr>
          <a:xfrm>
            <a:off x="3347864" y="1154113"/>
            <a:ext cx="936104" cy="4320480"/>
          </a:xfrm>
          <a:prstGeom prst="leftBrace">
            <a:avLst>
              <a:gd name="adj1" fmla="val 8333"/>
              <a:gd name="adj2" fmla="val 4810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106" y="3655039"/>
            <a:ext cx="2334516" cy="21954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10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Exemplos de orações coordenadas sindéticas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dia amanheceu nublado;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as praias ficarão vazias.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O.C.A.      	  		O.C.S.C.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Vai chover; leve,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guarda-chuva.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O.C.A.	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O.C.S.C.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Ela chora e ri;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portanto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está ficando maluca.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O.C.A.	                 O.C.S.A.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040" y="2276872"/>
            <a:ext cx="2997200" cy="366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757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Classificação das orações coordenadas sindéticas: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Explicativas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exprimem ideia de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explicação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 fornecem o </a:t>
            </a:r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motivo para uma afirmação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Conjunções explicativas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pois, porque, portanto, que.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4221088"/>
            <a:ext cx="2520279" cy="1783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2311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925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Exemplos de orações coordenadas sindéticas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Alegra-te,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estou aqui.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O.C.A.   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O.C.S.E.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Meu avô perdeu a memória,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pois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sempre conta a mesma história.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O.C.A.			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O.C.S.E.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470183"/>
            <a:ext cx="1728192" cy="1441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nem sempre é possível classificar uma oração considerando apenas a conjunção que a introduz.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Pediu-lhe a filha em casamento,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logo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se arrependeu.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O.C.A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	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O.C.S.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Adversativa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  <a:buFont typeface="Wingdings" panose="05000000000000000000" pitchFamily="2" charset="2"/>
              <a:buChar char="Ø"/>
            </a:pP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político falou muito, </a:t>
            </a:r>
            <a:r>
              <a:rPr lang="pt-BR" sz="26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só enfatizou os seus interesses.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O.C.A.</a:t>
            </a: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</a:t>
            </a:r>
            <a:r>
              <a:rPr lang="pt-BR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O.C.S. Adversativa</a:t>
            </a:r>
            <a:endParaRPr lang="pt-BR" sz="2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767110"/>
            <a:ext cx="1282105" cy="4092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9108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(Marília) Assinale a alternativa que contém uma coordenativa conclusiva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Sérgio foi bom filho; logo será um bom pai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Os meninos ora brigavam, ora brincavam.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Jaime trabalha depressa, contudo produz pouco.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Os cães mordem, não por maldade, mas por precisarem viver.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– Adão comeu a maçã, e nossos dentes até hoje doem.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8601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(Marinha-2010) Assinale a opção em que o período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é construído de orações coordenadas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“Nesta perseguição do acidental, quer num flagrante de esquina, quer nas palavras de uma criança ou num acidente doméstico, torno-me simples espectador e perco a noção do essencial”.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“Não sou poeta e estou sem assunto”.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“Ao fundo do botequim, um casal de pretos acaba de sentar-se numa das últimas mesas de mármore ao longo da parede de espelhos”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“O pai se mune de uma caixa de fósforo, e espera”.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“A negrinha agarra finalmente o bolo com as duas mãos sôfregas e põe-se a comê-lo”.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494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(Aeronáutica-2016) Em relação à classificação das orações coordenadas sindéticas destacadas, assinale a alternativa incorreta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Ela não só foi a primeira, mas também foi a mais aplaudida. (aditiva)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Fale agora ou permanecerá calado para sempre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(conclusiva)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Eu queria convencê-lo, mas os argumentos não foram suficientes. (adversativa)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Cumprimente-o, pois hoje venceu mais uma etapa de sua vida. (explicativa)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2951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única oração que pode ser classificada como oração coordenada sindética alternativa é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( ) Não vou comer pizza, nem tomar refrigerante.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( ) Eu queria viajar, mas tenho que trabalhar.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( ) Previna-se: use camisinha.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( ) Irei de ônibus ou pegarei um táxi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( ) Estou doente, por isso, não irei trabalhar.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56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Ibade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 oração “Negro e branco designam, portanto, categorias essencialmente políticas” é coordenada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assindética.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aditiva.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adversativa.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conclusiva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completiva nominal.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02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(Fuvest) Dentre os períodos transcritos abaixo, um é composto por coordenação e contém uma oração coordenada sindética adversativa. Assinalar a alternativa correspondente a esse período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a) A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frustração cresce e a desesperança não cede.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O que dizer sem resvalar para o pessimismo, a crítica pungente ou a auto absolvição?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É também ocioso pensar que nós, da tal elite, temos riqueza suficiente para distribuir.</a:t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Sejamos francos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Em termos mundiais somos irrelevantes como potência econômica, mas ao mesmo tempo extremamente representativos como população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784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32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7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oração não exerce função sintática com relação a outras orações, ou seja, ela é </a:t>
            </a:r>
            <a:r>
              <a:rPr lang="pt-BR" sz="7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independente </a:t>
            </a:r>
            <a:r>
              <a:rPr lang="pt-BR" sz="7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7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absoluta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Lara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acordou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,/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tomou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café/ 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apanhou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ônibus.</a:t>
            </a:r>
          </a:p>
          <a:p>
            <a:pPr algn="just">
              <a:lnSpc>
                <a:spcPct val="170000"/>
              </a:lnSpc>
            </a:pP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Ex.: Ele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viu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filme,/ mas </a:t>
            </a:r>
            <a:r>
              <a:rPr lang="pt-BR" sz="7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7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compreendeu o enredo.</a:t>
            </a:r>
            <a:endParaRPr lang="pt-BR" sz="7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4665359"/>
            <a:ext cx="1332148" cy="1248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984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UNIMFP-SP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"Mauro não estudou nada e foi aprovado”. Apesar do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normalmente aditivo, a oração sublinhada é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adversativa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conclusiva.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alternativa.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causal.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61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(FGV-2007)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"Pastora de nuvens, fui posta a serviço por uma campina tão desamparada que não principia nem também termina, e onde nunca é noite e nunca madrugada.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(Pastores da terra, vós tendes sossego, </a:t>
            </a:r>
            <a:r>
              <a:rPr 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olhais para o sol e encontrais direção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Sabeis quando é tarde, sabeis quando é cedo. Eu, não.)"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Esse trecho faz parte de um poema de Cecília Meireles, intitulado Destino, uma espécie de profissão de fé da autora.</a:t>
            </a:r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conjunto das duas orações coordenadas que compõem o segundo verso da segunda estrofe - "que olhais para o sol e encontrais direção" - tem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</a:t>
            </a:r>
          </a:p>
          <a:p>
            <a:pPr marL="0" indent="0">
              <a:buNone/>
            </a:pPr>
            <a:endParaRPr lang="pt-BR" sz="2800" dirty="0"/>
          </a:p>
          <a:p>
            <a:pPr marL="0" indent="0">
              <a:buNone/>
            </a:pP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explicativo</a:t>
            </a:r>
            <a:r>
              <a:rPr 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comparativo.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condicional.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concessivo.</a:t>
            </a: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temporal.</a:t>
            </a: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988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Obrigado pela atenção!!!</a:t>
            </a:r>
            <a:endParaRPr lang="pt-BR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1084356"/>
            <a:ext cx="8640960" cy="504180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1494" y="1009744"/>
            <a:ext cx="6076850" cy="4939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3567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92106" y="1080300"/>
            <a:ext cx="8229600" cy="5044058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Passo a passo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Constatar que o período é composto;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Sublinhar os verbos;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Dividir em orações;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Circular as conjunções e pronomes relativos;</a:t>
            </a:r>
          </a:p>
          <a:p>
            <a:pPr algn="just">
              <a:lnSpc>
                <a:spcPct val="170000"/>
              </a:lnSpc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Classificar as orações com base nos conectivos.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7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1900" y="1148553"/>
            <a:ext cx="1670953" cy="4506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1770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37131" y="1046269"/>
            <a:ext cx="8472382" cy="5044058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70000"/>
              </a:lnSpc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Exemplificando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60000"/>
              </a:lnSpc>
              <a:buNone/>
            </a:pPr>
            <a:r>
              <a:rPr lang="pt-BR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  1		      2</a:t>
            </a:r>
            <a:endParaRPr lang="pt-BR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60000"/>
              </a:lnSpc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garçom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pt-BR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refrigerante.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 aditiva “e”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Oração coordenada sindética aditiva.</a:t>
            </a:r>
          </a:p>
          <a:p>
            <a:pPr marL="0" indent="0" algn="just">
              <a:lnSpc>
                <a:spcPct val="170000"/>
              </a:lnSpc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Elipse 2"/>
          <p:cNvSpPr/>
          <p:nvPr/>
        </p:nvSpPr>
        <p:spPr>
          <a:xfrm flipH="1">
            <a:off x="2627784" y="2276872"/>
            <a:ext cx="556700" cy="33714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3891323"/>
            <a:ext cx="2016224" cy="217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171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37131" y="953185"/>
            <a:ext cx="8472382" cy="5137142"/>
          </a:xfrm>
        </p:spPr>
        <p:txBody>
          <a:bodyPr>
            <a:normAutofit fontScale="2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Exemplificando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1	                         2</a:t>
            </a:r>
            <a:endParaRPr lang="pt-BR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70000"/>
              </a:lnSpc>
            </a:pP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garçom </a:t>
            </a:r>
            <a:r>
              <a:rPr lang="pt-BR" sz="10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veio</a:t>
            </a: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		           </a:t>
            </a:r>
            <a:r>
              <a:rPr lang="pt-BR" sz="10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pedi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refrigerante.</a:t>
            </a:r>
            <a:endParaRPr lang="pt-BR" sz="10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&gt; </a:t>
            </a: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 “porque”</a:t>
            </a:r>
            <a:r>
              <a:rPr lang="pt-BR" sz="1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Oração coordenada sindética explicativa.</a:t>
            </a:r>
          </a:p>
          <a:p>
            <a:pPr algn="just"/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50000"/>
              </a:lnSpc>
              <a:spcBef>
                <a:spcPts val="0"/>
              </a:spcBef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152400" y="-170765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Elipse 9"/>
          <p:cNvSpPr/>
          <p:nvPr/>
        </p:nvSpPr>
        <p:spPr>
          <a:xfrm>
            <a:off x="2915816" y="2204864"/>
            <a:ext cx="1872208" cy="72008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pt-BR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porque</a:t>
            </a:r>
            <a:endParaRPr lang="pt-BR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79912" y="4457543"/>
            <a:ext cx="1224136" cy="1743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1378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palavra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 duas orações ou duas palavras de mesma função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Eu 	quero 	 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   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ele     volte.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Or. Principal	Conjunção	    Or. Subordinada Substantiva </a:t>
            </a:r>
          </a:p>
          <a:p>
            <a:pPr marL="0" indent="0" algn="just">
              <a:buNone/>
            </a:pPr>
            <a:r>
              <a:rPr lang="pt-BR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   Objetiva Direta</a:t>
            </a:r>
            <a:endParaRPr lang="pt-BR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Garfield   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John     viajaram.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  Conjunção     </a:t>
            </a:r>
            <a:r>
              <a:rPr lang="pt-BR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Substant</a:t>
            </a:r>
            <a:r>
              <a:rPr lang="pt-BR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9" name="Conector de seta reta 8"/>
          <p:cNvCxnSpPr/>
          <p:nvPr/>
        </p:nvCxnSpPr>
        <p:spPr>
          <a:xfrm>
            <a:off x="1403648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de seta reta 10"/>
          <p:cNvCxnSpPr/>
          <p:nvPr/>
        </p:nvCxnSpPr>
        <p:spPr>
          <a:xfrm>
            <a:off x="2843808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de seta reta 12"/>
          <p:cNvCxnSpPr/>
          <p:nvPr/>
        </p:nvCxnSpPr>
        <p:spPr>
          <a:xfrm>
            <a:off x="4572000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de seta reta 18"/>
          <p:cNvCxnSpPr/>
          <p:nvPr/>
        </p:nvCxnSpPr>
        <p:spPr>
          <a:xfrm>
            <a:off x="1029519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ector de seta reta 20"/>
          <p:cNvCxnSpPr/>
          <p:nvPr/>
        </p:nvCxnSpPr>
        <p:spPr>
          <a:xfrm>
            <a:off x="2123728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ector de seta reta 22"/>
          <p:cNvCxnSpPr/>
          <p:nvPr/>
        </p:nvCxnSpPr>
        <p:spPr>
          <a:xfrm>
            <a:off x="3203848" y="486916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0379" y="2028825"/>
            <a:ext cx="2808312" cy="3878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6743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Conjunção coordenativa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relaciona orações coordenadas.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</a:t>
            </a: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passou de ano (aditiva).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não passou de ano (adversativa).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 estudou	  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portanto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passará de ano (conclusiva).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pois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é bom aluno (explicativa).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John estuda,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repete de ano (alternativa).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2483768" y="2564904"/>
            <a:ext cx="144016" cy="2016223"/>
          </a:xfrm>
          <a:prstGeom prst="leftBrace">
            <a:avLst>
              <a:gd name="adj1" fmla="val 0"/>
              <a:gd name="adj2" fmla="val 5855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1709961"/>
            <a:ext cx="1592893" cy="3879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9470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PERÍODO COMPOSTO POR COORDENAÇÃO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084356"/>
            <a:ext cx="8229600" cy="5041808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conjunções coordenativas podem ser: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Aditivas 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(soma): e, nem, mas também.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b.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Adversativas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(oposição ou contraste): mas, porém, contudo, todavia, entretanto, senão, no entanto.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c.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Alternativas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(exclusão): ou, ou ... ou, ora ... ora.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d.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(conclusão): logo, pois, portanto, por conseguinte, por isso, assim, de modo que.</a:t>
            </a:r>
          </a:p>
          <a:p>
            <a:pPr marL="0" indent="0" algn="just">
              <a:lnSpc>
                <a:spcPct val="170000"/>
              </a:lnSpc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e.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Explicativas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(explicação ou motivo): pois, porque, portanto, que.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900" y="1084355"/>
            <a:ext cx="1642616" cy="1642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29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3168</TotalTime>
  <Words>2105</Words>
  <Application>Microsoft Office PowerPoint</Application>
  <PresentationFormat>Apresentação na tela (4:3)</PresentationFormat>
  <Paragraphs>383</Paragraphs>
  <Slides>32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32</vt:i4>
      </vt:variant>
    </vt:vector>
  </HeadingPairs>
  <TitlesOfParts>
    <vt:vector size="37" baseType="lpstr">
      <vt:lpstr>Arial</vt:lpstr>
      <vt:lpstr>Calibri</vt:lpstr>
      <vt:lpstr>Times New Roman</vt:lpstr>
      <vt:lpstr>Wingdings</vt:lpstr>
      <vt:lpstr>Tema do Office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PERÍODO COMPOSTO POR COORDENAÇÃO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Obrigado pela atenção!!!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ARTHUR VINÍCIUS FEITOSA FURTADO</cp:lastModifiedBy>
  <cp:revision>348</cp:revision>
  <dcterms:created xsi:type="dcterms:W3CDTF">2018-05-26T12:30:19Z</dcterms:created>
  <dcterms:modified xsi:type="dcterms:W3CDTF">2020-06-05T04:21:05Z</dcterms:modified>
</cp:coreProperties>
</file>