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3" r:id="rId2"/>
    <p:sldId id="319" r:id="rId3"/>
    <p:sldId id="320" r:id="rId4"/>
    <p:sldId id="321" r:id="rId5"/>
    <p:sldId id="322" r:id="rId6"/>
    <p:sldId id="323" r:id="rId7"/>
    <p:sldId id="318" r:id="rId8"/>
    <p:sldId id="324" r:id="rId9"/>
    <p:sldId id="325" r:id="rId10"/>
    <p:sldId id="326" r:id="rId11"/>
    <p:sldId id="314" r:id="rId12"/>
    <p:sldId id="315" r:id="rId13"/>
    <p:sldId id="316" r:id="rId14"/>
    <p:sldId id="317" r:id="rId15"/>
    <p:sldId id="327" r:id="rId16"/>
    <p:sldId id="328" r:id="rId17"/>
    <p:sldId id="329" r:id="rId18"/>
    <p:sldId id="267" r:id="rId19"/>
    <p:sldId id="331" r:id="rId20"/>
    <p:sldId id="332" r:id="rId21"/>
    <p:sldId id="330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2" r:id="rId32"/>
    <p:sldId id="343" r:id="rId33"/>
    <p:sldId id="344" r:id="rId34"/>
    <p:sldId id="345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FE45-1ED3-4B69-A1B0-096DBFB6C2AB}" type="datetimeFigureOut">
              <a:rPr lang="pt-BR" smtClean="0"/>
              <a:pPr/>
              <a:t>16/02/2019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6C4-1EF2-4AAB-99DF-CA951317850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FE45-1ED3-4B69-A1B0-096DBFB6C2AB}" type="datetimeFigureOut">
              <a:rPr lang="pt-BR" smtClean="0"/>
              <a:pPr/>
              <a:t>16/02/2019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6C4-1EF2-4AAB-99DF-CA951317850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FE45-1ED3-4B69-A1B0-096DBFB6C2AB}" type="datetimeFigureOut">
              <a:rPr lang="pt-BR" smtClean="0"/>
              <a:pPr/>
              <a:t>16/02/2019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6C4-1EF2-4AAB-99DF-CA951317850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FE45-1ED3-4B69-A1B0-096DBFB6C2AB}" type="datetimeFigureOut">
              <a:rPr lang="pt-BR" smtClean="0"/>
              <a:pPr/>
              <a:t>16/02/2019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6C4-1EF2-4AAB-99DF-CA951317850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FE45-1ED3-4B69-A1B0-096DBFB6C2AB}" type="datetimeFigureOut">
              <a:rPr lang="pt-BR" smtClean="0"/>
              <a:pPr/>
              <a:t>16/02/2019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6C4-1EF2-4AAB-99DF-CA951317850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FE45-1ED3-4B69-A1B0-096DBFB6C2AB}" type="datetimeFigureOut">
              <a:rPr lang="pt-BR" smtClean="0"/>
              <a:pPr/>
              <a:t>16/02/2019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6C4-1EF2-4AAB-99DF-CA951317850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FE45-1ED3-4B69-A1B0-096DBFB6C2AB}" type="datetimeFigureOut">
              <a:rPr lang="pt-BR" smtClean="0"/>
              <a:pPr/>
              <a:t>16/02/2019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6C4-1EF2-4AAB-99DF-CA951317850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FE45-1ED3-4B69-A1B0-096DBFB6C2AB}" type="datetimeFigureOut">
              <a:rPr lang="pt-BR" smtClean="0"/>
              <a:pPr/>
              <a:t>16/02/2019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6C4-1EF2-4AAB-99DF-CA951317850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FE45-1ED3-4B69-A1B0-096DBFB6C2AB}" type="datetimeFigureOut">
              <a:rPr lang="pt-BR" smtClean="0"/>
              <a:pPr/>
              <a:t>16/02/2019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6C4-1EF2-4AAB-99DF-CA951317850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FE45-1ED3-4B69-A1B0-096DBFB6C2AB}" type="datetimeFigureOut">
              <a:rPr lang="pt-BR" smtClean="0"/>
              <a:pPr/>
              <a:t>16/02/2019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6C4-1EF2-4AAB-99DF-CA951317850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FE45-1ED3-4B69-A1B0-096DBFB6C2AB}" type="datetimeFigureOut">
              <a:rPr lang="pt-BR" smtClean="0"/>
              <a:pPr/>
              <a:t>16/02/2019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6C4-1EF2-4AAB-99DF-CA951317850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pt-BR" smtClean="0"/>
              <a:t>Clique no ícone para adicionar uma imagem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E8B0FE45-1ED3-4B69-A1B0-096DBFB6C2AB}" type="datetimeFigureOut">
              <a:rPr lang="pt-BR" smtClean="0"/>
              <a:pPr/>
              <a:t>16/02/2019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A292E6C4-1EF2-4AAB-99DF-CA9513178502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595006" cy="924475"/>
          </a:xfrm>
        </p:spPr>
        <p:txBody>
          <a:bodyPr>
            <a:normAutofit fontScale="90000"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 – 1ª Geração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9442" y="1628800"/>
            <a:ext cx="7739021" cy="504056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Primeira Geração Romântica – Portugal: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Panorama histórico:</a:t>
            </a:r>
          </a:p>
          <a:p>
            <a:pPr algn="just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Independência do Brasil;</a:t>
            </a:r>
          </a:p>
          <a:p>
            <a:pPr algn="just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Revolução de 1820: luta entre liberais e conservadores;</a:t>
            </a:r>
          </a:p>
          <a:p>
            <a:pPr algn="just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Retorno de Dom Pedro I e coroação de sua filha de 7 anos, D. Maria da Glória. </a:t>
            </a: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1028" name="Picture 4" descr="C:\Users\Usuário\JEC\Pictures\Educandário\Imagens para aulas\dom pedr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906" y="4653136"/>
            <a:ext cx="2273893" cy="211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38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595006" cy="924475"/>
          </a:xfrm>
        </p:spPr>
        <p:txBody>
          <a:bodyPr>
            <a:normAutofit fontScale="90000"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 – 1ª Geração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9442" y="1628800"/>
            <a:ext cx="7739021" cy="504056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Primeira Geração Romântica – Brasil: Principais características:</a:t>
            </a:r>
          </a:p>
          <a:p>
            <a:pPr algn="just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Crítica aos problemas nacionais;</a:t>
            </a:r>
          </a:p>
          <a:p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6146" name="Picture 2" descr="C:\Users\Usuário\JEC\Pictures\Educandário\Imagens para aulas\gri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288" y="4221088"/>
            <a:ext cx="19240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41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595006" cy="924475"/>
          </a:xfrm>
        </p:spPr>
        <p:txBody>
          <a:bodyPr>
            <a:normAutofit fontScale="90000"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 – 1ª Geração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9442" y="1628800"/>
            <a:ext cx="7739021" cy="504056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Primeira Geração Romântica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Brasil: Principais características:</a:t>
            </a:r>
            <a:endParaRPr lang="pt-B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Valorização da fauna e da flora;</a:t>
            </a:r>
          </a:p>
          <a:p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2050" name="Picture 2" descr="C:\Users\Usuário\JEC\Pictures\Educandário\Imagens para aulas\sel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804" y="3645024"/>
            <a:ext cx="4195601" cy="307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2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595006" cy="924475"/>
          </a:xfrm>
        </p:spPr>
        <p:txBody>
          <a:bodyPr>
            <a:normAutofit fontScale="90000"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 – 1ª Geração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9442" y="1628800"/>
            <a:ext cx="7739021" cy="504056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Primeira Geração Romântica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Brasil: Principais características:</a:t>
            </a:r>
            <a:endParaRPr lang="pt-B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Valorização da figura do índio (Mito do bom selvagem);</a:t>
            </a:r>
          </a:p>
          <a:p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3074" name="Picture 2" descr="C:\Users\Usuário\JEC\Pictures\Educandário\Imagens para aulas\irace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32971"/>
            <a:ext cx="4311005" cy="285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8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595006" cy="924475"/>
          </a:xfrm>
        </p:spPr>
        <p:txBody>
          <a:bodyPr>
            <a:normAutofit fontScale="90000"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 – 1ª Geração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9442" y="1628800"/>
            <a:ext cx="7739021" cy="504056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Primeira Geração Romântica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Brasil: Principais características:</a:t>
            </a:r>
            <a:endParaRPr lang="pt-B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Religiosidade (Cristianismo);</a:t>
            </a:r>
          </a:p>
          <a:p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4098" name="Picture 2" descr="C:\Users\Usuário\JEC\Pictures\Educandário\Imagens para aulas\cru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924" y="4005064"/>
            <a:ext cx="3798488" cy="252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19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595006" cy="924475"/>
          </a:xfrm>
        </p:spPr>
        <p:txBody>
          <a:bodyPr>
            <a:normAutofit fontScale="90000"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 – 1ª Geração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9442" y="1628800"/>
            <a:ext cx="7739021" cy="504056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Primeira Geração Romântica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Brasil: Principais características:</a:t>
            </a:r>
            <a:endParaRPr lang="pt-B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Tentativa de criar uma poesia própria, tipicamente brasileira, distinta dos modelos clássicos e do Romantismo europeu.</a:t>
            </a:r>
          </a:p>
          <a:p>
            <a:pPr marL="0" indent="0" algn="just">
              <a:buNone/>
            </a:pP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5122" name="Picture 2" descr="C:\Users\Usuário\JEC\Pictures\Educandário\Imagens para aulas\tamo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365104"/>
            <a:ext cx="3436922" cy="231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32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595006" cy="924475"/>
          </a:xfrm>
        </p:spPr>
        <p:txBody>
          <a:bodyPr>
            <a:normAutofit fontScale="90000"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 – 1ª Geração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9442" y="1628800"/>
            <a:ext cx="7739021" cy="504056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Primeira Geração Romântica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Brasil: Principais características:</a:t>
            </a:r>
            <a:endParaRPr lang="pt-B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8) Regionalismo (vida rural), como </a:t>
            </a:r>
            <a:r>
              <a:rPr lang="pt-B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Gaúcho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de José de Alencar;</a:t>
            </a:r>
          </a:p>
          <a:p>
            <a:pPr marL="0" indent="0" algn="just">
              <a:buNone/>
            </a:pP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7170" name="Picture 2" descr="C:\Users\Usuário\JEC\Pictures\Educandário\Imagens para aulas\gauch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77072"/>
            <a:ext cx="1790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66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595006" cy="924475"/>
          </a:xfrm>
        </p:spPr>
        <p:txBody>
          <a:bodyPr>
            <a:normAutofit fontScale="90000"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 – 1ª Geração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9442" y="1628800"/>
            <a:ext cx="7739021" cy="5040561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Primeira Geração Romântica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Brasil: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Marco inicial:</a:t>
            </a:r>
          </a:p>
          <a:p>
            <a:pPr algn="just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Foi a publicação da obra </a:t>
            </a:r>
            <a:r>
              <a:rPr lang="pt-BR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Suspiros poéticos e saudades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(1836), de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Gonçalves Magalhães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 é uma obra brilhante ou original. Sua importância é justamente ser o marco inicial do movimento. O seu famoso prólogo defende e anuncia o Romantismo no país.  </a:t>
            </a:r>
          </a:p>
          <a:p>
            <a:pPr marL="0" indent="0" algn="just">
              <a:buNone/>
            </a:pP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8194" name="Picture 2" descr="C:\Users\Usuário\JEC\Pictures\Educandário\Imagens para aulas\gmagalha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96" y="4437112"/>
            <a:ext cx="1901604" cy="226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1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595006" cy="924475"/>
          </a:xfrm>
        </p:spPr>
        <p:txBody>
          <a:bodyPr>
            <a:normAutofit fontScale="90000"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 – 1ª Geração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9442" y="1628800"/>
            <a:ext cx="7739021" cy="5040561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Primeira Geração Romântica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Brasil: </a:t>
            </a:r>
            <a:endParaRPr lang="pt-B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grande poeta dessa geração foi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Gonçalves Dias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filho de um português e uma </a:t>
            </a:r>
            <a:r>
              <a:rPr lang="pt-B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cafusa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que estudou Direito em Coimbra.</a:t>
            </a:r>
          </a:p>
          <a:p>
            <a:pPr algn="just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Publicou: </a:t>
            </a:r>
            <a:r>
              <a:rPr lang="pt-B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Primeiros cantos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Segundos cantos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Sua poesia é voltada para o índio e a natureza brasileira, expressa em uma linguagem simples e acessível. Seus versos são melódicos e exploram métricas e ritmos variados. </a:t>
            </a:r>
          </a:p>
          <a:p>
            <a:pPr algn="just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Busca captar a sensibilidade e o sentimento do povo brasileiro. </a:t>
            </a:r>
          </a:p>
          <a:p>
            <a:pPr marL="0" indent="0" algn="just">
              <a:buNone/>
            </a:pP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9218" name="Picture 2" descr="C:\Users\Usuário\JEC\Pictures\Educandário\Imagens para aulas\gdi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94111"/>
            <a:ext cx="1664593" cy="199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18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 – 1ª GERAÇÃO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9340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Canção do Exílio (Gonçalves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Dias)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Minha terra tem palmeiras, 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Onde canta o Sabiá; 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aves, que aqui gorjeiam, 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gorjeiam como lá. </a:t>
            </a:r>
          </a:p>
          <a:p>
            <a:pPr marL="0" indent="0" algn="ctr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Nosso céu tem mais estrelas, 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Nossas várzeas têm mais flores, 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Nossos bosques têm mais vida, 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Nossa vida mais amores. </a:t>
            </a:r>
          </a:p>
          <a:p>
            <a:pPr marL="0" indent="0" algn="ctr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cismar, sozinho, à noite, 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 prazer eu encontro lá; 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Minha terra tem palmeiras, 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Onde canta o Sabiá. </a:t>
            </a:r>
          </a:p>
          <a:p>
            <a:pPr marL="0" indent="0" algn="ctr">
              <a:buNone/>
            </a:pPr>
            <a:endParaRPr lang="pt-BR" sz="2000" dirty="0"/>
          </a:p>
        </p:txBody>
      </p:sp>
      <p:pic>
        <p:nvPicPr>
          <p:cNvPr id="10242" name="Picture 2" descr="Resultado de imagem para palmei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12976"/>
            <a:ext cx="2052836" cy="253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9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 – 1ª GERAÇÃO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9340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Canção do Exílio (Gonçalves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Dias)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Minha terra tem primores, 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tais não encontro eu cá; 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cismar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sozinho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à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noite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 prazer eu encontro lá; 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Minha terra tem palmeiras, 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Onde canta o Sabiá. </a:t>
            </a:r>
          </a:p>
          <a:p>
            <a:pPr marL="0" indent="0" algn="ctr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permita Deus que eu morra, 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 que eu volte para lá; 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 que disfrute os primores 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não encontro por cá; 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qu'inda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aviste as palmeiras, 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Onde canta o Sabiá.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None/>
            </a:pPr>
            <a:endParaRPr lang="pt-BR" sz="2000" dirty="0"/>
          </a:p>
        </p:txBody>
      </p:sp>
      <p:pic>
        <p:nvPicPr>
          <p:cNvPr id="11266" name="Picture 2" descr="C:\Users\Usuário\JEC\Pictures\Educandário\Imagens para aulas\sab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645024"/>
            <a:ext cx="2283489" cy="170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24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595006" cy="924475"/>
          </a:xfrm>
        </p:spPr>
        <p:txBody>
          <a:bodyPr>
            <a:normAutofit fontScale="90000"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 – 1ª Geração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9442" y="1628800"/>
            <a:ext cx="7739021" cy="5040561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Primeira Geração Romântica – Portugal: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Principais características:</a:t>
            </a:r>
          </a:p>
          <a:p>
            <a:pPr algn="just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Empenho em implantar o Romantismo em Portugal;</a:t>
            </a:r>
          </a:p>
          <a:p>
            <a:pPr algn="just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Emprego de alguns procedimentos clássicos ainda não superados (formalismo, racionalismo, contenção das emoções);</a:t>
            </a:r>
          </a:p>
          <a:p>
            <a:pPr algn="just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Nacionalismo;</a:t>
            </a:r>
          </a:p>
          <a:p>
            <a:pPr algn="just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Preocupações políticas;</a:t>
            </a:r>
          </a:p>
          <a:p>
            <a:pPr algn="just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E) Temas históricos (medievalismo);</a:t>
            </a:r>
          </a:p>
          <a:p>
            <a:pPr algn="just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F) Idealização da mulher, do amor e da natureza;</a:t>
            </a: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6146" name="Picture 2" descr="C:\Users\Usuário\JEC\Pictures\Educandário\Imagens para aulas\portug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098924"/>
            <a:ext cx="2355058" cy="163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2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 – 1ª GERAÇÃO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9340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Curioso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notar que dois versos da Canção do Exílio são mencionados no Hino Nacional Brasileiro, composto em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1831: </a:t>
            </a:r>
          </a:p>
          <a:p>
            <a:pPr marL="0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Nossos bosques têm mais vida, Nossa vida, (no teu seio) mais amores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que ambos os textos são fruto do mesmo momento histórico e do Romantismo.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</p:txBody>
      </p:sp>
      <p:pic>
        <p:nvPicPr>
          <p:cNvPr id="12290" name="Picture 2" descr="C:\Users\Usuário\JEC\Pictures\Educandário\Imagens para aulas\bras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5157192"/>
            <a:ext cx="292417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88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442" y="260649"/>
            <a:ext cx="7125113" cy="720080"/>
          </a:xfrm>
        </p:spPr>
        <p:txBody>
          <a:bodyPr>
            <a:noAutofit/>
          </a:bodyPr>
          <a:lstStyle/>
          <a:p>
            <a:pPr algn="ctr"/>
            <a:r>
              <a:rPr lang="pt-BR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 – 1ª GERAÇÃO</a:t>
            </a:r>
            <a:endParaRPr lang="pt-BR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9443" y="1052736"/>
            <a:ext cx="7125112" cy="576064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pt-BR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- Juca-</a:t>
            </a:r>
            <a:r>
              <a:rPr lang="pt-BR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Pirama</a:t>
            </a:r>
            <a:r>
              <a:rPr lang="pt-BR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(Gonçalves Dias)</a:t>
            </a:r>
            <a:endParaRPr lang="pt-BR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None/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Meu canto de morte,</a:t>
            </a:r>
          </a:p>
          <a:p>
            <a:pPr marL="0" indent="0" algn="ctr">
              <a:buNone/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Guerreiros, ouvi:</a:t>
            </a:r>
          </a:p>
          <a:p>
            <a:pPr marL="0" indent="0" algn="ctr">
              <a:buNone/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 filho das selvas,</a:t>
            </a:r>
          </a:p>
          <a:p>
            <a:pPr marL="0" indent="0" algn="ctr">
              <a:buNone/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 selvas cresci;</a:t>
            </a:r>
          </a:p>
          <a:p>
            <a:pPr marL="0" indent="0" algn="ctr">
              <a:buNone/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Guerreiros, descendo</a:t>
            </a:r>
          </a:p>
          <a:p>
            <a:pPr marL="0" indent="0" algn="ctr">
              <a:buNone/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tribo tupi</a:t>
            </a:r>
            <a:r>
              <a:rPr lang="pt-BR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pt-BR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tribo pujante,</a:t>
            </a:r>
          </a:p>
          <a:p>
            <a:pPr marL="0" indent="0" algn="ctr">
              <a:buNone/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agora anda errante</a:t>
            </a:r>
          </a:p>
          <a:p>
            <a:pPr marL="0" indent="0" algn="ctr">
              <a:buNone/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fado inconstante,</a:t>
            </a:r>
          </a:p>
          <a:p>
            <a:pPr marL="0" indent="0" algn="ctr">
              <a:buNone/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Guerreiros, nasci:</a:t>
            </a:r>
          </a:p>
          <a:p>
            <a:pPr marL="0" indent="0" algn="ctr">
              <a:buNone/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 bravo, sou forte,</a:t>
            </a:r>
          </a:p>
          <a:p>
            <a:pPr marL="0" indent="0" algn="ctr">
              <a:buNone/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 filho do Norte;</a:t>
            </a:r>
          </a:p>
          <a:p>
            <a:pPr marL="0" indent="0" algn="ctr">
              <a:buNone/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Meu canto de morte.</a:t>
            </a:r>
          </a:p>
          <a:p>
            <a:pPr marL="0" indent="0" algn="ctr">
              <a:buNone/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Guerreiros, ouvi.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385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442" y="404665"/>
            <a:ext cx="7125113" cy="936104"/>
          </a:xfrm>
        </p:spPr>
        <p:txBody>
          <a:bodyPr>
            <a:noAutofit/>
          </a:bodyPr>
          <a:lstStyle/>
          <a:p>
            <a:pPr algn="ctr"/>
            <a:r>
              <a:rPr lang="pt-BR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 – 1ª GERAÇÃO</a:t>
            </a:r>
            <a:endParaRPr lang="pt-BR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9443" y="1340768"/>
            <a:ext cx="7125112" cy="547260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- Juca-</a:t>
            </a:r>
            <a:r>
              <a:rPr lang="pt-B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Pirama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(Gonçalves Dias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Então, forasteiro, 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Caí prisioneiro 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um troço guerreiro 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que me encontrei: 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cru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dessossêgo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pai fraco e cego, 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Enquanto não chego 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 seja, - dizei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 algn="ctr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 o seu guia 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noite sombria, 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só alegria 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Deus lhe deixou: 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mim se apoiava, 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mim se firmava, 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mim descansava, 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filho lhe sou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1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442" y="404665"/>
            <a:ext cx="7125113" cy="936104"/>
          </a:xfrm>
        </p:spPr>
        <p:txBody>
          <a:bodyPr>
            <a:noAutofit/>
          </a:bodyPr>
          <a:lstStyle/>
          <a:p>
            <a:pPr algn="ctr"/>
            <a:r>
              <a:rPr lang="pt-BR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 – 1ª GERAÇÃO</a:t>
            </a:r>
            <a:endParaRPr lang="pt-BR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9443" y="1340768"/>
            <a:ext cx="7125112" cy="547260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- Juca-</a:t>
            </a:r>
            <a:r>
              <a:rPr lang="pt-B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Pirama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(Gonçalves Dias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velho coitado 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penas ralado, 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Já cego e quebrado, 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resta? - Morrer. 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Enquanto descreve 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giro tão breve 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vida que teve, 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Deixai-me viver!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vil, não ignavo, 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 forte, mas bravo, 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Serei vosso escravo: 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Aqui virei ter. 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Guerreiros, não coro 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pranto que choro: 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a vida deploro, 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Também sei morrer.</a:t>
            </a:r>
          </a:p>
          <a:p>
            <a:pPr marL="0" indent="0" algn="ctr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65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442" y="404665"/>
            <a:ext cx="7125113" cy="936104"/>
          </a:xfrm>
        </p:spPr>
        <p:txBody>
          <a:bodyPr>
            <a:noAutofit/>
          </a:bodyPr>
          <a:lstStyle/>
          <a:p>
            <a:pPr algn="ctr"/>
            <a:r>
              <a:rPr lang="pt-BR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 – 1ª GERAÇÃO</a:t>
            </a:r>
            <a:endParaRPr lang="pt-BR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4726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UM-SP)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gosto pela expressão dos sentimentos, dos sonhos e das emoções que agitam seu mundo interior, numa atitude individualista e profundamente pessoal, marcou os autores do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movimento realista.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movimento árcade.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movimento romântico.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movimento barroco.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 movimento naturalista.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05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442" y="404665"/>
            <a:ext cx="7125113" cy="936104"/>
          </a:xfrm>
        </p:spPr>
        <p:txBody>
          <a:bodyPr>
            <a:noAutofit/>
          </a:bodyPr>
          <a:lstStyle/>
          <a:p>
            <a:pPr algn="ctr"/>
            <a:r>
              <a:rPr lang="pt-BR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 – 1ª GERAÇÃO</a:t>
            </a:r>
            <a:endParaRPr lang="pt-BR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472609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(FUVEST-SP)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"A identificação da natureza com o sofrimento humano, a tragédia perene do amante rejeitado, o jovem andarilho condenado à vida errante em sua curta eternidade, a solidão do artista. E, enfim, a resignação e a reconciliação – ressentidas um pouco, por certo."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texto acima enumera preferências temáticas e concepções existenciais dos poetas: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barrocos.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arcádicos.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românticos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simbolistas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 parnasianos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70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442" y="404665"/>
            <a:ext cx="7125113" cy="936104"/>
          </a:xfrm>
        </p:spPr>
        <p:txBody>
          <a:bodyPr>
            <a:noAutofit/>
          </a:bodyPr>
          <a:lstStyle/>
          <a:p>
            <a:pPr algn="ctr"/>
            <a:r>
              <a:rPr lang="pt-BR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 – 1ª GERAÇÃO</a:t>
            </a:r>
            <a:endParaRPr lang="pt-BR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4726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(UFPA)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liberdade de inspiração, pregada pelos românticos, correspondia, também, à liberdade formal – esta peculiaridade possibilitou a mistura dos gêneros literários e o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conseqüente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abandono da hierarquia clássica que os presidia. Como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consequência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 Brasil: 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Observa-se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detrimento da poesia em favor da prosa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Registra-se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abandono total do soneto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Verifica-se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interpenetração dos gêneros, o que muito enriqueceu os já existentes, possibilitando o aparecimento de novos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Ampliou-se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alcance da poesia, o que já não se pode dizer quanto ao romance e ao teatro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 Usou-se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quase abusivamente, o verso livre, o que muito contribuiu para o desenvolvimento de nossa poesia.</a:t>
            </a:r>
          </a:p>
          <a:p>
            <a:pPr marL="0" indent="0" algn="just">
              <a:buNone/>
            </a:pP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60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442" y="404665"/>
            <a:ext cx="7125113" cy="936104"/>
          </a:xfrm>
        </p:spPr>
        <p:txBody>
          <a:bodyPr>
            <a:noAutofit/>
          </a:bodyPr>
          <a:lstStyle/>
          <a:p>
            <a:pPr algn="ctr"/>
            <a:r>
              <a:rPr lang="pt-BR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 – 1ª GERAÇÃO</a:t>
            </a:r>
            <a:endParaRPr lang="pt-BR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4726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Sobre Gonçalves Dias, é correto afirmar: 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natural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Ceará, escreveu obras indianistas como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Confederação dos Tamoios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Ubirajara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poeta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gaúcho, destacou-se, dentro do Romantismo, pela poesia lírica e sentimental como, por exemplo,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Lira dos Vinte Anos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Noite na Taverna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poeta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maranhense, um dos principais representantes do Romantismo, escreveu poesias sentimentais e poemas de enaltecimento do índio como, por exemplo,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Timbiras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natural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Minas Gerais, foi um dos representantes do Pré-Modernismo ao escrever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Inspirações do Claustro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 poeta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paulista, pertencente ao Parnasianismo, ficou famoso com a obra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Conferências Literárias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77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442" y="404665"/>
            <a:ext cx="7125113" cy="936104"/>
          </a:xfrm>
        </p:spPr>
        <p:txBody>
          <a:bodyPr>
            <a:noAutofit/>
          </a:bodyPr>
          <a:lstStyle/>
          <a:p>
            <a:pPr algn="ctr"/>
            <a:r>
              <a:rPr lang="pt-BR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 – 1ª GERAÇÃO</a:t>
            </a:r>
            <a:endParaRPr lang="pt-BR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4726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(UFES)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"Minha terra não tem palmeiras...</a:t>
            </a:r>
          </a:p>
          <a:p>
            <a:pPr marL="0" indent="0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em vez de um mero sabiá,</a:t>
            </a:r>
          </a:p>
          <a:p>
            <a:pPr marL="0" indent="0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Cantam aves invisíveis</a:t>
            </a:r>
          </a:p>
          <a:p>
            <a:pPr marL="0" indent="0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 palmeiras que não há."</a:t>
            </a:r>
          </a:p>
          <a:p>
            <a:pPr marL="0" indent="0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(Mário Quintana)</a:t>
            </a:r>
          </a:p>
          <a:p>
            <a:pPr marL="0" indent="0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texto deve ser considerado uma: </a:t>
            </a:r>
          </a:p>
          <a:p>
            <a:pPr marL="0" indent="0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reafirmação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estética romântica e seus principais dogmas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negação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estética romântica, questionando seu olhar que se detém mais na paisagem que no social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paródia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um texto de Oswald de Andrade, que assim se inicia: "minha terra tem palmares/ Onde gorjeia o mar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.".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releitura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acrítica da célebre "Canção do Exílio", de Gonçalves Dias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 releitura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crítica das estéticas nacionalistas e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sentimentalistas.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8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442" y="404665"/>
            <a:ext cx="7125113" cy="936104"/>
          </a:xfrm>
        </p:spPr>
        <p:txBody>
          <a:bodyPr>
            <a:noAutofit/>
          </a:bodyPr>
          <a:lstStyle/>
          <a:p>
            <a:pPr algn="ctr"/>
            <a:r>
              <a:rPr lang="pt-BR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 – 1ª GERAÇÃO</a:t>
            </a:r>
            <a:endParaRPr lang="pt-BR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4726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(FAU-SP) O indianismo de nossos poetas românticos é: 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uma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 de apresentar o índio em toda a sua realidade objetiva; o índio como elemento étnico da futura raça brasileira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um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meio de reconstruir o grave perigo que o índio representava durante a instalação da capitania de São Vicente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um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modelo francês seguido no Brasil; uma necessidade de exotismo que em nada difere do modelo europeu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um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meio de eternizar liricamente a aceitação, pelo índio, da nova civilização que se instalava.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uma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 de apresentar o índio como motivo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estético; idealização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simpatia e piedade; exaltação da bravura, do heroísmo e de todas as qualidades morais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superiores.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13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595006" cy="924475"/>
          </a:xfrm>
        </p:spPr>
        <p:txBody>
          <a:bodyPr>
            <a:normAutofit fontScale="90000"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 – 1ª Geração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9442" y="1628800"/>
            <a:ext cx="7739021" cy="504056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Primeira Geração Romântica – Portugal: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Principais autores:</a:t>
            </a:r>
          </a:p>
          <a:p>
            <a:pPr algn="just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Almeida Garrett: inaugurou o Romantismo português em 1825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com a publicação de sua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obra “Camões”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(trata da vida e das aventuras desse grande autor);</a:t>
            </a:r>
          </a:p>
          <a:p>
            <a:pPr algn="just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Ainda se mostra muito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preso à tradição clássica. </a:t>
            </a:r>
          </a:p>
          <a:p>
            <a:pPr marL="0" indent="0" algn="just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7170" name="Picture 2" descr="C:\Users\Usuário\JEC\Pictures\Educandário\Imagens para aulas\garr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511" y="4586468"/>
            <a:ext cx="1840563" cy="218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43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442" y="404665"/>
            <a:ext cx="7125113" cy="936104"/>
          </a:xfrm>
        </p:spPr>
        <p:txBody>
          <a:bodyPr>
            <a:noAutofit/>
          </a:bodyPr>
          <a:lstStyle/>
          <a:p>
            <a:pPr algn="ctr"/>
            <a:r>
              <a:rPr lang="pt-BR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 – 1ª GERAÇÃO</a:t>
            </a:r>
            <a:endParaRPr lang="pt-BR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4726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(U.F. Juiz de </a:t>
            </a:r>
            <a:r>
              <a:rPr lang="pt-B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Fora-MG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relação ao Romantismo brasileiro, todas as afirmações são verdadeiras. Exceto: 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expressão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nacionalismo através da descrição de costumes e regiões do Brasil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análise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crítica e científica dos fenômenos da sociedade brasileira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desenvolvimento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teatro nacional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expressão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poética de temas confessionais, indianistas e humanistas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caracterização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romance como forma de entretenimento e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moralização.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05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442" y="404665"/>
            <a:ext cx="7125113" cy="936104"/>
          </a:xfrm>
        </p:spPr>
        <p:txBody>
          <a:bodyPr>
            <a:noAutofit/>
          </a:bodyPr>
          <a:lstStyle/>
          <a:p>
            <a:pPr algn="ctr"/>
            <a:r>
              <a:rPr lang="pt-BR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 – 1ª GERAÇÃO</a:t>
            </a:r>
            <a:endParaRPr lang="pt-BR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4726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(OSEC-SP)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época romântica caracteriza-se por ser: </a:t>
            </a:r>
          </a:p>
          <a:p>
            <a:pPr marL="0" indent="0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lusófoba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nacionalista.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de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influência inglesa.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ateia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influenciada pelo positivismo.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carente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bons poetas.</a:t>
            </a:r>
          </a:p>
          <a:p>
            <a:pPr marL="0" indent="0" algn="just">
              <a:buNone/>
            </a:pP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33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442" y="404665"/>
            <a:ext cx="7125113" cy="936104"/>
          </a:xfrm>
        </p:spPr>
        <p:txBody>
          <a:bodyPr>
            <a:noAutofit/>
          </a:bodyPr>
          <a:lstStyle/>
          <a:p>
            <a:pPr algn="ctr"/>
            <a:r>
              <a:rPr lang="pt-BR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 – 1ª GERAÇÃO</a:t>
            </a:r>
            <a:endParaRPr lang="pt-BR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4726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(FMABC-SP)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Assinale a alternativa em que se encontram três características do movimento literário ao qual se dá o nome de Romantismo: 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predomínio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razão, perfeição da forma, imitação dos antigos gregos e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romanos.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reação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anticlássica, busca de temas nacionais, sentimentalismo e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imaginação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anseio de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liberdade criadora, busca de verdades absolutas e universais, arte pela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arte.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desejo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expressar a realidade objetiva, visão materialista do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universo.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preferência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temas medievais, rebuscamento de conteúdo e de forma, tentativa de expressar a realidade inconsciente.</a:t>
            </a:r>
          </a:p>
          <a:p>
            <a:pPr marL="0" indent="0" algn="just">
              <a:buNone/>
            </a:pP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49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442" y="404665"/>
            <a:ext cx="7125113" cy="936104"/>
          </a:xfrm>
        </p:spPr>
        <p:txBody>
          <a:bodyPr>
            <a:noAutofit/>
          </a:bodyPr>
          <a:lstStyle/>
          <a:p>
            <a:pPr algn="ctr"/>
            <a:r>
              <a:rPr lang="pt-BR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 – 1ª GERAÇÃO</a:t>
            </a:r>
            <a:endParaRPr lang="pt-BR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47260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10)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(UNESP-SP)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"lá?</a:t>
            </a:r>
          </a:p>
          <a:p>
            <a:pPr marL="0" indent="0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ah!</a:t>
            </a:r>
          </a:p>
          <a:p>
            <a:pPr marL="0" indent="0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sabiá...</a:t>
            </a:r>
          </a:p>
          <a:p>
            <a:pPr marL="0" indent="0">
              <a:buNone/>
            </a:pP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papá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maná...</a:t>
            </a:r>
          </a:p>
          <a:p>
            <a:pPr marL="0" indent="0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sofá...</a:t>
            </a:r>
          </a:p>
          <a:p>
            <a:pPr marL="0" indent="0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sinhá...</a:t>
            </a:r>
          </a:p>
          <a:p>
            <a:pPr marL="0" indent="0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cá?</a:t>
            </a:r>
          </a:p>
          <a:p>
            <a:pPr marL="0" indent="0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bah!"</a:t>
            </a:r>
          </a:p>
          <a:p>
            <a:pPr marL="0" indent="0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poema acima, do poeta contemporâneo José Paulo Paes, alude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parodisticamente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ao poema: </a:t>
            </a:r>
          </a:p>
          <a:p>
            <a:pPr marL="0" indent="0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"Voz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poeta", de Fagundes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Varela.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"As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pombas", de Raimundo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Correia.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"Círculo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vicioso", de Machado de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"Canção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exílio", de Gonçalves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Dias.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 "Meus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oito anos", de Casimiro de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Abreu.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96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442" y="404665"/>
            <a:ext cx="7125113" cy="936104"/>
          </a:xfrm>
        </p:spPr>
        <p:txBody>
          <a:bodyPr>
            <a:noAutofit/>
          </a:bodyPr>
          <a:lstStyle/>
          <a:p>
            <a:pPr algn="ctr"/>
            <a:r>
              <a:rPr lang="pt-BR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 – 1ª GERAÇÃO</a:t>
            </a:r>
            <a:endParaRPr lang="pt-BR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4726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11)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(FMU/FIAM-SP)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homem de todas as épocas se preocupa com a natureza. Cada período a vê de modo particular. No Romantismo, a natureza aparece como: 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um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cenário cientificamente estudado pelo homem; a natureza é mais importante que o elemento humano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um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cenário estático, indiferente; só o homem se projeta em busca de sua realização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um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cenário sem importância nenhuma; é apenas pano de fundo para as emoções humanas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confidente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poeta, que compartilha seus sentimentos com a paisagem; a natureza se modifica de acordo com o estado emocional do poeta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 um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cenário idealizado, onde todos são felizes e os poetas são pastores.</a:t>
            </a:r>
          </a:p>
          <a:p>
            <a:pPr marL="0" indent="0" algn="just">
              <a:buNone/>
            </a:pP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00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595006" cy="924475"/>
          </a:xfrm>
        </p:spPr>
        <p:txBody>
          <a:bodyPr>
            <a:normAutofit fontScale="90000"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 – 1ª Geração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9442" y="1628800"/>
            <a:ext cx="7739021" cy="504056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Primeira Geração Romântica – Portugal: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Principais autores:</a:t>
            </a:r>
          </a:p>
          <a:p>
            <a:pPr algn="just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Alexandre Herculano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introduziu o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romance histórico em Portugal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com tramas passadas na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Idade Média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com lutas entre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cristãos e mouros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cavaleiros e donzelas indefesas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Renovou e revigorou a ficção portuguesa, marcada, até então, por novelas sentimentais e de cavalaria.</a:t>
            </a:r>
          </a:p>
          <a:p>
            <a:pPr algn="just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Principais romances: Eurico, o presbítero. O monge de </a:t>
            </a:r>
            <a:r>
              <a:rPr lang="pt-B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Cister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1026" name="Picture 2" descr="C:\Users\Usuário\JEC\Pictures\Educandário\Imagens para aulas\hercul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4608464"/>
            <a:ext cx="1501145" cy="210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63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Eurico, o presbítero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23528" y="1412776"/>
            <a:ext cx="3888432" cy="5256583"/>
          </a:xfrm>
        </p:spPr>
        <p:txBody>
          <a:bodyPr>
            <a:noAutofit/>
          </a:bodyPr>
          <a:lstStyle/>
          <a:p>
            <a:pPr algn="just"/>
            <a:r>
              <a:rPr lang="pt-BR" sz="1800" b="1" dirty="0" smtClean="0"/>
              <a:t>Eurico</a:t>
            </a:r>
            <a:r>
              <a:rPr lang="pt-BR" sz="1800" dirty="0" smtClean="0"/>
              <a:t>, jovem de baixa posição é apaixonado por </a:t>
            </a:r>
            <a:r>
              <a:rPr lang="pt-BR" sz="1800" b="1" dirty="0" err="1" smtClean="0"/>
              <a:t>Hermengarda</a:t>
            </a:r>
            <a:r>
              <a:rPr lang="pt-BR" sz="1800" dirty="0" smtClean="0"/>
              <a:t>, mas o pai da moça </a:t>
            </a:r>
            <a:r>
              <a:rPr lang="pt-BR" sz="1800" b="1" dirty="0" smtClean="0"/>
              <a:t>proíbe o casamento</a:t>
            </a:r>
            <a:r>
              <a:rPr lang="pt-BR" sz="1800" dirty="0" smtClean="0"/>
              <a:t>. Ele, então, torna-se </a:t>
            </a:r>
            <a:r>
              <a:rPr lang="pt-BR" sz="1800" b="1" dirty="0" smtClean="0"/>
              <a:t>padre</a:t>
            </a:r>
            <a:r>
              <a:rPr lang="pt-BR" sz="1800" dirty="0" smtClean="0"/>
              <a:t>.</a:t>
            </a:r>
          </a:p>
          <a:p>
            <a:pPr algn="just"/>
            <a:endParaRPr lang="pt-BR" sz="1800" dirty="0"/>
          </a:p>
          <a:p>
            <a:pPr algn="just"/>
            <a:r>
              <a:rPr lang="pt-BR" sz="1800" dirty="0" smtClean="0"/>
              <a:t>Quando os </a:t>
            </a:r>
            <a:r>
              <a:rPr lang="pt-BR" sz="1800" b="1" dirty="0" smtClean="0"/>
              <a:t>mouros</a:t>
            </a:r>
            <a:r>
              <a:rPr lang="pt-BR" sz="1800" dirty="0" smtClean="0"/>
              <a:t> invadem a Península Ibérica, ele se torna o temível e corajoso “</a:t>
            </a:r>
            <a:r>
              <a:rPr lang="pt-BR" sz="1800" b="1" dirty="0" smtClean="0"/>
              <a:t>cavaleiro negro</a:t>
            </a:r>
            <a:r>
              <a:rPr lang="pt-BR" sz="1800" dirty="0" smtClean="0"/>
              <a:t>”, guerreiro que atemoriza os árabes.</a:t>
            </a:r>
          </a:p>
          <a:p>
            <a:pPr algn="just"/>
            <a:endParaRPr lang="pt-BR" sz="1800" dirty="0"/>
          </a:p>
          <a:p>
            <a:pPr algn="just"/>
            <a:r>
              <a:rPr lang="pt-BR" sz="1800" dirty="0" smtClean="0"/>
              <a:t>Em meio às lutas, </a:t>
            </a:r>
            <a:r>
              <a:rPr lang="pt-BR" sz="1800" b="1" dirty="0" smtClean="0"/>
              <a:t>o casal se reencontra e a moça revela, em sonho, o seu amor por ele</a:t>
            </a:r>
            <a:r>
              <a:rPr lang="pt-BR" sz="1800" dirty="0" smtClean="0"/>
              <a:t>. O amor é impossível, porque ele é padre.</a:t>
            </a:r>
          </a:p>
          <a:p>
            <a:pPr algn="just"/>
            <a:endParaRPr lang="pt-BR" sz="1800" dirty="0"/>
          </a:p>
          <a:p>
            <a:pPr algn="just"/>
            <a:r>
              <a:rPr lang="pt-BR" sz="1800" dirty="0" smtClean="0"/>
              <a:t>No final, Eurico, desiludido, deixa-se matar e </a:t>
            </a:r>
            <a:r>
              <a:rPr lang="pt-BR" sz="1800" dirty="0" err="1" smtClean="0"/>
              <a:t>Hermengarda</a:t>
            </a:r>
            <a:r>
              <a:rPr lang="pt-BR" sz="1800" dirty="0" smtClean="0"/>
              <a:t> enlouquece devido a sua perda.</a:t>
            </a:r>
            <a:endParaRPr lang="pt-BR" sz="1800" dirty="0"/>
          </a:p>
        </p:txBody>
      </p:sp>
      <p:pic>
        <p:nvPicPr>
          <p:cNvPr id="2050" name="Picture 2" descr="C:\Users\Usuário\JEC\Pictures\Educandário\Imagens para aulas\euri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95803"/>
            <a:ext cx="3774023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19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Eurico, o presbítero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83568" y="1631949"/>
            <a:ext cx="3600400" cy="4229099"/>
          </a:xfrm>
        </p:spPr>
        <p:txBody>
          <a:bodyPr>
            <a:normAutofit/>
          </a:bodyPr>
          <a:lstStyle/>
          <a:p>
            <a:pPr algn="just"/>
            <a:endParaRPr lang="pt-BR" dirty="0"/>
          </a:p>
        </p:txBody>
      </p:sp>
      <p:pic>
        <p:nvPicPr>
          <p:cNvPr id="3074" name="Picture 2" descr="C:\Users\Usuário\JEC\Pictures\Educandário\Imagens para aulas\euric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6372200" cy="477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uário\JEC\Pictures\Educandário\Imagens para aulas\euri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153" y="1700808"/>
            <a:ext cx="14287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uário\JEC\Pictures\Educandário\Imagens para aulas\franquisq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08448" y="4581128"/>
            <a:ext cx="1714159" cy="1283965"/>
          </a:xfrm>
          <a:prstGeom prst="rect">
            <a:avLst/>
          </a:prstGeom>
          <a:noFill/>
          <a:scene3d>
            <a:camera prst="orthographicFront">
              <a:rot lat="21299999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3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595006" cy="924475"/>
          </a:xfrm>
        </p:spPr>
        <p:txBody>
          <a:bodyPr>
            <a:normAutofit fontScale="90000"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 – 1ª Geração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9442" y="1628800"/>
            <a:ext cx="7739021" cy="504056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Primeira Geração Romântica – Brasil: contexto histórico:</a:t>
            </a:r>
          </a:p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Chegada da família real (1808);</a:t>
            </a:r>
          </a:p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Imprensa (1808);</a:t>
            </a:r>
          </a:p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Independência do Brasil (1822);</a:t>
            </a:r>
          </a:p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Formação de um público leitor.</a:t>
            </a:r>
          </a:p>
          <a:p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4098" name="Picture 2" descr="C:\Users\Usuário\JEC\Pictures\Educandário\Imagens para aulas\joao e carlo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606482"/>
            <a:ext cx="3537744" cy="21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79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595006" cy="924475"/>
          </a:xfrm>
        </p:spPr>
        <p:txBody>
          <a:bodyPr>
            <a:normAutofit fontScale="90000"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 – 1ª Geração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9442" y="1628800"/>
            <a:ext cx="7739021" cy="504056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Primeira Geração Romântica – Brasil: Principais características:</a:t>
            </a:r>
          </a:p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Nacionalismo (Independência);</a:t>
            </a:r>
          </a:p>
          <a:p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1027" name="Picture 3" descr="C:\Users\Usuário\JEC\Pictures\Educandário\Imagens para aulas\dom ped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17032"/>
            <a:ext cx="6016547" cy="297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08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595006" cy="924475"/>
          </a:xfrm>
        </p:spPr>
        <p:txBody>
          <a:bodyPr>
            <a:normAutofit fontScale="90000"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 – 1ª Geração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9442" y="1628800"/>
            <a:ext cx="7739021" cy="504056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Primeira Geração Romântica – Brasil: Principais características:</a:t>
            </a:r>
          </a:p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Movimento político: anticolonialista e </a:t>
            </a:r>
            <a:r>
              <a:rPr lang="pt-B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antilusitano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5122" name="Picture 2" descr="C:\Users\Usuário\JEC\Pictures\Educandário\Imagens para aulas\portug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21088"/>
            <a:ext cx="5616624" cy="211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31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1858</Words>
  <Application>Microsoft Office PowerPoint</Application>
  <PresentationFormat>Apresentação na tela (4:3)</PresentationFormat>
  <Paragraphs>497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Autumn</vt:lpstr>
      <vt:lpstr>ROMANTISMO – 1ª Geração</vt:lpstr>
      <vt:lpstr>ROMANTISMO – 1ª Geração</vt:lpstr>
      <vt:lpstr>ROMANTISMO – 1ª Geração</vt:lpstr>
      <vt:lpstr>ROMANTISMO – 1ª Geração</vt:lpstr>
      <vt:lpstr>Eurico, o presbítero </vt:lpstr>
      <vt:lpstr>Eurico, o presbítero </vt:lpstr>
      <vt:lpstr>ROMANTISMO – 1ª Geração</vt:lpstr>
      <vt:lpstr>ROMANTISMO – 1ª Geração</vt:lpstr>
      <vt:lpstr>ROMANTISMO – 1ª Geração</vt:lpstr>
      <vt:lpstr>ROMANTISMO – 1ª Geração</vt:lpstr>
      <vt:lpstr>ROMANTISMO – 1ª Geração</vt:lpstr>
      <vt:lpstr>ROMANTISMO – 1ª Geração</vt:lpstr>
      <vt:lpstr>ROMANTISMO – 1ª Geração</vt:lpstr>
      <vt:lpstr>ROMANTISMO – 1ª Geração</vt:lpstr>
      <vt:lpstr>ROMANTISMO – 1ª Geração</vt:lpstr>
      <vt:lpstr>ROMANTISMO – 1ª Geração</vt:lpstr>
      <vt:lpstr>ROMANTISMO – 1ª Geração</vt:lpstr>
      <vt:lpstr>ROMANTISMO – 1ª GERAÇÃO</vt:lpstr>
      <vt:lpstr>ROMANTISMO – 1ª GERAÇÃO</vt:lpstr>
      <vt:lpstr>ROMANTISMO – 1ª GERAÇÃO</vt:lpstr>
      <vt:lpstr>ROMANTISMO – 1ª GERAÇÃO</vt:lpstr>
      <vt:lpstr>ROMANTISMO – 1ª GERAÇÃO</vt:lpstr>
      <vt:lpstr>ROMANTISMO – 1ª GERAÇÃO</vt:lpstr>
      <vt:lpstr>ROMANTISMO – 1ª GERAÇÃO</vt:lpstr>
      <vt:lpstr>ROMANTISMO – 1ª GERAÇÃO</vt:lpstr>
      <vt:lpstr>ROMANTISMO – 1ª GERAÇÃO</vt:lpstr>
      <vt:lpstr>ROMANTISMO – 1ª GERAÇÃO</vt:lpstr>
      <vt:lpstr>ROMANTISMO – 1ª GERAÇÃO</vt:lpstr>
      <vt:lpstr>ROMANTISMO – 1ª GERAÇÃO</vt:lpstr>
      <vt:lpstr>ROMANTISMO – 1ª GERAÇÃO</vt:lpstr>
      <vt:lpstr>ROMANTISMO – 1ª GERAÇÃO</vt:lpstr>
      <vt:lpstr>ROMANTISMO – 1ª GERAÇÃO</vt:lpstr>
      <vt:lpstr>ROMANTISMO – 1ª GERAÇÃO</vt:lpstr>
      <vt:lpstr>ROMANTISMO – 1ª GERAÇÃO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ARCADISMO</dc:title>
  <dc:creator>Usuário</dc:creator>
  <cp:lastModifiedBy>Usuário</cp:lastModifiedBy>
  <cp:revision>69</cp:revision>
  <dcterms:created xsi:type="dcterms:W3CDTF">2018-02-10T13:15:20Z</dcterms:created>
  <dcterms:modified xsi:type="dcterms:W3CDTF">2019-02-16T16:45:05Z</dcterms:modified>
</cp:coreProperties>
</file>