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314" r:id="rId13"/>
    <p:sldId id="293" r:id="rId14"/>
    <p:sldId id="295" r:id="rId15"/>
    <p:sldId id="296" r:id="rId16"/>
    <p:sldId id="297" r:id="rId17"/>
    <p:sldId id="305" r:id="rId18"/>
    <p:sldId id="298" r:id="rId19"/>
    <p:sldId id="299" r:id="rId20"/>
    <p:sldId id="306" r:id="rId21"/>
    <p:sldId id="300" r:id="rId22"/>
    <p:sldId id="301" r:id="rId23"/>
    <p:sldId id="302" r:id="rId24"/>
    <p:sldId id="303" r:id="rId25"/>
    <p:sldId id="307" r:id="rId26"/>
    <p:sldId id="304" r:id="rId27"/>
    <p:sldId id="308" r:id="rId28"/>
    <p:sldId id="309" r:id="rId29"/>
    <p:sldId id="310" r:id="rId30"/>
    <p:sldId id="311" r:id="rId31"/>
    <p:sldId id="312" r:id="rId32"/>
    <p:sldId id="313" r:id="rId33"/>
    <p:sldId id="315" r:id="rId34"/>
    <p:sldId id="316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55C37BC-F7EF-4FCA-95D1-3EAB8FB39F09}" type="datetimeFigureOut">
              <a:rPr lang="pt-BR" smtClean="0"/>
              <a:t>10/02/2019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PRÉ-MODERNISMO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foi um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movimento literário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Trata-se, na verdade, de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período de transição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entre os movimentos literários anteriores (Realismo-Naturalismo, Parnasianismo e Simbolismo) e o Modernismo.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Período situado entre 1900 e 1922.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Criou as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condições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para 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 ruptura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se daria logo depois.</a:t>
            </a: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uário\JEC\Pictures\Educandário\Imagens para aulas\premord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PRÉ-MODERNISMO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Contexto histórico: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Guerra de Canudos.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uário\JEC\Pictures\Educandário\Imagens para aulas\premod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824243" cy="356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PRÉ-MODERNISMO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Pré-Modernismo: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Combinação entre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tendências conservadoras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renovadoras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Nacionalismo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Busca de uma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língua brasileira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mais simples e coloquial.</a:t>
            </a: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costumes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da fala popular.</a:t>
            </a: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Negação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academicismo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Interesse pela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realidade brasileira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pelo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cotidiano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Brasil.</a:t>
            </a: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 arcaico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ruptura com a República Velha.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uário\JEC\Pictures\Educandário\Imagens para aulas\premod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425206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PRÉ-MODERNISMO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Destaques - autores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Cunha.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Monteiro Lobato.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Lima Barreto.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Augusto dos Anjos (?).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uário\JEC\Pictures\Educandário\Imagens para aulas\simbolismo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76" y="3573016"/>
            <a:ext cx="2287141" cy="22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7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Militar, engenheiro, jornalista e escritor.</a:t>
            </a:r>
          </a:p>
          <a:p>
            <a:pPr marL="82296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Era casado com Anna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Saninha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com quem teria tido cinco filhos: Sólon, Euclides Filho, Manuel, Mauro e Luís.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correspondente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jornal “Estado de São Paulo” na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Guerra de Canudos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2296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Escreveu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Sertões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um dos maiores clássicos da literatura brasileira.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Morreu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assassinado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pelo amante de sua esposa.</a:t>
            </a: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uário\JEC\Pictures\Educandário\Imagens para aulas\premor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293095"/>
            <a:ext cx="1728192" cy="183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0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Em 1897, acompanha como correspondente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Guerra de Canudos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 interior da Bahia, próximo a Juazeiro.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 2 meses que lá ficou,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registrou todas as suas impressões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 a região, os seus habitantes e o conflito.</a:t>
            </a:r>
          </a:p>
          <a:p>
            <a:pPr marL="82296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Foram esses registros que geraram a sua grande obra.</a:t>
            </a: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uário\JEC\Pictures\Educandário\Imagens para aulas\premod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83" y="3573016"/>
            <a:ext cx="3259929" cy="244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Canudos era uma comunidade liderada por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Antônio Conselheiro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que chegou a reunir cerca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 pessoas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católicos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monarquistas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viviam em regime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colaboração mútua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não se curvavam a nenhum governo externo.</a:t>
            </a:r>
          </a:p>
          <a:p>
            <a:pPr marL="82296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 população era formada pelos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miseráveis de um Nordeste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falido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exaurido pela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sem esperanças para o seu povo.</a:t>
            </a: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uário\JEC\Pictures\Educandário\Imagens para aulas\premod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51364"/>
            <a:ext cx="3024336" cy="19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uário\JEC\Pictures\Educandário\Imagens para aulas\premod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51364"/>
            <a:ext cx="3091010" cy="199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Antônio Conselheiro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religioso fervoroso (fanático, segundo seus detratores) que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percorria o sertão pregando e auxiliando os mais necessitados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Finalmente, instala-se em Canudos, para construir uma igreja, atraindo milhares de pessoas para a sua nova comunidade.</a:t>
            </a: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Usuário\JEC\Pictures\Educandário\Imagens para aulas\premod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18727"/>
            <a:ext cx="2088232" cy="283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Antônio Conselheiro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seus sermões não tratavam apenas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questões espirituais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mas também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problemas concretos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miséria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opressão política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Fazia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República nascente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acusando-a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responsável pela pobreza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povo nordestino.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uário\JEC\Pictures\Educandário\Imagens para aulas\premod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2628313" cy="30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O governo federal não gostou de ver o crescimento rápido da comunidade, a insubordinação, o fanatismo religioso e as ideias monarquistas de Conselheiro. Foram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quatro as campanhas militares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até que Canudos fosse totalmente destruída.  </a:t>
            </a: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suário\JEC\Pictures\Educandário\Imagens para aulas\premod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3451327" cy="227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15.000 pessoas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morreram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conflito,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inclusive mais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mil soldados e de Conselheiro, que morreu em decorrência das fraquezas geradas por um jejum. Ele foi exumado e degolado, sendo sua cabeça exibida como exemplo por toda a região.</a:t>
            </a: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Usuário\JEC\Pictures\Educandário\Imagens para aulas\premod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063060"/>
            <a:ext cx="4648027" cy="28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uário\JEC\Pictures\Educandário\Imagens para aulas\premod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3058"/>
            <a:ext cx="2160240" cy="28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7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PRÉ-MODERNISMO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Literatura brasileira vivia uma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transição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Por um lado,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perdurava a influência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Realismo-Naturalismo, Parnasianismo e Simbolismo.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Por outro lado, os autores já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demonstravam algumas atitudes inovadoras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apresentando novas concepções estéticas e temáticas.</a:t>
            </a: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uário\JEC\Pictures\Educandário\Imagens para aulas\premord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861048"/>
            <a:ext cx="2095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5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Crimes do exército brasileiro: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degola de prisioneiros, tortura, estupros e até comércio de crianças, tudo devidamente encoberto por uma imprensa controlada pelo governo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Usuário\JEC\Pictures\Educandário\Imagens para aulas\premod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94911"/>
            <a:ext cx="3456384" cy="34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1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buNone/>
            </a:pPr>
            <a:r>
              <a:rPr lang="pt-BR" sz="8000" dirty="0" smtClean="0">
                <a:cs typeface="Times New Roman" panose="02020603050405020304" pitchFamily="18" charset="0"/>
              </a:rPr>
              <a:t>• </a:t>
            </a:r>
            <a:r>
              <a:rPr lang="pt-BR" sz="8000" b="1" dirty="0" smtClean="0">
                <a:cs typeface="Times New Roman" panose="02020603050405020304" pitchFamily="18" charset="0"/>
              </a:rPr>
              <a:t>Os Sertões</a:t>
            </a:r>
            <a:r>
              <a:rPr lang="pt-BR" sz="8000" dirty="0" smtClean="0">
                <a:cs typeface="Times New Roman" panose="02020603050405020304" pitchFamily="18" charset="0"/>
              </a:rPr>
              <a:t>: a obra é dividida em </a:t>
            </a:r>
            <a:r>
              <a:rPr lang="pt-BR" sz="8000" b="1" dirty="0" smtClean="0">
                <a:cs typeface="Times New Roman" panose="02020603050405020304" pitchFamily="18" charset="0"/>
              </a:rPr>
              <a:t>três partes</a:t>
            </a:r>
            <a:r>
              <a:rPr lang="pt-BR" sz="8000" dirty="0" smtClean="0">
                <a:cs typeface="Times New Roman" panose="02020603050405020304" pitchFamily="18" charset="0"/>
              </a:rPr>
              <a:t>:</a:t>
            </a:r>
          </a:p>
          <a:p>
            <a:pPr marL="82296" indent="0" algn="just">
              <a:buNone/>
            </a:pPr>
            <a:endParaRPr lang="pt-BR" sz="8000" dirty="0"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8000" dirty="0" smtClean="0">
                <a:cs typeface="Times New Roman" panose="02020603050405020304" pitchFamily="18" charset="0"/>
              </a:rPr>
              <a:t>a) </a:t>
            </a:r>
            <a:r>
              <a:rPr lang="pt-BR" sz="8000" b="1" dirty="0" smtClean="0">
                <a:cs typeface="Times New Roman" panose="02020603050405020304" pitchFamily="18" charset="0"/>
              </a:rPr>
              <a:t>A terra</a:t>
            </a:r>
            <a:r>
              <a:rPr lang="pt-BR" sz="8000" dirty="0" smtClean="0">
                <a:cs typeface="Times New Roman" panose="02020603050405020304" pitchFamily="18" charset="0"/>
              </a:rPr>
              <a:t>: faz a descrição dos </a:t>
            </a:r>
            <a:r>
              <a:rPr lang="pt-BR" sz="8000" b="1" dirty="0" smtClean="0">
                <a:cs typeface="Times New Roman" panose="02020603050405020304" pitchFamily="18" charset="0"/>
              </a:rPr>
              <a:t>aspectos físicos do sertão </a:t>
            </a:r>
            <a:r>
              <a:rPr lang="pt-BR" sz="8000" b="1" dirty="0" smtClean="0">
                <a:cs typeface="Times New Roman" panose="02020603050405020304" pitchFamily="18" charset="0"/>
              </a:rPr>
              <a:t>baiano</a:t>
            </a:r>
            <a:r>
              <a:rPr lang="pt-BR" sz="8000" dirty="0" smtClean="0">
                <a:cs typeface="Times New Roman" panose="02020603050405020304" pitchFamily="18" charset="0"/>
              </a:rPr>
              <a:t>.</a:t>
            </a:r>
            <a:endParaRPr lang="pt-BR" sz="8000" dirty="0" smtClean="0"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80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8000" dirty="0" smtClean="0">
                <a:cs typeface="Times New Roman" panose="02020603050405020304" pitchFamily="18" charset="0"/>
              </a:rPr>
              <a:t>“</a:t>
            </a:r>
            <a:r>
              <a:rPr lang="pt-BR" sz="8000" dirty="0"/>
              <a:t>No ascender do verão acentua-se o desequilíbrio. Crescem a um tempo as máximas e as mínimas, até que no fastígio das secas transcorram as horas num intermitir inaturável de dias </a:t>
            </a:r>
            <a:r>
              <a:rPr lang="pt-BR" sz="8000" dirty="0" err="1"/>
              <a:t>queimosos</a:t>
            </a:r>
            <a:r>
              <a:rPr lang="pt-BR" sz="8000" dirty="0"/>
              <a:t> e noites </a:t>
            </a:r>
            <a:r>
              <a:rPr lang="pt-BR" sz="8000" dirty="0" smtClean="0"/>
              <a:t>enregeladas (...) a </a:t>
            </a:r>
            <a:r>
              <a:rPr lang="pt-BR" sz="8000" dirty="0"/>
              <a:t>atmosfera junto ao chão vibra num ondular vivíssimo de bocas de fornalha em que se pressente visível, no expandir das colunas aquecidas, a efervescência dos ares; e o dia, incomparável no fulgor, fulmina a natureza silenciosa, em cujo seio se abate, imóvel, na quietude de um longo espasmo, a galhada sem folhas da flora sucumbida. </a:t>
            </a:r>
            <a:r>
              <a:rPr lang="pt-BR" sz="8000" dirty="0" smtClean="0"/>
              <a:t>Desce </a:t>
            </a:r>
            <a:r>
              <a:rPr lang="pt-BR" sz="8000" dirty="0"/>
              <a:t>a noite, sem crepúsculo, de chofre — um salto da treva por cima de uma franja vermelha do poente — e todo este calor se perde </a:t>
            </a:r>
            <a:r>
              <a:rPr lang="pt-BR" sz="8000" dirty="0" smtClean="0"/>
              <a:t>no espaço </a:t>
            </a:r>
            <a:r>
              <a:rPr lang="pt-BR" sz="8000" dirty="0"/>
              <a:t>numa irradiação intensíssima, caindo a temperatura de súbito, numa queda única, assombrosa</a:t>
            </a:r>
            <a:r>
              <a:rPr lang="pt-BR" sz="8000" dirty="0" smtClean="0"/>
              <a:t>...”. </a:t>
            </a:r>
            <a:endParaRPr lang="pt-BR" sz="8000" dirty="0"/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uário\JEC\Pictures\Educandário\Imagens para aulas\Guimarã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57192"/>
            <a:ext cx="864096" cy="9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7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buNone/>
            </a:pP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homem</a:t>
            </a: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apresenta o </a:t>
            </a:r>
            <a:r>
              <a:rPr lang="pt-BR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sertanejo</a:t>
            </a: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como resultado da mestiçagem, enfatizando a figura do beato carismático Antônio Conselheiro como produto do meio físico e social.</a:t>
            </a:r>
          </a:p>
          <a:p>
            <a:pPr marL="82296" indent="0" algn="just">
              <a:buNone/>
            </a:pPr>
            <a:endParaRPr lang="pt-B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“O sertanejo é, antes de tudo, um forte. Não tem o raquitismo exaustivo dos mestiços neurastênicos do litoral. A sua aparência, entretanto, ao primeiro lance de vista, revela o contrário (...) É desgracioso, torto, Hércules-Quasímodo, reflete no aspecto a fealdade típica dos fracos (...) É o homem permanentemente fatigado. Reflete a preguiça invencível (...) Entretanto, toda esta aparência de cansaço ilude. Nada é mais surpreendedor do que vê-la desaparecer de improviso. Naquela organização combalida operam-se, em segundos, transmutações completas. Basta o aparecimento de qualquer incidente exigindo-lhe o desencadear das energias adormidas. O homem transfigurou-se (...) e da figura vulgar do tabaréu canhestro reponta, inesperadamente, o aspecto dominador de um titã acobreado e potente, num desdobramento surpreendente de força e agilidade extraordinárias”. </a:t>
            </a: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uário\JEC\Pictures\Educandário\Imagens para aulas\premord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97132"/>
            <a:ext cx="504056" cy="7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0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765626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7200" dirty="0" smtClean="0">
                <a:cs typeface="Times New Roman" panose="02020603050405020304" pitchFamily="18" charset="0"/>
              </a:rPr>
              <a:t>C</a:t>
            </a:r>
            <a:r>
              <a:rPr lang="pt-BR" sz="7200" dirty="0" smtClean="0">
                <a:cs typeface="Times New Roman" panose="02020603050405020304" pitchFamily="18" charset="0"/>
              </a:rPr>
              <a:t>) </a:t>
            </a:r>
            <a:r>
              <a:rPr lang="pt-BR" sz="7200" b="1" dirty="0" smtClean="0">
                <a:cs typeface="Times New Roman" panose="02020603050405020304" pitchFamily="18" charset="0"/>
              </a:rPr>
              <a:t>A luta</a:t>
            </a:r>
            <a:r>
              <a:rPr lang="pt-BR" sz="7200" dirty="0" smtClean="0">
                <a:cs typeface="Times New Roman" panose="02020603050405020304" pitchFamily="18" charset="0"/>
              </a:rPr>
              <a:t>: narra o desenvolvimento do </a:t>
            </a:r>
            <a:r>
              <a:rPr lang="pt-BR" sz="7200" b="1" dirty="0" smtClean="0">
                <a:cs typeface="Times New Roman" panose="02020603050405020304" pitchFamily="18" charset="0"/>
              </a:rPr>
              <a:t>conflito</a:t>
            </a:r>
            <a:r>
              <a:rPr lang="pt-BR" sz="7200" dirty="0" smtClean="0">
                <a:cs typeface="Times New Roman" panose="02020603050405020304" pitchFamily="18" charset="0"/>
              </a:rPr>
              <a:t> e a destruição do arraial de Canudos</a:t>
            </a:r>
            <a:r>
              <a:rPr lang="pt-BR" sz="7200" dirty="0" smtClean="0"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pt-BR" sz="7200" dirty="0"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7200" dirty="0" smtClean="0">
                <a:cs typeface="Times New Roman" panose="02020603050405020304" pitchFamily="18" charset="0"/>
              </a:rPr>
              <a:t>“</a:t>
            </a:r>
            <a:r>
              <a:rPr lang="pt-BR" sz="7200" dirty="0"/>
              <a:t>Antônio Conselheiro há vinte e dois anos, desde 1874, era famoso em todo o interior do Norte e mesmo nas cidades do litoral até onde chegavam, entretecidos de exageros e quase lendários, os episódios mais interessantes de sua vida romanesca; dia a dia ampliara o domínio sobre as gentes sertanejas; vinha de uma peregrinação incomparável, de um quarto de século, por todos os recantos do sertão, onde deixara como enormes marcos, </a:t>
            </a:r>
            <a:r>
              <a:rPr lang="pt-BR" sz="7200" dirty="0" err="1"/>
              <a:t>demarcando-lhe</a:t>
            </a:r>
            <a:r>
              <a:rPr lang="pt-BR" sz="7200" dirty="0"/>
              <a:t> a passagem, as torres de dezenas de igrejas que construíra; fundara o arraial de Bom Jesus, quase uma cidade; de Chorrochó à Vila do Conde, de Itapicuru a Jeremoabo, não havia uma só vila, ou lugarejo obscuro, em que não contasse adeptos fervorosos, e não lhe devesse a reconstrução de um cemitério, a posse de um templo ou a dádiva providencial de um açude; insurgira-se desde muito, atrevidamente, contra a nova ordem política e pisara, impune, sobre as cinzas dos editais das câmaras de cidades que invadira; destroçara completamente, em 1893, forte diligencia policial, em Macete, e fizera voltar outra, de oitenta praças de linha, que seguira até Serrinha; </a:t>
            </a:r>
            <a:r>
              <a:rPr lang="pt-BR" sz="7200" dirty="0" smtClean="0"/>
              <a:t>(...) </a:t>
            </a:r>
            <a:r>
              <a:rPr lang="pt-BR" sz="7200" dirty="0"/>
              <a:t>e no relatório alarmante a propósito escrito por frei João Evangelista afirmara o missionário a existência, em Canudos — excluídas as mulheres, as crianças, os velhos e os enfermos — de mil homens, mil homens robustos e </a:t>
            </a:r>
            <a:r>
              <a:rPr lang="pt-BR" sz="7200" dirty="0" err="1"/>
              <a:t>destemerosos</a:t>
            </a:r>
            <a:r>
              <a:rPr lang="pt-BR" sz="7200" dirty="0"/>
              <a:t> "armados até aos dentes"; por fim, sabia-se que ele imperava sobre extensa zona dificultando o acesso à cidadela em que se entocara, porque a dedicação dos seus sequazes era incondicional, e fora do círculo dos fiéis que o rodeavam havia, em toda a parte, a cumplicidade obrigatória dos que o temiam... E achou-se suficiente para debelar uma situação de tal porte uma força de cem soldados. </a:t>
            </a:r>
            <a:r>
              <a:rPr lang="pt-BR" sz="7200" dirty="0" smtClean="0">
                <a:cs typeface="Times New Roman" panose="02020603050405020304" pitchFamily="18" charset="0"/>
              </a:rPr>
              <a:t>”.</a:t>
            </a:r>
            <a:endParaRPr lang="pt-BR" sz="7200" dirty="0" smtClean="0"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“Os Sertões”, Euclides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analisa os acontecimentos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Canudos à luz das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teorias científicas da época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especialmente 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positivismo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Para ele, o sertanejo e Conselheiro eram fruto do meio brutal, seco e miserável do sertão nordestino.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uário\JEC\Pictures\Educandário\Imagens para aulas\premod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480207" cy="276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“Os Sertões”: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 única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nossa literatura: procura relatar 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verdade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sobre Canudos, com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rigor científico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estilo literário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Desmonta a versão do exército e mostra que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Canudos é fruto da precariedade social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do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isolamento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Nordeste. 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uário\JEC\Pictures\Educandário\Imagens para aulas\premod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53" y="2708920"/>
            <a:ext cx="5256584" cy="339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obra euclidiana:</a:t>
            </a: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Influência 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teorias científicas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especialmente do determinismo.</a:t>
            </a: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Crítica social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Descrição detalhada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extensa.</a:t>
            </a: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Vocabulário raro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e, por vezes, extraído da linguagem científica.</a:t>
            </a: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Sincretismo entre fatos reais 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linguagem literária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 a exploração das possibilidades sintáticas e de linguagem figurada para engrandecer a narrativa.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uário\JEC\Pictures\Educandário\Imagens para aulas\premo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10920"/>
            <a:ext cx="1624384" cy="19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Notoriedade e outras obras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O livro trouxe grande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notoriedade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 escritor.</a:t>
            </a: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Entrou na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Academia Brasileira de Letras.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Publicou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outras obras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como: Peru versus Bolívia – 1907, Contrastes e Confrontos – 1907, À Margem da História – 1909.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uário\JEC\Pictures\Educandário\Imagens para aulas\premo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4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Adultério, ciúme e assassinato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O escritor viajava muito a trabalho e vivia a pesquisar para suas obras.</a:t>
            </a: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Anna, sua esposa, então com 33 anos, torna-se amante de um jovem militar de 17 anos, Dilermando de Assis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Os dois últimos filhos de Euclides eram, na verdade, do amante.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Usuário\JEC\Pictures\Educandário\Imagens para aulas\premor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88" y="370403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6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Finalmente, Anna sai de casa com o filho mais novo e vai viver com o amante.</a:t>
            </a: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Inconformado e constrangido, Euclides decide assassinar o rival em sua casa, no bairro de Piedade: “matar ou morrer”.</a:t>
            </a: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Atinge Dilermando com dois tiros, atira no irmão também, mas acaba sendo alvejado e morre. O amante sobrevive.</a:t>
            </a: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Foi uma das maiores tragédias do Brasil.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uário\JEC\Pictures\Educandário\Imagens para aulas\premor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14720"/>
            <a:ext cx="3168352" cy="234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PRÉ-MODERNISMO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2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histórico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República Velha, Período dos Marechais e Política Café com Leite.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Dominância da elite agrária ligada ao café e à pecuária do Sudeste.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Declínio do Nordeste.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Aumento da industrialização, da classe operária e da burguesia.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Marginalização dos ex-escravos.</a:t>
            </a: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uário\JEC\Pictures\Educandário\Imagens para aulas\premord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Foi um escândalo e todo o país ficou contra o casal de amantes.</a:t>
            </a: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uário\JEC\Pictures\Educandário\Imagens para aulas\premo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635896" cy="341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uário\JEC\Pictures\Educandário\Imagens para aulas\premo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59" y="2492896"/>
            <a:ext cx="3843857" cy="341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Mas a tragédia ainda não acabou: Dilermando foi absolvido, mas, sete anos após o crime, foi alvo de nova tentativa de assassinato, agora perpetrada pelo primogênito do escritor, Euclides da Cunha Filho. Sobreviveu novamente, matou o rapaz e foi absolvido mais uma vez.</a:t>
            </a: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 descr="C:\Users\Usuário\JEC\Pictures\Educandário\Imagens para aulas\premo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6956789" cy="21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7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Últimos capítulos da tragédia: Dilermando abandona Anna, então com 54 anos, e vai morar com uma mulher mais jovem.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Dinorah, o irmão de Dilermando atingido por Euclides e que ficara aleijado, suicida-se por afogamento.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uário\JEC\Pictures\Educandário\Imagens para aulas\premor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18122"/>
            <a:ext cx="2930687" cy="294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uário\JEC\Pictures\Educandário\Imagens para aulas\premod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18123"/>
            <a:ext cx="2938477" cy="294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EUCLIDES DA CUNHA (1866/1909)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Últimos capítulos da tragédia: Dilermando abandona Anna, então com 54 anos, e vai morar com uma mulher mais jovem.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Dinorah, o irmão de Dilermando atingido por Euclides e que ficara aleijado, suicida-se por afogamento.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uário\JEC\Pictures\Educandário\Imagens para aulas\premor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18122"/>
            <a:ext cx="2930687" cy="294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uário\JEC\Pictures\Educandário\Imagens para aulas\premod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18123"/>
            <a:ext cx="2938477" cy="294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6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pt-BR" sz="2000" dirty="0" smtClean="0">
                <a:latin typeface="+mn-lt"/>
              </a:rPr>
              <a:t>a) Qual é o tema central do poema?</a:t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>b) Qual é o pensamento do eu lírico sobre o tema? Justifique com um verso do poema.</a:t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>c) Para o eu lírico, o que seria necessário para que o amor viesse a existir em sua forma mais sublime? Justifique com um verso do poema.</a:t>
            </a:r>
            <a:br>
              <a:rPr lang="pt-BR" sz="2000" dirty="0" smtClean="0">
                <a:latin typeface="+mn-lt"/>
              </a:rPr>
            </a:br>
            <a:r>
              <a:rPr lang="pt-BR" sz="2000" dirty="0" smtClean="0">
                <a:latin typeface="+mn-lt"/>
              </a:rPr>
              <a:t>d) Que relação há entre o título e as ideias presentes no poema? </a:t>
            </a:r>
            <a:endParaRPr lang="pt-BR" sz="2000" dirty="0">
              <a:latin typeface="+mn-lt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62000" y="476672"/>
            <a:ext cx="7543800" cy="409532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b="1" dirty="0" smtClean="0"/>
              <a:t>Idealismo (</a:t>
            </a:r>
            <a:r>
              <a:rPr lang="pt-BR" dirty="0" smtClean="0"/>
              <a:t>Augusto dos Anjos)</a:t>
            </a:r>
          </a:p>
          <a:p>
            <a:pPr marL="0" indent="0" algn="ctr">
              <a:buNone/>
            </a:pPr>
            <a:r>
              <a:rPr lang="pt-BR" dirty="0"/>
              <a:t>Falas de amor, e eu ouço tudo e calo</a:t>
            </a:r>
            <a:br>
              <a:rPr lang="pt-BR" dirty="0"/>
            </a:br>
            <a:r>
              <a:rPr lang="pt-BR" dirty="0"/>
              <a:t>O amor na Humanidade é uma mentira.</a:t>
            </a:r>
            <a:br>
              <a:rPr lang="pt-BR" dirty="0"/>
            </a:br>
            <a:r>
              <a:rPr lang="pt-BR" dirty="0"/>
              <a:t>E é por isto que na minha lira</a:t>
            </a:r>
            <a:br>
              <a:rPr lang="pt-BR" dirty="0"/>
            </a:br>
            <a:r>
              <a:rPr lang="pt-BR" dirty="0"/>
              <a:t>De amores fúteis poucas vezes falo.</a:t>
            </a:r>
          </a:p>
          <a:p>
            <a:pPr marL="0" indent="0" algn="ctr">
              <a:buNone/>
            </a:pPr>
            <a:r>
              <a:rPr lang="pt-BR" dirty="0"/>
              <a:t>O amor! Quando virei por fim a amá-lo?!</a:t>
            </a:r>
            <a:br>
              <a:rPr lang="pt-BR" dirty="0"/>
            </a:br>
            <a:r>
              <a:rPr lang="pt-BR" dirty="0"/>
              <a:t>Quando, se o amor que a Humanidade inspira</a:t>
            </a:r>
            <a:br>
              <a:rPr lang="pt-BR" dirty="0"/>
            </a:br>
            <a:r>
              <a:rPr lang="pt-BR" dirty="0"/>
              <a:t>É o amor do sibarita e da </a:t>
            </a:r>
            <a:r>
              <a:rPr lang="pt-BR" dirty="0" smtClean="0"/>
              <a:t>hetaira</a:t>
            </a:r>
            <a:r>
              <a:rPr lang="pt-BR" dirty="0"/>
              <a:t>,</a:t>
            </a:r>
            <a:br>
              <a:rPr lang="pt-BR" dirty="0"/>
            </a:br>
            <a:r>
              <a:rPr lang="pt-BR" dirty="0"/>
              <a:t>De Messalina e de </a:t>
            </a:r>
            <a:r>
              <a:rPr lang="pt-BR" dirty="0" err="1"/>
              <a:t>Sardanapalo</a:t>
            </a:r>
            <a:r>
              <a:rPr lang="pt-BR" dirty="0"/>
              <a:t>?</a:t>
            </a:r>
          </a:p>
          <a:p>
            <a:pPr marL="0" indent="0" algn="ctr">
              <a:buNone/>
            </a:pPr>
            <a:r>
              <a:rPr lang="pt-BR" dirty="0"/>
              <a:t>Pois é mister que, para o amor sagrado,</a:t>
            </a:r>
            <a:br>
              <a:rPr lang="pt-BR" dirty="0"/>
            </a:br>
            <a:r>
              <a:rPr lang="pt-BR" dirty="0"/>
              <a:t>O mundo fique imaterializado</a:t>
            </a:r>
            <a:br>
              <a:rPr lang="pt-BR" dirty="0"/>
            </a:br>
            <a:r>
              <a:rPr lang="pt-BR" dirty="0"/>
              <a:t>— Alavanca desviada do seu fulcro —</a:t>
            </a:r>
          </a:p>
          <a:p>
            <a:pPr marL="0" indent="0" algn="ctr">
              <a:buNone/>
            </a:pPr>
            <a:r>
              <a:rPr lang="pt-BR" dirty="0"/>
              <a:t>E haja só amizade verdadeira</a:t>
            </a:r>
            <a:br>
              <a:rPr lang="pt-BR" dirty="0"/>
            </a:br>
            <a:r>
              <a:rPr lang="pt-BR" dirty="0"/>
              <a:t>Duma caveira para outra caveira,</a:t>
            </a:r>
            <a:br>
              <a:rPr lang="pt-BR" dirty="0"/>
            </a:br>
            <a:r>
              <a:rPr lang="pt-BR" dirty="0"/>
              <a:t>Do meu sepulcro para o teu sepulcro?!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5362" name="Picture 2" descr="C:\Users\Usuário\JEC\Pictures\Educandário\Imagens para aulas\cavei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" y="2132856"/>
            <a:ext cx="1584299" cy="111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uário\JEC\Pictures\Educandário\Imagens para aulas\cavei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80" y="2204864"/>
            <a:ext cx="1584299" cy="111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uário\JEC\Pictures\Educandário\Imagens para aulas\caveir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37312"/>
            <a:ext cx="792150" cy="5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PRÉ-MODERNISMO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Contexto histórico: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Fenômeno do cangaço.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uário\JEC\Pictures\Educandário\Imagens para aulas\premod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4762076" cy="344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PRÉ-MODERNISMO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Contexto histórico: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Fanatismo religioso centrado na figura do Padre Cícero.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uário\JEC\Pictures\Educandário\Imagens para aulas\premod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986176" cy="24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uário\JEC\Pictures\Educandário\Imagens para aulas\premod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211" y="908720"/>
            <a:ext cx="1224136" cy="124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uário\JEC\Pictures\Educandário\Imagens para aulas\premod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2880320" cy="255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PRÉ-MODERNISMO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Contexto histórico: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Revolta contra a vacina obrigatória contra a febre amarela no Rio de Janeiro.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uário\JEC\Pictures\Educandário\Imagens para aulas\premod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24944"/>
            <a:ext cx="4613085" cy="30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6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PRÉ-MODERNISMO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Contexto histórico: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Revolta da Chibata.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uário\JEC\Pictures\Educandário\Imagens para aulas\premod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3331814" cy="27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uário\JEC\Pictures\Educandário\Imagens para aulas\premod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68960"/>
            <a:ext cx="3204373" cy="27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PRÉ-MODERNISMO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Contexto histórico: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Greves operárias em São Paulo.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uário\JEC\Pictures\Educandário\Imagens para aulas\premod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456384" cy="26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uário\JEC\Pictures\Educandário\Imagens para aulas\prem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212976"/>
            <a:ext cx="3415471" cy="26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PRÉ-MODERNISMO</a:t>
            </a:r>
            <a:endParaRPr lang="pt-B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Contexto histórico: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Guerra do Contestado no Sul (desapropriações para construir estrada de ferro e posterior desemprego dos trabalhadores dessa obra).</a:t>
            </a: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Usuário\JEC\Pictures\Educandário\Imagens para aulas\premod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060" y="2564904"/>
            <a:ext cx="5127852" cy="346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999</TotalTime>
  <Words>2084</Words>
  <Application>Microsoft Office PowerPoint</Application>
  <PresentationFormat>Apresentação na tela (4:3)</PresentationFormat>
  <Paragraphs>731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NewsPrint</vt:lpstr>
      <vt:lpstr>PRÉ-MODERNISMO</vt:lpstr>
      <vt:lpstr>PRÉ-MODERNISMO</vt:lpstr>
      <vt:lpstr>PRÉ-MODERNISMO</vt:lpstr>
      <vt:lpstr>PRÉ-MODERNISMO</vt:lpstr>
      <vt:lpstr>PRÉ-MODERNISMO</vt:lpstr>
      <vt:lpstr>PRÉ-MODERNISMO</vt:lpstr>
      <vt:lpstr>PRÉ-MODERNISMO</vt:lpstr>
      <vt:lpstr>PRÉ-MODERNISMO</vt:lpstr>
      <vt:lpstr>PRÉ-MODERNISMO</vt:lpstr>
      <vt:lpstr>PRÉ-MODERNISMO</vt:lpstr>
      <vt:lpstr>PRÉ-MODERNISMO</vt:lpstr>
      <vt:lpstr>PRÉ-MODERNISMO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EUCLIDES DA CUNHA (1866/1909)</vt:lpstr>
      <vt:lpstr>a) Qual é o tema central do poema? b) Qual é o pensamento do eu lírico sobre o tema? Justifique com um verso do poema. c) Para o eu lírico, o que seria necessário para que o amor viesse a existir em sua forma mais sublime? Justifique com um verso do poema. d) Que relação há entre o título e as ideias presentes no poema?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ROMANTISMO – 2ª gERAÇÃO</dc:title>
  <dc:creator>Usuário</dc:creator>
  <cp:lastModifiedBy>Usuário</cp:lastModifiedBy>
  <cp:revision>120</cp:revision>
  <dcterms:created xsi:type="dcterms:W3CDTF">2018-04-03T17:53:30Z</dcterms:created>
  <dcterms:modified xsi:type="dcterms:W3CDTF">2019-02-10T12:52:52Z</dcterms:modified>
</cp:coreProperties>
</file>