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6" r:id="rId3"/>
    <p:sldId id="292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8" r:id="rId15"/>
    <p:sldId id="298" r:id="rId16"/>
    <p:sldId id="297" r:id="rId17"/>
    <p:sldId id="299" r:id="rId18"/>
    <p:sldId id="278" r:id="rId19"/>
    <p:sldId id="315" r:id="rId20"/>
    <p:sldId id="291" r:id="rId21"/>
    <p:sldId id="293" r:id="rId22"/>
    <p:sldId id="294" r:id="rId23"/>
    <p:sldId id="295" r:id="rId24"/>
    <p:sldId id="296" r:id="rId25"/>
    <p:sldId id="279" r:id="rId26"/>
    <p:sldId id="300" r:id="rId27"/>
    <p:sldId id="301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304" r:id="rId36"/>
    <p:sldId id="305" r:id="rId37"/>
    <p:sldId id="306" r:id="rId38"/>
    <p:sldId id="307" r:id="rId39"/>
    <p:sldId id="308" r:id="rId40"/>
    <p:sldId id="302" r:id="rId41"/>
    <p:sldId id="303" r:id="rId42"/>
    <p:sldId id="309" r:id="rId43"/>
    <p:sldId id="310" r:id="rId44"/>
    <p:sldId id="311" r:id="rId45"/>
    <p:sldId id="288" r:id="rId46"/>
    <p:sldId id="312" r:id="rId47"/>
    <p:sldId id="313" r:id="rId48"/>
    <p:sldId id="314" r:id="rId49"/>
    <p:sldId id="316" r:id="rId50"/>
    <p:sldId id="317" r:id="rId51"/>
    <p:sldId id="318" r:id="rId5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25" autoAdjust="0"/>
    <p:restoredTop sz="94660"/>
  </p:normalViewPr>
  <p:slideViewPr>
    <p:cSldViewPr>
      <p:cViewPr varScale="1">
        <p:scale>
          <a:sx n="57" d="100"/>
          <a:sy n="57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12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77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14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82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72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50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81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52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61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45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65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2E64D-E061-44C3-B210-2860599D9A90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DA96D4E-E211-4E96-8CE1-08064E0EFA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20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 E COERÊNCIA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COESÃO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7594" y="2276872"/>
            <a:ext cx="6163135" cy="345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5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6386" name="Picture 2" descr="C:\Users\Usuário\JEC\Pictures\Educandário\Imagens para aulas\incoerenci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832648" cy="388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9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7410" name="Picture 2" descr="C:\Users\Usuário\JEC\Pictures\Educandário\Imagens para aulas\incoerenci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083482" cy="369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8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8434" name="Picture 2" descr="C:\Users\Usuário\JEC\Pictures\Educandário\Imagens para aulas\incoerencia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132856"/>
            <a:ext cx="6199188" cy="382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6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9458" name="Picture 2" descr="C:\Users\Usuário\JEC\Pictures\Educandário\Imagens para aulas\incoerencia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07610"/>
            <a:ext cx="5904656" cy="382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7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 narrativa: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Carlito partiu no barco verde. O barco era longo e forte. Carlito parou perto da árvore. Era tarde, e Carlito dormia. Acordou e comeu carne de carneiro. Que calor! Vou nadar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!” (...)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Carlito dormiu? De onde surgiu esse carneiro?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Faltam informações para um melhor entendimento.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48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coerência narrativa: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“Carlito partiu no barco verde, que era longo e forte. O menino aproximou-se da margem e parou perto da árvore. Ficou tarde, e acabou adormecendo. Acordou com uma fome danada, com vontade de comer carne de carneiro. Não comeu porque carneiro não dá em rio. Sobrou a chance de nadar, o que foi bom, porque fazia calor.”</a:t>
            </a:r>
          </a:p>
          <a:p>
            <a:pPr marL="0" indent="0" algn="just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Ponsseti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Sírio, 2002 – 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Comportadas Línguas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Curitiba, Criar Edições: 114-115.)</a:t>
            </a: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59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 argumentativa: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Doença que mais mata no país e que costuma ser associada a pacientes idosos, o acidente vascular cerebral também atinge jovens.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isso, aqueles precisam investir nos exercícios físicos e na boa alimentação, mas não estes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87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coerência argumentativa: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Doença que mais mata no país e que costuma ser associada a pacientes idosos, o acidente vascular cerebral também atinge jovens.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isso, ambos os grupos etários precisam investir nos exercícios físicos e na boa alimentação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93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Dicas</a:t>
            </a:r>
            <a:r>
              <a:rPr lang="pt-BR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evitar a incoerência:</a:t>
            </a:r>
          </a:p>
          <a:p>
            <a:pPr algn="just"/>
            <a:r>
              <a:rPr lang="pt-BR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Definir tese;</a:t>
            </a:r>
          </a:p>
          <a:p>
            <a:pPr algn="just"/>
            <a:r>
              <a:rPr lang="pt-BR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Faça rascunho e revisão sempre;</a:t>
            </a:r>
          </a:p>
          <a:p>
            <a:pPr algn="just"/>
            <a:r>
              <a:rPr lang="pt-BR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Fortaleça o seu conhecimento de mundo;</a:t>
            </a:r>
          </a:p>
          <a:p>
            <a:pPr algn="just"/>
            <a:r>
              <a:rPr lang="pt-BR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Deixe o título para o final;</a:t>
            </a:r>
          </a:p>
          <a:p>
            <a:pPr algn="just"/>
            <a:r>
              <a:rPr lang="pt-BR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Contextualize bem as informações, sempre presumindo que o leitor sabe menos que você.</a:t>
            </a:r>
          </a:p>
          <a:p>
            <a:pPr algn="just"/>
            <a:r>
              <a:rPr lang="pt-BR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textos longos, retome as informações vitais para o bom entendimento;</a:t>
            </a:r>
          </a:p>
          <a:p>
            <a:pPr algn="just"/>
            <a:r>
              <a:rPr lang="pt-BR" sz="8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Evite pleonasmos viciosos (vídeo);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49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760641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/>
              <a:t>Tema:  Aborto &gt; direito da mulher e de saúde pública.</a:t>
            </a:r>
          </a:p>
          <a:p>
            <a:pPr algn="just"/>
            <a:r>
              <a:rPr lang="pt-BR" sz="2400" b="1" dirty="0" smtClean="0"/>
              <a:t>Enquanto quase todos os países desenvolvidos já legalizaram o aborto e entenderam que a sua proibição é ineficaz, o Brasil continua a tratar as mulheres com essa dificuldade como criminosas. Para que a discussão acerca desse assunto evolua, faz-se necessário encará-lo como um </a:t>
            </a:r>
            <a:r>
              <a:rPr lang="pt-BR" sz="2400" b="1" dirty="0" smtClean="0">
                <a:solidFill>
                  <a:srgbClr val="FF0000"/>
                </a:solidFill>
              </a:rPr>
              <a:t>direito da mulher e uma questão de saúde pública</a:t>
            </a:r>
            <a:r>
              <a:rPr lang="pt-BR" sz="2400" b="1" dirty="0" smtClean="0"/>
              <a:t>.</a:t>
            </a:r>
            <a:endParaRPr lang="pt-BR" sz="2400" b="1" dirty="0"/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151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199"/>
            <a:ext cx="8568952" cy="5141169"/>
          </a:xfrm>
        </p:spPr>
        <p:txBody>
          <a:bodyPr/>
          <a:lstStyle/>
          <a:p>
            <a:pPr algn="just"/>
            <a:endParaRPr lang="pt-BR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Um texto coerente é aquele cujas diversas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partes não se contradizem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Coerência é a adequação dos elementos textuais em busca de uma unidade, em que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ideias se compatibilizem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 a coerência textual que “faz com que o texto faça sentido para os usuários (...) é responsável também pela continuidade de sentidos que se percebem num texto, produzindo uma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conexão de conceitos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os elementos do texto” (PETRI, Maria José Constantino.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de Linguagem Jurídica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2ª edição. São Paulo: Editora Saraiva, 2010).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9218" name="Picture 2" descr="C:\Users\Usuário\JEC\Pictures\Educandário\Imagens para aulas\porqu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97152"/>
            <a:ext cx="2148830" cy="120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5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3"/>
            <a:ext cx="8784976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Manutenção temática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não mude de assunto no meio do parágrafo.</a:t>
            </a: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investimento na educação brasileira precisa ser levado a sério, pois há jovens mentes brilhantes apenas esperando ser lapidadas a fim de produzir arte e tecnologia em benefício da sociedade.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isso, o governo deve desenvolver mais projetos relativos ao esporte, para tornar o país um grande polo esportivo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31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3"/>
            <a:ext cx="8784976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Manutenção temática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não mude de assunto no meio do parágrafo.</a:t>
            </a: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investimento na educação brasileira precisa ser levado a sério, pois há jovens mentes brilhantes apenas esperando ser lapidadas a fim de produzir arte e tecnologia em benefício da sociedade.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isso, o governo deve desenvolver mais iniciativas de escolas em período integral, além de diversificar as disciplinas oferecidas aos educandos, a fim de aproveitar todo o potencial da juventude brasileira.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67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3"/>
            <a:ext cx="8784976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com a intertextualidade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nem sempre ela corrobora a sua tese.</a:t>
            </a: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falta de comedimento já levou o ser humano a se destruir, individual e coletivamente, muitas vezes. Por isso, ninguém pode se dar ao luxo de pensar que suas atitudes não produzem efeitos nos outros. Nesse sentido, cabe sempre seguir 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dizia o poeta Cazuza: “Até nas coisas mais banais, pra mim é tudo ou nunca mais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90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3"/>
            <a:ext cx="8784976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com a intertextualidade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nem sempre ela corrobora a sua tese.</a:t>
            </a: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falta de comedimento já levou o ser humano a se destruir, individual e coletivamente, muitas vezes. Por isso, ninguém pode se dar ao luxo de pensar que suas atitudes não produzem efeitos nos outros. Nesse sentido, cabe sempre seguir 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dizia o apóstolo Paulo: “Tudo é permitido, mas nem tudo me convém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51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3"/>
            <a:ext cx="8784976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Intencionalidade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preciso deixar clara a intenção ao interlocutor. </a:t>
            </a: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manter uma consciência sustentável, o ser humano precisa usar inteligentemente, hoje, os recursos do planeta, pois ninguém mais duvida que estes precisam ser mais bem utilizados.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Porém, não se pode negar que há um alarmismo quanto ao esgotamento dos recursos naturais da Terra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Afinal, os recursos são esgotáveis ou não?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5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pt-BR" sz="3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Um texto coeso é aquele que tem 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unidade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ou seja, apresenta 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nexo sequencial de ideias entrelaçadas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Regina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Toledo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Damião: o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não pode ser um amontoado de palavras desconexas, uma sequência de termos desunidos, soltos, cada qual atirado num canto. Um bom texto deve ser coeso, as suas 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diversas partes devem estar ligadas de maneira harmônica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que se dá pelo uso dos chamados 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elos coesivos (conectivos)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2050" name="Picture 2" descr="C:\Users\Usuário\JEC\Pictures\Educandário\Imagens para aulas\agro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589" y="260648"/>
            <a:ext cx="144201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4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 = ligação entre as partes do texto.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2050" name="Picture 2" descr="C:\Users\Usuário\JEC\Pictures\Educandário\Imagens para aulas\agro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49080"/>
            <a:ext cx="2304256" cy="172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7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3"/>
            <a:ext cx="8712968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de texto coeso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ltimo Recurso, Clarisse Lispector):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fazemos tudo para que nos amem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conseguimos, resta-nos um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último recurso: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fazer mais nada. Não fazer esforços inúteis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pois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amor nasce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não, espontaneamente,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nunca por força de imposição.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Às vezes,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nútil esforçar-se demais, nada se consegue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outras vezes,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 damos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amor se rende aos nossos pés.</a:t>
            </a:r>
            <a:endParaRPr lang="pt-B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2050" name="Picture 2" descr="C:\Users\Usuário\JEC\Pictures\Educandário\Imagens para aulas\agro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589" y="260648"/>
            <a:ext cx="144201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544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Conectivos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organizar melhor a sua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narrativa (sequência)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primeiro lugar, a princípio, primeiramente, inicialmente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 seguida, depois, a seguir, no momento seguinte, então, posteriormente, neste momento, neste instante, desde logo, enquanto isso, ao passo que, à medida que, </a:t>
            </a:r>
            <a:r>
              <a:rPr lang="pt-BR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finalmente, enfim, por fim, afinal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3074" name="Picture 2" descr="C:\Users\Usuário\JEC\Pictures\Educandário\Imagens para aulas\agro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8799"/>
            <a:ext cx="1610089" cy="107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algn="just"/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Conectivos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acrescentar novas ideias ao texto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além disso, ademais, outrossim, ainda, vale lembrar, de modo geral, por iguais razões, em rápidas pinceladas, em outras palavras, além desse fator.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098" name="Picture 2" descr="C:\Users\Usuário\JEC\Pictures\Educandário\Imagens para aulas\agr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157192"/>
            <a:ext cx="1701539" cy="84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5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199"/>
            <a:ext cx="8568952" cy="5141169"/>
          </a:xfrm>
        </p:spPr>
        <p:txBody>
          <a:bodyPr/>
          <a:lstStyle/>
          <a:p>
            <a:pPr algn="just"/>
            <a:endParaRPr lang="pt-BR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 = </a:t>
            </a: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harmonia de sentido 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as partes do texto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9218" name="Picture 2" descr="C:\Users\Usuário\JEC\Pictures\Educandário\Imagens para aulas\porqu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97152"/>
            <a:ext cx="2148830" cy="120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9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algn="just"/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Conectivos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negar algo, ou estabelecer relação de oposição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embora, todavia, entretanto, porém, mas, não obstante isso, no entanto, por outro lado, por outro enfoque, de outro lado, de outra parte, contudo.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122" name="Picture 2" descr="C:\Users\Usuário\JEC\Pictures\Educandário\Imagens para aulas\agr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157192"/>
            <a:ext cx="1507616" cy="85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4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algn="just"/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Conectivos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afirmar ou realçar uma ideia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obviamente, em verdade, realmente, em realidade, de igual forma, no mesmo sentido, semelhantemente, bom é, interessante se faz, frise-se, ressalte-se, cumpre ressaltar que.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6146" name="Picture 2" descr="C:\Users\Usuário\JEC\Pictures\Educandário\Imagens para aulas\agr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45256"/>
            <a:ext cx="1310378" cy="94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9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Conectivos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concluir uma argumentação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destarte, em suma, em remate, por conseguinte, em análise última, </a:t>
            </a:r>
            <a:r>
              <a:rPr lang="pt-BR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concluindo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 derradeiro, por fim, por conseguinte, finalmente, por tais razões, do exposto, pelo exposto, por tudo isso, em síntese, enfim, posto isso (isto), assim, consequentemente, diante do exposto. 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7170" name="Picture 2" descr="C:\Users\Usuário\JEC\Pictures\Educandário\Imagens para aulas\agr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348880"/>
            <a:ext cx="1117873" cy="82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3491" y="404664"/>
            <a:ext cx="6571343" cy="864097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3"/>
            <a:ext cx="8352928" cy="5184576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fazer citações de autores ou obras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nesse raciocínio, nessa esteira, nesse passo, nesse rumo, nesse diapasão, a esse propósito, na mesma toada, nesse sentido.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69367"/>
              </p:ext>
            </p:extLst>
          </p:nvPr>
        </p:nvGraphicFramePr>
        <p:xfrm>
          <a:off x="373234" y="1556793"/>
          <a:ext cx="8208912" cy="2717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0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Nesse raciocínio,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o douto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engenheiro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afirma que ...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Nessa esteira,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o ínclito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escritor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explicita que... 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Nesse passo,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o ilustre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jornalista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assevera que...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Nesse rumo,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o culto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mestre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ensina que...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Nesse diapasão,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o eminente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estudioso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leciona que...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 esse propósito,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o renomado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professor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entende que...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Na mesma toada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o preclaro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especialista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aduz que...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8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Conectivos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Outras expressões importantes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é de se verificar..., não se pode olvidar..., como se pode notar..., não há falar-se..., vale (cumpre) ratificar..., indubitável é..., convém ressaltar...,bom é dizer que..., cumpre-nos assinalar que..., oportuno se torna dizer que..., mister se faz ressaltar..., nesse sentido deve-se dizer que..., é de opinião unívoca ..., cumpre observar que..., convém notar que..., em virtude dessas considerações..., impende observar que..., no dizer sempre expressivo de...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51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 referencial: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usamos as classes gramaticais para recuperar certos termos dentro do texto, evitando repetições.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Sinônimos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brasileiros precisam ser mais fiscalizados e cobrados.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mandatários da nação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precisam prestar contas ao povo, o seu verdadeiro patrão.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92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 referencial: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usamos as classes gramaticais para recuperar certos termos dentro do texto, evitando repetições.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Hiperônimos e hipônimos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As ruas das grandes cidades brasileiras correm o risco de parar, tamanha a quantidade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circulação diariamente. Somente um pedágio em torno dos grandes centros urbanos diminuirá esse enorme fluxo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veículos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garantirá a liberdade e ir e vir.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22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 referencial: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usamos as classes gramaticais para recuperar certos termos dentro do texto, evitando repetições.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oculto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Lula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recusa-se a sair da prisão. Assim, pretende valorizar o discurso da vítima inocente perseguida pelo Estado.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53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 referencial: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usamos as classes gramaticais para recuperar certos termos dentro do texto, evitando repetições.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do caso reto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Lula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recusa-se a sair da prisão. Assim,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pretende valorizar o discurso da vítima inocente perseguida pelo Estado.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4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Coesão referencial: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usamos as classes gramaticais para recuperar certos termos dentro do texto, evitando repetições.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do caso oblíquo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Bolsonaro deseja que Lula seja preso novamente. Prendê-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seria um grande trunfo para o atual presidente.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97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42" name="Picture 2" descr="C:\Users\Usuário\JEC\Pictures\Educandário\Imagens para aulas\incoerenci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23" y="2132856"/>
            <a:ext cx="644087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COESÃO E 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texto deve ser coeso e coerente, mas, infelizmente, por vezes, produzimos textos: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Coesos e incoerentes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“Os jornalistas se comprometem a divulgar artigos políticos de maneira imparcial,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entanto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eles comumente afligem a opinião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daqueles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se empenham em ter um cerne ou um ponto de vista menos fundamentalista”.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que o texto está falando? Afligir a opinião de quem?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4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COESÃO E 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texto deve ser coeso e coerente, mas, infelizmente, por vezes, produzimos textos:</a:t>
            </a:r>
          </a:p>
          <a:p>
            <a:pPr algn="just"/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Incoesos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coerentes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“Saí. Praia. Futebol. Volto à noite. Morto. Não espere nada de mim. Beijos!”.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mensagem é totalmente coerente, mas não há conectivos.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3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 TEXTUAL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texto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precisa apresentar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progressão textual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seja,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segmento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se sucede precisa ir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acrescentando informações novas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 enunciados anteriores.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pode haver repetição de ideias.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32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 TEXTUAL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progressão textual: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água potável sempre foi um recurso finito. Mesmo sendo um recurso renovável, suas reservas não são ilimitadas. Dizer que ela nunca vai acabar é um disparate, pois um dia isso pode acontecer. Afinal, a água que usamos para sobrevivência pode ter um fim.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 TEXTUAL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progressão textual: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água potável sempre foi um recurso finito. Mesmo sendo um recurso renovável, pelo ciclo natural, suas reservas hoje estão comprometidas, por causa de algumas ações humanas. Por exemplo, a indústria consome cerca de 24%  da água do planeta, além de poluir lagos e rios, causando também perda de biodiversidade.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09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484784"/>
            <a:ext cx="9073008" cy="5256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Reformule o texto para que ele fique coeso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 capitalista ganha na massa de produtos, portanto em cada mercadoria produzida há sempre proporcionalmente menos peso da força de trabalho e, porém, da mais valia, que é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permite ao capitalista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acumular capital.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entanto, o capitalista está sempre buscando ampliar a sua produção, para ganhar na competição, pela escala de produção e porque ganha na massa de mercadorias produzidas”.</a:t>
            </a:r>
          </a:p>
          <a:p>
            <a:pPr marL="0" indent="0" algn="just">
              <a:buNone/>
            </a:pPr>
            <a:endParaRPr lang="pt-BR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8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28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484784"/>
            <a:ext cx="9073008" cy="5256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Reformule o texto para que ele fique coeso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 capitalista ganha na massa de produtos,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cada mercadoria produzida há sempre proporcionalmente menos peso da força de trabalho e,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da mais valia, que é 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permite acumular capital.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isso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está sempre buscando ampliar a sua produção, para ganhar na competição, pela escala de produção e porque ganha na massa de mercadorias produzidas”.</a:t>
            </a:r>
          </a:p>
          <a:p>
            <a:pPr marL="0" indent="0" algn="just">
              <a:buNone/>
            </a:pPr>
            <a:endParaRPr lang="pt-BR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8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02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484784"/>
            <a:ext cx="9073008" cy="5256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Reformule o texto para que ele fique coerente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“Uma trágica guerra instaurou-se entre o crime organizado e a Polícia Militar de São Paulo. A selvageria e a violência tomaram conta do cotidiano de amplos setores da periferia da cidade. A população, sempre vítima maior deste conflito, vive momentos de intensa insegurança.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isso, a Comissão Global de Políticas sobre Drogas, presidida pelo ex-presidente Fernando Henrique Cardoso, pediu mais políticas organizadas para a prevenção e o controle, justificando que a guerra contra as drogas foi um fracasso”.</a:t>
            </a:r>
          </a:p>
          <a:p>
            <a:pPr marL="0" indent="0" algn="just">
              <a:buNone/>
            </a:pPr>
            <a:endParaRPr lang="pt-BR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8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50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484784"/>
            <a:ext cx="9073008" cy="5256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Reformule o texto para que ele fique coerente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“Uma trágica guerra instaurou-se entre o crime organizado e a Polícia Militar de São Paulo. A selvageria e a violência tomaram conta do cotidiano de amplos setores da periferia da cidade. A população, sempre vítima maior deste conflito, vive momentos de intensa insegurança.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isso, os governos federal e estadual travaram acordo de cooperação com vistas à repressão comum do crime organizado por meio da criação de uma agência especializada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endParaRPr lang="pt-BR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8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0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484784"/>
            <a:ext cx="9073008" cy="5256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Combate à corrupção &gt; obstáculos judiciais.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princípio, cabe destacar que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Poder Judiciário brasileiro é moroso e raramente consegue punir os corruptos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Nesse sentido, resta evidente </a:t>
            </a:r>
            <a:r>
              <a:rPr lang="pt-BR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excesso de burocracia e de recursos que atrasam por anos uma condenação e, não raro, conduzem à impunidade. Há muitos casos conhecidos de processos que se arrastam por mais vinte anos e de ações em que se apresentam mais de trinta recursos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que </a:t>
            </a:r>
            <a:r>
              <a:rPr lang="pt-BR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um evidente exagero e pode ser usado para proteger homens ricos e com bons advogados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30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1266" name="Picture 2" descr="C:\Users\Usuário\JEC\Pictures\Educandário\Imagens para aulas\incoerenci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39" y="2204864"/>
            <a:ext cx="6251146" cy="353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2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484784"/>
            <a:ext cx="9073008" cy="5256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Conectivo + agente + detalhamento + ação + meio + efeito + detalhamento.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Dessa forma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para melhorar essa situação,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governo federal, através do Ministério da Justiça e Segurança Pública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deveria </a:t>
            </a:r>
            <a:r>
              <a:rPr lang="pt-BR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encaminhar uma proposta de reforma processual a fim de diminuir o número de recursos existentes no país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meio de amplo debate com a sociedade e com o Congresso Nacional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o intuito de tornar o trâmite processual mais rápido e garantir a punição dos envolvidos com corrupção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484784"/>
            <a:ext cx="9073008" cy="5256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Conectivo + agente + detalhamento + ação + meio + efeito + detalhamento.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Dessa forma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para melhorar essa situação,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Ministério da Educação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em parceria com as secretarias de educação estaduais e municipais, </a:t>
            </a:r>
            <a:r>
              <a:rPr lang="pt-BR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deveria promover uma ampla conscientização nas escolas sobre sexo seguro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meio de palestras e formações aos educadores</a:t>
            </a:r>
            <a:r>
              <a:rPr lang="pt-B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para que os jovens saibam dos riscos e consequências envolvidos nas relações sexuais e possam tomar as suas decisões com mais maturidade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78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2290" name="Picture 2" descr="C:\Users\Usuário\JEC\Pictures\Educandário\Imagens para aulas\incoerenci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32856"/>
            <a:ext cx="5040560" cy="381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6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3314" name="Picture 2" descr="C:\Users\Usuário\JEC\Pictures\Educandário\Imagens para aulas\incoerenci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04864"/>
            <a:ext cx="5726323" cy="356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4338" name="Picture 2" descr="C:\Users\Usuário\JEC\Pictures\Educandário\Imagens para aulas\incoerenci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09295"/>
            <a:ext cx="4198370" cy="316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5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COERÊNCIA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3"/>
            <a:ext cx="8136904" cy="518457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endParaRPr lang="pt-BR" sz="2400" b="1" dirty="0">
              <a:solidFill>
                <a:schemeClr val="bg1"/>
              </a:solidFill>
            </a:endParaRPr>
          </a:p>
          <a:p>
            <a:pPr algn="just"/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de incoerência:</a:t>
            </a: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1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endParaRPr lang="pt-BR" b="1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5362" name="Picture 2" descr="C:\Users\Usuário\JEC\Pictures\Educandário\Imagens para aulas\incoerenci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87852"/>
            <a:ext cx="6048672" cy="371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5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445</TotalTime>
  <Words>2755</Words>
  <Application>Microsoft Office PowerPoint</Application>
  <PresentationFormat>Apresentação na tela (4:3)</PresentationFormat>
  <Paragraphs>924</Paragraphs>
  <Slides>51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6" baseType="lpstr">
      <vt:lpstr>Arial</vt:lpstr>
      <vt:lpstr>Calibri</vt:lpstr>
      <vt:lpstr>Gill Sans MT</vt:lpstr>
      <vt:lpstr>Times New Roman</vt:lpstr>
      <vt:lpstr>Gallery</vt:lpstr>
      <vt:lpstr>COESÃO E 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COERÊNCIA</vt:lpstr>
      <vt:lpstr>COESÃO</vt:lpstr>
      <vt:lpstr>COESÃO</vt:lpstr>
      <vt:lpstr>COESÃO</vt:lpstr>
      <vt:lpstr>COESÃO</vt:lpstr>
      <vt:lpstr>COESÃO</vt:lpstr>
      <vt:lpstr>COESÃO</vt:lpstr>
      <vt:lpstr>COESÃO</vt:lpstr>
      <vt:lpstr>COESÃO</vt:lpstr>
      <vt:lpstr>COESÃO</vt:lpstr>
      <vt:lpstr>COESÃO</vt:lpstr>
      <vt:lpstr>COESÃO</vt:lpstr>
      <vt:lpstr>COESÃO</vt:lpstr>
      <vt:lpstr>COESÃO</vt:lpstr>
      <vt:lpstr>COESÃO</vt:lpstr>
      <vt:lpstr>COESÃO</vt:lpstr>
      <vt:lpstr>COESÃO E COERÊNCIA</vt:lpstr>
      <vt:lpstr>COESÃO E COERÊNCIA</vt:lpstr>
      <vt:lpstr>CONTINUIDADE TEXTUAL</vt:lpstr>
      <vt:lpstr>CONTINUIDADE TEXTUAL</vt:lpstr>
      <vt:lpstr>CONTINUIDADE TEXTUAL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COESÃO E COERÊNCIA</dc:title>
  <dc:creator>Usuário</dc:creator>
  <cp:lastModifiedBy>ARTHUR VINÍCIUS FEITOSA FURTADO</cp:lastModifiedBy>
  <cp:revision>40</cp:revision>
  <dcterms:created xsi:type="dcterms:W3CDTF">2018-04-23T18:00:38Z</dcterms:created>
  <dcterms:modified xsi:type="dcterms:W3CDTF">2021-04-29T11:50:24Z</dcterms:modified>
</cp:coreProperties>
</file>