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75" r:id="rId4"/>
    <p:sldId id="276" r:id="rId5"/>
    <p:sldId id="277" r:id="rId6"/>
    <p:sldId id="278" r:id="rId7"/>
    <p:sldId id="279" r:id="rId8"/>
    <p:sldId id="274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90" r:id="rId19"/>
    <p:sldId id="289" r:id="rId20"/>
    <p:sldId id="291" r:id="rId21"/>
    <p:sldId id="292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F55C37BC-F7EF-4FCA-95D1-3EAB8FB39F0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489ACE-1011-4F39-B72A-F5D0FACCB097}" type="slidenum">
              <a:rPr lang="pt-BR" smtClean="0"/>
              <a:t>‹nº›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37BC-F7EF-4FCA-95D1-3EAB8FB39F0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9ACE-1011-4F39-B72A-F5D0FACCB0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37BC-F7EF-4FCA-95D1-3EAB8FB39F0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9ACE-1011-4F39-B72A-F5D0FACCB097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5C37BC-F7EF-4FCA-95D1-3EAB8FB39F0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489ACE-1011-4F39-B72A-F5D0FACCB097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37BC-F7EF-4FCA-95D1-3EAB8FB39F0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489ACE-1011-4F39-B72A-F5D0FACCB097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55C37BC-F7EF-4FCA-95D1-3EAB8FB39F0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6489ACE-1011-4F39-B72A-F5D0FACCB097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55C37BC-F7EF-4FCA-95D1-3EAB8FB39F0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6489ACE-1011-4F39-B72A-F5D0FACCB097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37BC-F7EF-4FCA-95D1-3EAB8FB39F0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489ACE-1011-4F39-B72A-F5D0FACCB097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37BC-F7EF-4FCA-95D1-3EAB8FB39F0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489ACE-1011-4F39-B72A-F5D0FACCB09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55C37BC-F7EF-4FCA-95D1-3EAB8FB39F0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6489ACE-1011-4F39-B72A-F5D0FACCB097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F55C37BC-F7EF-4FCA-95D1-3EAB8FB39F0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36489ACE-1011-4F39-B72A-F5D0FACCB097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F55C37BC-F7EF-4FCA-95D1-3EAB8FB39F0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36489ACE-1011-4F39-B72A-F5D0FACCB09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Taberna" TargetMode="External"/><Relationship Id="rId2" Type="http://schemas.openxmlformats.org/officeDocument/2006/relationships/hyperlink" Target="https://pt.wikipedia.org/wiki/Narrativa_moldur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s://pt.wikipedia.org/wiki/Literatura_g%C3%B3tic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Orgia" TargetMode="External"/><Relationship Id="rId2" Type="http://schemas.openxmlformats.org/officeDocument/2006/relationships/hyperlink" Target="https://pt.wikipedia.org/wiki/Rom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t.wikipedia.org/wiki/Catalepsia_patol%C3%B3gic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72553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É o maior expoente brasileiro da segunda geração romântica, também conhecida por “Geração Mal do Século” ou “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ltrarromântica”.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C:\Users\Usuário\JEC\Pictures\Educandário\Imagens para aulas\a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05064"/>
            <a:ext cx="4391509" cy="245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09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72553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Características literárias: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poesia sublime e elevada;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elementos da realidade cotidiana (inovador);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ambiente onírico (sonho);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devaneio;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amor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sublime,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platônico e idealizado;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presença da virgem pálida, angelical e assexuada;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poeta é um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voyeur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solitário, que só observa a amada; 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morte como refúgio ou meio de alcançar a plenitude do amor;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83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72553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Lira dos Vinte Anos (1853): obra dividida em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três partes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Primeira e terceira partes: apresentam o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lado idealizado da vida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regido por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espírito leve e diáfano que habita o sonho e o ar. 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ambiente onírico (sonho);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devaneio;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amor sublime e platônico e idealizado;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presença da virgem pálida, angelical e assexuada;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poeta é um voyeur solitário, que só observa a amada; 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morte como refúgio ou meio de alcançar a plenitude do amor;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05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1844824"/>
            <a:ext cx="8229600" cy="5013176"/>
          </a:xfrm>
        </p:spPr>
        <p:txBody>
          <a:bodyPr>
            <a:normAutofit fontScale="85000" lnSpcReduction="20000"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Lembrança de Morrer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meu peito rebentar-se a fibra,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 espírito enlaça à dor vivente,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derramem por mim nenhuma lágrima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pálpebra demente. 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nem desfolhem na matéria impura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flor do vale que adormece ao vento: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quero que uma nota de alegria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cale por meu triste passamento.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deixo a vida como deixa o tédio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deserto, o poento caminheiro,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Como as horas de um longo pesadelo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se desfaz ao dobre de um sineiro;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o desterro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minh’alma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errante,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Onde fogo insensato a consumia: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Só levo uma saudade... é desses tempos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amorosa ilusão embelecia.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1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1844824"/>
            <a:ext cx="8229600" cy="5013176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Só levo uma saudade... é dessas sombras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eu sentia velar nas noites minhas...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ti, ó minha mãe, pobre coitada,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por minha tristeza te definhas!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meu pai... de meus únicos amigos,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Pouco - bem poucos... e que não zombavam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Quando, em noites de febre endoudecido,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Minhas pálidas crenças duvidavam.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uma lágrima as pálpebras me inunda,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um suspiro nos seios treme ainda,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pela virgem que sonhei... que nunca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Aos lábios me encostou a face linda!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Só tu à mocidade sonhadora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pálido poeta deste flores...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viveu, foi por ti! e de esperança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na vida gozar de teus amores.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97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1844824"/>
            <a:ext cx="8229600" cy="5013176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Beijarei a verdade santa e nua,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Verei cristalizar-se o sonho amigo...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minha virgem dos errantes sonhos,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Filha do céu, eu vou amar contigo!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Descansem o meu leito solitário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floresta dos homens esquecida,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sombra de uma cruz, e escrevam nela: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poeta - sonhou - e amou na vida.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Sombras do vale, noites da montanha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minha alma cantou e amava tanto,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Protegei o meu corpo abandonado,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no silêncio derramai-lhe canto!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quando preludia ave d’aurora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quando à meia-noite o céu repousa,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Arvoredos do bosque, abri os ramos...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Deixai a lua pratear-me a lousa! 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5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72553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Lira dos Vinte Anos (1853): 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Segunda parte: apresentam o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lado material, erótico e mundano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vida, regido por </a:t>
            </a:r>
            <a:r>
              <a:rPr lang="pt-BR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Caliban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monstro que simboliza o sensual e o desmazelo. 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desmistifica os elementos sublimes da primeira parte;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sensualidade;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elementos da realidade cotidiana;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vício;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 a musa inspiradora à fumaça de um charuto;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1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725530"/>
          </a:xfrm>
        </p:spPr>
        <p:txBody>
          <a:bodyPr>
            <a:normAutofit fontScale="92500" lnSpcReduction="10000"/>
          </a:bodyPr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Meu Anjo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Meu anjo tem o encanto, a maravilha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espontânea canção dos passarinhos;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 os seios tão alvos, tão macios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pêlo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sedoso dos arminhos. 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Triste de noite na janela a vejo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de seus lábios o gemido escuto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leve a criatura vaporosa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a frouxa fumaça de um charuto. 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Parece até que sobre a fronte angélica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anjo lhe depôs coroa e nimbo...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Formosa a vejo assim entre meus sonhos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 bela no vapor do meu cachimbo. 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Usuário\JEC\Pictures\Educandário\Imagens para aulas\aa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095614"/>
            <a:ext cx="1927101" cy="460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14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725530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o vinho espanhol, um beijo dela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Entorna ao sangue a luz do paraíso.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 morte num desdém, num beijo vida,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celestes desmaios num sorriso! 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quis a minha sina que seu peito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batesse por mim nem um minuto,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que ela fosse leviana e bela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a leve fumaça de um charuto!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C:\Users\Usuário\JEC\Pictures\Educandário\Imagens para aulas\aa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95614"/>
            <a:ext cx="1567061" cy="460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25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72553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Lira dos Vinte Anos - Dualidade: Sublime X Mundano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Ariel X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Caliban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(ambos personagens de Shakespeare)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C:\Users\Usuário\JEC\Pictures\Educandário\Imagens para aulas\calib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411281"/>
            <a:ext cx="2439054" cy="335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75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72553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Noite na Taverna (1855):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Narrativa moldura"/>
              </a:rPr>
              <a:t>narrativa moldura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contendo cinco contos (e também um prólogo e um epílogo, totalizando assim sete capítulos) narrados por um grupo de cinco rapazes se abrigando em uma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Taberna"/>
              </a:rPr>
              <a:t>taverna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É um dos mais populares e influentes trabalhos da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Literatura gótica"/>
              </a:rPr>
              <a:t>ficção gótica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literatura brasileira.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C:\Users\Usuário\JEC\Pictures\Educandário\Imagens para aulas\noitenatavern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77072"/>
            <a:ext cx="1872208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40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1811708"/>
            <a:ext cx="8229600" cy="493464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Nascido Manuel Antônio Álvares de Azevedo, em 1831, na cidade de São Paulo, passou a infância no Rio de Janeiro.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Em 1848, ingressou na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aculdade de Direito do Largo São Francisco. Era um aluno brilhante e um talento literário precoce.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 descr="C:\Users\Usuário\JEC\Pictures\Educandário\Imagens para aulas\a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4077073"/>
            <a:ext cx="3508460" cy="262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75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725530"/>
          </a:xfrm>
        </p:spPr>
        <p:txBody>
          <a:bodyPr>
            <a:norm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Noite na Taverna (1855):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grupo de amigos –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Solfieri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Bertram,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Gennaro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Claudius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Hermann, Archibald, Arnold e Johann – decide dividir entre si certos acontecimentos de suas vidas. Falam das noites passadas em embriaguez e pura orgia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Solfieri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 questiona a respeito da imortalidade da alma, e parece não crer nela. Por isso, um deles o censura pelo materialismo.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Solfieri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acredita na libertinagem, na bebida e na mulher sobre o colo do amado. Os homens só se voltam para Deus quando estão próximos da morte. Deus é, pois, a “utopia do bem absoluto”.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1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251520" y="1772816"/>
            <a:ext cx="8784976" cy="5085184"/>
          </a:xfrm>
        </p:spPr>
        <p:txBody>
          <a:bodyPr>
            <a:normAutofit fontScale="85000" lnSpcReduction="20000"/>
          </a:bodyPr>
          <a:lstStyle/>
          <a:p>
            <a:r>
              <a:rPr lang="pt-BR" sz="2400" b="1" dirty="0"/>
              <a:t>Capítulo 2: "</a:t>
            </a:r>
            <a:r>
              <a:rPr lang="pt-BR" sz="2400" b="1" dirty="0" err="1"/>
              <a:t>Solfieri</a:t>
            </a:r>
            <a:r>
              <a:rPr lang="pt-BR" sz="2400" b="1" dirty="0"/>
              <a:t>"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Roma"/>
              </a:rPr>
              <a:t>Roma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numa noite chuvosa,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Solfieri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avista um vulto chorando em uma janela. Percebe então que é uma bela mulher. Ela deixa a casa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Solfieri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resolve segui-la, e acabam chegando a um cemitério. Lá, a mulher chora ajoelhada perante uma lápide,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Solfieri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adormece a observando de longe.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ano depois,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Solfieri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perambulando pelas ruas de Roma após participar de uma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Orgia"/>
              </a:rPr>
              <a:t>orgia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acaba indo parar inadvertidamente numa capela próxima ao cemitério. Ele avista um caixão iluminado e entreaberto, então vê lá dentro a mulher do cemitério que conhecera um ano antes (agora pensava que era defunta). Com ela teve relações no local, e após perceber que ela continuava viva (mas num estado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Catalepsia patológica"/>
              </a:rPr>
              <a:t>cataléptico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ele coloca sua capa sobre a moça e foge com ela. Encontra com o coveiro e depois com a patrulha, que o considera um ladrão de cadáveres. Justifica-se, apresentando a esposa desfalecida. Chegando em sua casa, a mulher morre dois dias depois, de uma febre muito alta.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Solfieri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enterra sob o assoalho de seu quarto e encomenda a um escultor uma estátua no formato da mulher.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amigos, surpresos com a história, desejam saber se se tratava de um conto, mas ele jura por todo o mal existente que não. Como prova, mostra sob a camisa a grinalda de flores mirradas, pertencente à moça.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6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1811708"/>
            <a:ext cx="8229600" cy="4934646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1852, aos 21 anos, faleceu em decorrência de uma queda de cavalo.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Ninguém sabe ao certo a causa da morte: tuberculose, sífilis, etc.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Usuário\JEC\Pictures\Educandário\Imagens para aulas\cava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365104"/>
            <a:ext cx="3663314" cy="2283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2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1811708"/>
            <a:ext cx="8229600" cy="4934646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Fazia parte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Sociedade </a:t>
            </a:r>
            <a:r>
              <a:rPr lang="pt-BR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Epicureia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associação dos estudantes de Direito que levavam vida boêmia e escandalosa. Outros membros: Aureliano Lessa e Bernardo Guimarães.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Epicurismo: busca exclusivamente material: prazer, volúpia e luxúria.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Usuário\JEC\Pictures\Educandário\Imagens para aulas\a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641" y="4221088"/>
            <a:ext cx="3083716" cy="246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64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1811708"/>
            <a:ext cx="8229600" cy="4934646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Historiador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Richard Morse: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"os estudantes introduziram novas modas no vestuário. As caçadas, a natação, o flerte, as bebidas, as orgias e o hábito de se reunirem para discussão e divertimento levaram a vida para as ruas, ao ar livre, criaram a necessidade de tavernas e livrarias, e inauguraram o sentimento de comunidade".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Usuário\JEC\Pictures\Educandário\Imagens para aulas\a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5144"/>
            <a:ext cx="24288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uário\JEC\Pictures\Educandário\Imagens para aulas\aa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2" y="476324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Usuário\JEC\Pictures\Educandário\Imagens para aulas\aa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7994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86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7779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acordo com as lendas, este grupo escandalizava as tradicionais famílias paulistanas ao promover orgias nas necrópoles da cidade. Dizia-se que haviam embriagado uma meretriz e a levaram secretamente para um cemitério. Numa cerimônia macabra, onde vinho e tabaco eram componentes essenciais, consagraram a prostituta como "Rainha dos Mortos", envoltos na fria neblina da madrugada paulistana.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Usuário\JEC\Pictures\Educandário\Imagens para aulas\aa8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16832"/>
            <a:ext cx="3376397" cy="476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23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1811708"/>
            <a:ext cx="8229600" cy="493464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Lenda ou verdade? 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notório que Álvares de Azevedo possuía uma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saúde frágil e uma personalidade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introspectiva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Além disso, o estudioso e dedicado jovem, teve uma importante parcela de sua obra construída durante o período que cursou a Faculdade de Direito. Portanto, é espantoso crer que o poeta promoveria e participaria de orgias como as que compõem a reputação da Sociedade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Epicureia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Users\Usuário\JEC\Pictures\Educandário\Imagens para aulas\a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25144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7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72553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 quem era o grande influenciador de todos esses jovens? Ninguém menos que Lorde Byron. Todos queriam ser como ele.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C:\Users\Usuário\JEC\Pictures\Educandário\Imagens para aulas\byr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197" y="3645024"/>
            <a:ext cx="2520280" cy="304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93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72553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Obra: escreveu a maior parte de sua obra durante os seus anos de faculdade. 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Principais títulos: Lira dos Vintes Anos, Macário e Noite na Taverna.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8450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Álvares de Azevedo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C:\Users\Usuário\JEC\Pictures\Educandário\Imagens para aulas\li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61048"/>
            <a:ext cx="17240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Usuário\JEC\Pictures\Educandário\Imagens para aulas\noitenataver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35168"/>
            <a:ext cx="1872208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C:\Users\Usuário\JEC\Pictures\Educandário\Imagens para aulas\macari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873268"/>
            <a:ext cx="1714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06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191</TotalTime>
  <Words>1227</Words>
  <Application>Microsoft Office PowerPoint</Application>
  <PresentationFormat>Apresentação na tela (4:3)</PresentationFormat>
  <Paragraphs>92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Garamond</vt:lpstr>
      <vt:lpstr>Tahoma</vt:lpstr>
      <vt:lpstr>Times New Roman</vt:lpstr>
      <vt:lpstr>Tunga</vt:lpstr>
      <vt:lpstr>BlackTie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  <vt:lpstr>ROMANTISMO – Álvares de Azevedo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ROMANTISMO – 2ª gERAÇÃO</dc:title>
  <dc:creator>Usuário</dc:creator>
  <cp:lastModifiedBy>Arthur Furtado</cp:lastModifiedBy>
  <cp:revision>25</cp:revision>
  <dcterms:created xsi:type="dcterms:W3CDTF">2018-04-03T17:53:30Z</dcterms:created>
  <dcterms:modified xsi:type="dcterms:W3CDTF">2019-03-27T22:39:37Z</dcterms:modified>
</cp:coreProperties>
</file>