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8" r:id="rId9"/>
    <p:sldId id="317" r:id="rId10"/>
    <p:sldId id="322" r:id="rId11"/>
    <p:sldId id="319" r:id="rId12"/>
    <p:sldId id="320" r:id="rId13"/>
    <p:sldId id="321" r:id="rId14"/>
    <p:sldId id="327" r:id="rId15"/>
    <p:sldId id="323" r:id="rId16"/>
    <p:sldId id="324" r:id="rId17"/>
    <p:sldId id="325" r:id="rId18"/>
    <p:sldId id="326" r:id="rId19"/>
    <p:sldId id="328" r:id="rId20"/>
    <p:sldId id="329" r:id="rId21"/>
    <p:sldId id="330" r:id="rId22"/>
    <p:sldId id="331" r:id="rId23"/>
    <p:sldId id="332" r:id="rId24"/>
    <p:sldId id="333" r:id="rId25"/>
    <p:sldId id="346" r:id="rId26"/>
    <p:sldId id="334" r:id="rId27"/>
    <p:sldId id="339" r:id="rId28"/>
    <p:sldId id="335" r:id="rId29"/>
    <p:sldId id="340" r:id="rId30"/>
    <p:sldId id="336" r:id="rId31"/>
    <p:sldId id="341" r:id="rId32"/>
    <p:sldId id="342" r:id="rId33"/>
    <p:sldId id="337" r:id="rId34"/>
    <p:sldId id="343" r:id="rId35"/>
    <p:sldId id="338" r:id="rId36"/>
    <p:sldId id="344" r:id="rId37"/>
    <p:sldId id="345" r:id="rId38"/>
    <p:sldId id="347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65000"/>
              </a:schemeClr>
            </a:gs>
            <a:gs pos="57000">
              <a:schemeClr val="bg2">
                <a:lumMod val="40000"/>
                <a:lumOff val="60000"/>
              </a:schemeClr>
            </a:gs>
            <a:gs pos="100000">
              <a:schemeClr val="bg2">
                <a:tint val="95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15/09/2019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xSeQuN1A4" TargetMode="External"/><Relationship Id="rId2" Type="http://schemas.openxmlformats.org/officeDocument/2006/relationships/hyperlink" Target="https://www.youtube.com/watch?v=TMxpeEnJIz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KXwQHCDV4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da existência humana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(reflexão filosófico-existencialista);</a:t>
            </a:r>
          </a:p>
        </p:txBody>
      </p:sp>
      <p:pic>
        <p:nvPicPr>
          <p:cNvPr id="1027" name="Picture 3" descr="C:\Users\Usuário\JEC\Pictures\Educandário\Imagens para aulas\cecil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54012"/>
            <a:ext cx="5114032" cy="412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poetas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Vinícius de Morais; 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Mário Quintana;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Murilo Mendes;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Jorge de Lima.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cecili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93" y="1916832"/>
            <a:ext cx="3888432" cy="29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Primeira grande escritora brasileira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Nasceu no RJ, em 1901;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rfã, foi criada pela avó materna;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Infância solitária e silenciosa;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anos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  concluir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ensino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fundamental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recebeu uma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medalha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  ouro  das  mãos de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Olavo Bilac,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pelo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excelente desempenho escolar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cecili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10" y="1268760"/>
            <a:ext cx="26874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Sempre gostou de ler;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Formou-se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professora;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Dedicou-se ao magistério,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literárias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jornalísticas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Casou-se com o pintor português Fernando Correia Dias e tiveram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três filhas: Maria Elvira, Maria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Mathilde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Maria Fernanda.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cecili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7"/>
            <a:ext cx="2880320" cy="28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1919, lançou o primeiro livro,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Espectros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elogiado pela crítica;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produção literária é ampla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poesia, conto, crônica, literatura infantil, folclore, livros didáticos.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Conferencista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vários países, como Portugal e Estados Unidos.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cecili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896544" cy="25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marido cometeu suicídio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anos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depois do casamento.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Cecília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voltou a se casar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cinco anos mais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tarde,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o professor e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engenheiro agrônomo Heitor Vinícius da Silveira Grilo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Morreu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9 de novembro de 1964, aos 63 anos, vítima de câncer.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uário\JEC\Pictures\Educandário\Imagens para aulas\cecili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11703"/>
            <a:ext cx="5714688" cy="25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obras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Viagem (1939);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Olhinhos de gato (1940);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Vaga música (1942);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absoluto (1945);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 (1953);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Canções (1956);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isto ou aquilo (1964).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cecili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8083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literárias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Publicações iniciais são influenciadas pelo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Espiritualismo;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niversalismo;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elementos como o vento, a água, o mar, o tempo, o espaço, a solidão e a música;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Caráter fluído e etéreo;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cecili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3600400" cy="20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literárias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Orientalismo: presença da cultura e da filosofia oriental.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cecilia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1" y="2420888"/>
            <a:ext cx="8496944" cy="41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literárias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Cuidadosa seleção vocabular;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Musicalidade (Simbolismo);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de verso curto;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Paralelismo: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repetição de versos 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estrofes,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usado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antigas composições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trovadorescas.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uário\JEC\Pictures\Educandário\Imagens para aulas\cecili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51775"/>
            <a:ext cx="4968552" cy="231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Poesia reflexiva, intimista e de fundo filosófico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aborda temas como: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Transitoriedade da vida;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Efemeridade do tempo;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Natureza;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Criação artística.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uário\JEC\Pictures\Educandário\Imagens para aulas\cecili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756548" cy="27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Confronto do homem com a realidade: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x mundo, estar-no-mundo;</a:t>
            </a:r>
          </a:p>
        </p:txBody>
      </p:sp>
      <p:pic>
        <p:nvPicPr>
          <p:cNvPr id="2050" name="Picture 2" descr="C:\Users\Usuário\JEC\Pictures\Educandário\Imagens para aulas\cecilia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832648" cy="39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uma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escritora intuitiva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procura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questionar e compreender o mundo a partir das próprias experiências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morte dos pais, o suicídio do marido, a solidão e o silêncio.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Usuário\JEC\Pictures\Educandário\Imagens para aulas\cecili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11" y="2766062"/>
            <a:ext cx="7128792" cy="37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Motivo (Viagem - 1939)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1855017"/>
              </p:ext>
            </p:extLst>
          </p:nvPr>
        </p:nvGraphicFramePr>
        <p:xfrm>
          <a:off x="250825" y="1052736"/>
          <a:ext cx="8713788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94"/>
                <a:gridCol w="4356894"/>
              </a:tblGrid>
              <a:tr h="5616623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CANTO porque o instante existe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a minha vida está completa.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 sou alegre nem sou triste: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 poeta. </a:t>
                      </a:r>
                    </a:p>
                    <a:p>
                      <a:pPr marL="0" indent="0" algn="just">
                        <a:buNone/>
                      </a:pPr>
                      <a:endParaRPr lang="pt-BR" sz="24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Irmão das coisas fugidias,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 sinto </a:t>
                      </a:r>
                      <a:r>
                        <a:rPr lang="pt-BR" sz="24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gôzo</a:t>
                      </a: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nem tormento.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Atravesso noites e dias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vento. </a:t>
                      </a:r>
                    </a:p>
                    <a:p>
                      <a:pPr marL="0" indent="0" algn="just">
                        <a:buNone/>
                      </a:pPr>
                      <a:endParaRPr lang="pt-BR" sz="24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t-B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desmorono ou si edifico,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permaneço ou me desfaço,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não sei, não sei. Não sei si fico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 passo. </a:t>
                      </a:r>
                    </a:p>
                    <a:p>
                      <a:pPr marL="0" indent="0" algn="just">
                        <a:buNone/>
                      </a:pPr>
                      <a:endParaRPr lang="pt-BR" sz="24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 que canto. E a canção é tudo.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 sangue eterno a asa ritmada.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um dia sei que estarei mudo: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t-B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mais nada. </a:t>
                      </a:r>
                    </a:p>
                    <a:p>
                      <a:endParaRPr lang="pt-B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2530" name="Picture 2" descr="C:\Users\Usuário\JEC\Pictures\Educandário\Imagens para aulas\ceci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34" y="4653136"/>
            <a:ext cx="36004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Retrato (Viagem - 1939)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9694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tinha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êste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rosto de hoje,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calmo, assim triste, assim magro,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êstes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olhos tão vazios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o lábio amargo.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tinha estas mãos sem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fôrça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tão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paradas e frias e mortas;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tinha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êste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coração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se mostra.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dei por esta mudança,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tão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simples, tão certa, tão fácil: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que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espêlho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ficou perdida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minha face?</a:t>
            </a:r>
          </a:p>
        </p:txBody>
      </p:sp>
      <p:pic>
        <p:nvPicPr>
          <p:cNvPr id="21506" name="Picture 2" descr="C:\Users\Usuário\JEC\Pictures\Educandário\Imagens para aulas\cecilia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680640" cy="50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Canção (Viagem - 1939)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245407"/>
              </p:ext>
            </p:extLst>
          </p:nvPr>
        </p:nvGraphicFramePr>
        <p:xfrm>
          <a:off x="395288" y="1196974"/>
          <a:ext cx="8497888" cy="540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944"/>
                <a:gridCol w="4248944"/>
              </a:tblGrid>
              <a:tr h="5400377">
                <a:tc>
                  <a:txBody>
                    <a:bodyPr/>
                    <a:lstStyle/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PUS o meu sonho num navio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o navio  em cima do mar;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 depois, abri o mar com as mãos,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para o meu sonho naufragar. </a:t>
                      </a:r>
                    </a:p>
                    <a:p>
                      <a:endParaRPr kumimoji="0" lang="pt-BR" sz="20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Minhas mãos ainda estão molhadas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do azul das ondas entreabertas,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a </a:t>
                      </a:r>
                      <a:r>
                        <a:rPr kumimoji="0" lang="pt-BR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côr</a:t>
                      </a:r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 escorre dos meus dedos colore as areias desertas. </a:t>
                      </a:r>
                    </a:p>
                    <a:p>
                      <a:endParaRPr kumimoji="0" lang="pt-BR" sz="20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 vento vem vindo de longe,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noite se curva de frio;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debaixo da água vai morrendo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meu sonho, dentro de um navio...</a:t>
                      </a:r>
                      <a:endParaRPr lang="pt-B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Chorarei quanto </a:t>
                      </a:r>
                      <a:r>
                        <a:rPr kumimoji="0" lang="pt-BR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fôr</a:t>
                      </a:r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preciso,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 fazer com que o mar cresça,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o meu navio chegue ao fundo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o meu sonho desapareça. </a:t>
                      </a:r>
                    </a:p>
                    <a:p>
                      <a:endParaRPr kumimoji="0" lang="pt-BR" sz="20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Depois, tudo estará perfeito: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praia lisa, águas ordenadas,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meus olhos secos como pedras </a:t>
                      </a:r>
                    </a:p>
                    <a:p>
                      <a:r>
                        <a:rPr kumimoji="0" lang="pt-BR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as minhas duas mãos quebradas.</a:t>
                      </a:r>
                      <a:endParaRPr lang="pt-B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3554" name="Picture 2" descr="C:\Users\Usuário\JEC\Pictures\Educandário\Imagens para aulas\cecili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600400" cy="21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Publicado em 1953,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foge da orientação intimista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restante de sua obra 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 questões de natureza política e social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como a liberdade, a justiça, a miséria, a ganância, a traição e o idealismo.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Fruto 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anos de pesquisas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Narrativa rimada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reconstrói, fundindo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história e lenda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os acontecimentos da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Inconfidência Mineira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(1789).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:\Users\Usuário\JEC\Pictures\Educandário\Imagens para aulas\cecili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2" y="4301239"/>
            <a:ext cx="2176775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Romanceiro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uma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coleção de poesias ou canções de caráter popular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tradição ibérica, surgiu na Idade Média e é, em geral, uma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narrativa com um tema central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parte tem o nome de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 (narrativas em verso)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Nessa obra de Cecília Meireles, há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romances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além de outros poemas, como os que retratam os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cenários (espaços)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as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falas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(comentários da narradora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sua composição, é utilizada principalmente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redondilha menor, verso de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sílabas poéticas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(pentassílabo) e, predominantemente,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redondilha maior, verso de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sílabas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heptassílabo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cecilia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17938"/>
            <a:ext cx="1402857" cy="13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Romanceiro deixa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perceber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partes bem definidas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1ª)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(romances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1-19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iniciada pela evocação do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sacrifício 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Tiradentes (Joaquim José da Silva Xavier)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por um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cenário em que surgiu 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conjuração. </a:t>
            </a:r>
          </a:p>
        </p:txBody>
      </p:sp>
      <p:pic>
        <p:nvPicPr>
          <p:cNvPr id="25602" name="Picture 2" descr="C:\Users\Usuário\JEC\Pictures\Educandário\Imagens para aulas\cecilia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88" y="3212976"/>
            <a:ext cx="3086184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Usuário\JEC\Pictures\Educandário\Imagens para aulas\cecilia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5050720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posso mover meus passos,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 atroz labirinto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esquecimento e cegueira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amores e ódios vão: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sinto bater os sinos,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percebo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roçar das rezas,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arrepio da morte,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 da condenação;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avisto a negra masmorra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sombra 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carcereiro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transita sobre angústias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chaves no coração;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descubro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altas madeiras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cadafalso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por muros e janelas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pasmo da multidão.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Batem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patas de cavalos.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soldados imóveis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frente dos oratórios,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 mais a oração?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voz 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Brigadeiro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povo e sobre a tropa,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louvando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augusta Rainha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louca e fora 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trono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sua proclamação.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3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2ª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trama e frustração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romances 20-47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revela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marcha da conspiração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seu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malogro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prenúncio das desgraças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se hão de abater sobre os conluiados. Iniciados pela apresentação do fermento insurrecional, isto é, as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ideias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liberais então em voga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focaliza as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reuniões preparatórias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conjura,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aliciadora 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Tiradentes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delação (Joaquim Silvério dos Reis)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Usuário\JEC\Pictures\Educandário\Imagens para aulas\cecili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6272"/>
            <a:ext cx="4680520" cy="24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293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Atrás de portas fechadas,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luz de velas acesas,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sugerem, uns recusam</a:t>
            </a: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ouvem, uns aconselham.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derrama for lançada,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levante, com certeza.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Corre-se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essas ruas?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Corta-se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alguma cabeça?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cimo de alguma </a:t>
            </a: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escada,</a:t>
            </a: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profere-se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alguma arenga?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bandeira se desdobra?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figura ou legenda?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Coisas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Maçonaria,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Paganismo ou da Igreja?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Santíssima Trindade?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gênio a quebrar algemas? </a:t>
            </a:r>
            <a:endParaRPr lang="pt-BR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Atrás de portas fechadas,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luz de velas acesas,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sigilo e espionagem,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acontece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Inconfidência.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diz o Poeta ao Vigário,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dramática prudência: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Tenha meus dedos cortados,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tal verso escrevam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LIBERDADE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AINDA QUE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TARDE,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ouve-se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redor da mesa.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bandeira já está viva, 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sobe, na noite imensa.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seus tristes inventores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réus - pois se atreveram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falar em Liberdade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ninguém sabe o que seja). </a:t>
            </a:r>
          </a:p>
        </p:txBody>
      </p:sp>
    </p:spTree>
    <p:extLst>
      <p:ext uri="{BB962C8B-B14F-4D97-AF65-F5344CB8AC3E}">
        <p14:creationId xmlns:p14="http://schemas.microsoft.com/office/powerpoint/2010/main" val="4114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Espiritualismo: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 de algo além da matéria, crença em um espírito autônomo como elemento primordial da realidade e em um ente superior, divino;</a:t>
            </a:r>
          </a:p>
        </p:txBody>
      </p:sp>
      <p:pic>
        <p:nvPicPr>
          <p:cNvPr id="3075" name="Picture 3" descr="C:\Users\Usuário\JEC\Pictures\Educandário\Imagens para aulas\cecil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61836"/>
            <a:ext cx="5328037" cy="37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3ª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Cláudio Manuel da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 (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Glauceste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Satúrnio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Tiradentes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(romances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48-64):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mistério em torno do suicídio de Cláudio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agonia e da morte de Tiradentes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madrugada precursora, a caminho da forca, o contraste entre o destino do condenado e o ambiente de festa que se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evolução do bêbedo que viu 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enforcado.</a:t>
            </a:r>
          </a:p>
        </p:txBody>
      </p:sp>
      <p:pic>
        <p:nvPicPr>
          <p:cNvPr id="27650" name="Picture 2" descr="C:\Users\Usuário\JEC\Pictures\Educandário\Imagens para aulas\cecilia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121434" cy="26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293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“Que fugisse, que fugisse...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bem </a:t>
            </a:r>
            <a:r>
              <a:rPr lang="pt-BR" sz="2400" dirty="0">
                <a:solidFill>
                  <a:schemeClr val="bg1"/>
                </a:solidFill>
              </a:rPr>
              <a:t>lhe dissera o embuçado!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que </a:t>
            </a:r>
            <a:r>
              <a:rPr lang="pt-BR" sz="2400" dirty="0">
                <a:solidFill>
                  <a:schemeClr val="bg1"/>
                </a:solidFill>
              </a:rPr>
              <a:t>não tardava a ser preso,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que </a:t>
            </a:r>
            <a:r>
              <a:rPr lang="pt-BR" sz="2400" dirty="0">
                <a:solidFill>
                  <a:schemeClr val="bg1"/>
                </a:solidFill>
              </a:rPr>
              <a:t>já estava condenado,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que</a:t>
            </a:r>
            <a:r>
              <a:rPr lang="pt-BR" sz="2400" dirty="0">
                <a:solidFill>
                  <a:schemeClr val="bg1"/>
                </a:solidFill>
              </a:rPr>
              <a:t>, os papéis, queimasse-os todos...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Vede </a:t>
            </a:r>
            <a:r>
              <a:rPr lang="pt-BR" sz="2400" dirty="0">
                <a:solidFill>
                  <a:schemeClr val="bg1"/>
                </a:solidFill>
              </a:rPr>
              <a:t>agora o resultado: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mais </a:t>
            </a:r>
            <a:r>
              <a:rPr lang="pt-BR" sz="2400" dirty="0">
                <a:solidFill>
                  <a:schemeClr val="bg1"/>
                </a:solidFill>
              </a:rPr>
              <a:t>do que preso, está morto,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numa </a:t>
            </a:r>
            <a:r>
              <a:rPr lang="pt-BR" sz="2400" dirty="0">
                <a:solidFill>
                  <a:schemeClr val="bg1"/>
                </a:solidFill>
              </a:rPr>
              <a:t>estante reclinado,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e </a:t>
            </a:r>
            <a:r>
              <a:rPr lang="pt-BR" sz="2400" dirty="0">
                <a:solidFill>
                  <a:schemeClr val="bg1"/>
                </a:solidFill>
              </a:rPr>
              <a:t>com o pescoço metido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num </a:t>
            </a:r>
            <a:r>
              <a:rPr lang="pt-BR" sz="2400" dirty="0">
                <a:solidFill>
                  <a:schemeClr val="bg1"/>
                </a:solidFill>
              </a:rPr>
              <a:t>nó de atilho encarnado.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o que conta 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vizinho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ouviu falar o soldado.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corpo ninguém sabe: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escondido ou enterrado?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Dizem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o viram ferido, ferido, e não sufocado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borco em poça de sangue,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punhal traspassado. </a:t>
            </a:r>
          </a:p>
        </p:txBody>
      </p:sp>
    </p:spTree>
    <p:extLst>
      <p:ext uri="{BB962C8B-B14F-4D97-AF65-F5344CB8AC3E}">
        <p14:creationId xmlns:p14="http://schemas.microsoft.com/office/powerpoint/2010/main" val="41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374904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Dizem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não foi atilho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punhal atravessado,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veneno que lhe deram, na comida misturado.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chegaram doutores,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deixaram declarado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morto não se matara, mas que fora assassinado.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o Visconde dissera: “Dai-me outro certificado, que aquele ficou perdido </a:t>
            </a:r>
          </a:p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um tinteiro entornado!”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vai saber agora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se terá passado?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longe escutando o passo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Alferes que vai à forca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levando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peito o baraço, levando no pensamento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caras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palavras e fatos: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promessas, as mentiras, línguas vis, amigos falsos, coronéis, contrabandistas, ermitões e potentados, estalagens, vozes, sombras, adeuses, rios, cavalos... </a:t>
            </a:r>
          </a:p>
        </p:txBody>
      </p:sp>
    </p:spTree>
    <p:extLst>
      <p:ext uri="{BB962C8B-B14F-4D97-AF65-F5344CB8AC3E}">
        <p14:creationId xmlns:p14="http://schemas.microsoft.com/office/powerpoint/2010/main" val="33162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4ª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infortúnio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Tomás Antônio Gonzaga - Dirceu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(romances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a 80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os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passos do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infortúnio que sobre o poeta se abateu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maledicência dos pequeninos,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antevisão da África inóspita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suposta despedida 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Marília (Joaquina de Seixas)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uário\JEC\Pictures\Educandário\Imagens para aulas\cecili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1"/>
            <a:ext cx="3528392" cy="33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374904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“Aquele é o que vem de longe, que se mandou degredar?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três anos as masmorras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viram, triste, a pensar.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amigos que tivera,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amigos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não tem mais,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outros degredos;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Deus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 quem voltará!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donzela que ele amava,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lavras do ouro jaz;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arca do impossível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deixou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dobrado o enxoval,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parte, já bordada,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parte, por bordar.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Muito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 é Moçambique.. 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saudade a alcançará?”</a:t>
            </a:r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Juliana de Mascarenhas,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sempre sabe o que faz: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põe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teu vestido de </a:t>
            </a:r>
            <a:r>
              <a:rPr lang="pt-B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tisso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bracelete, anel, colar.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que Marília, a bela,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poderás aqui brilhar. 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Vem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 este homem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mandaram degredar. </a:t>
            </a:r>
          </a:p>
        </p:txBody>
      </p:sp>
    </p:spTree>
    <p:extLst>
      <p:ext uri="{BB962C8B-B14F-4D97-AF65-F5344CB8AC3E}">
        <p14:creationId xmlns:p14="http://schemas.microsoft.com/office/powerpoint/2010/main" val="32120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196752"/>
            <a:ext cx="8712968" cy="5400599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5ª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presença, no Brasil, da Rainha D.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curta, incisiva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trata de D. Maria I, a mesma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que,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vinte anos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antes,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lavrara as sentenças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 e degredo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contemplar com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olhos de loucura a terra onde se desenrolou o drama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soldados, poetas e doutores. Os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remorsos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a atormentam culminam com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morte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698" name="Picture 2" descr="C:\Users\Usuário\JEC\Pictures\Educandário\Imagens para aulas\cecilia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389414" cy="30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374904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vassalos de joelhos,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a Rainha louca,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cidade triste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viu morrer na forca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 homem sem fortuna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falara em Liberdade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“Vou para o Inferno!” - murmura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“Já estou no Inferno!” “Não quero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Diabo me veja!”. - clama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sobre chamas do Inferno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rola a dourada sege,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celeridade...) 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cetro já não se lembra,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mantos nem coroas, nem de </a:t>
            </a:r>
            <a:r>
              <a:rPr lang="pt-B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serenins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Paço,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enterros nem de bodas: só tem medo do Demônio,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 fogo sem piedade.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vestida de preto,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solto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grisalho cabelo, escondida atrás do leque, velhinha, a chorar de medo, Dona Maria Primeira </a:t>
            </a:r>
            <a:endParaRPr lang="pt-B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passeia 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cidade. </a:t>
            </a:r>
          </a:p>
        </p:txBody>
      </p:sp>
    </p:spTree>
    <p:extLst>
      <p:ext uri="{BB962C8B-B14F-4D97-AF65-F5344CB8AC3E}">
        <p14:creationId xmlns:p14="http://schemas.microsoft.com/office/powerpoint/2010/main" val="7148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374904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Usuário\JEC\Pictures\Educandário\Imagens para aulas\cecilia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8" y="1328496"/>
            <a:ext cx="8816090" cy="52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Vídeos: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www.youtube.com/watch?v=TMxpeEnJIzU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www.youtube.com/watch?v=f1xSeQuN1A4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>
                <a:hlinkClick r:id="rId4"/>
              </a:rPr>
              <a:t>https</a:t>
            </a:r>
            <a:r>
              <a:rPr lang="pt-BR">
                <a:hlinkClick r:id="rId4"/>
              </a:rPr>
              <a:t>://</a:t>
            </a:r>
            <a:r>
              <a:rPr lang="pt-BR" smtClean="0">
                <a:hlinkClick r:id="rId4"/>
              </a:rPr>
              <a:t>www.youtube.com/watch?v=dKXwQHCDV4Q</a:t>
            </a:r>
            <a:endParaRPr lang="pt-BR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3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Preocupação social e política: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cecili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964600" cy="43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Regionalismo: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eventualmente aparece na poesia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 à universalização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retratando os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conflitos do homem em geral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 não do homem brasileiro ou do homem de uma região do país.</a:t>
            </a:r>
          </a:p>
        </p:txBody>
      </p:sp>
      <p:pic>
        <p:nvPicPr>
          <p:cNvPr id="5122" name="Picture 2" descr="C:\Users\Usuário\JEC\Pictures\Educandário\Imagens para aulas\cecili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896544" cy="34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Metalinguagem.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cecili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3792"/>
            <a:ext cx="7128792" cy="45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Sensualismo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tendência da poesia moderna que trata o sexo com naturalidade, sem a intenção de escandalizar e aliado ao amor. A linguagem é direta, simples e concisa, embora ardente e intimista.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carne é triste depois da felação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carne é triste depois da felação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Depois do sessenta-e-nove a carne é triste.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areia, o prazer? Não há mais nada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 esse tremor? Só esperar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 convulsão, outro prazer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tão fundo na aparência mas tão raso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eletricidade do minuto?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dilui o orgasmo na lembrança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gosma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escorre lentamente de tua vida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cecili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24074"/>
            <a:ext cx="3863133" cy="30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692696"/>
            <a:ext cx="8712968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bunda, que engraçada</a:t>
            </a: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bunda, que engraçada.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sempre sorrindo, nunca é trágica.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frente do corpo. A bunda basta-se.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 algo mais? Talvez os seios.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 – murmura a bunda – esses garotos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ainda lhes falta muito que estudar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 são duas luas gêmeas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rotundo meneio. Anda por si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cadência mimosa, no milagre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ser duas em uma, plenamente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bunda se diverte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conta própria. E ama.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cama agita-se. Montanhas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avolumam-se, descem. Ondas batendo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 praia infinita.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sorrindo a bunda. Vai feliz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carícia de ser e balançar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Esferas harmoniosas sobre o caos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bunda é a bunda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redunda.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cecili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7924"/>
          <a:stretch/>
        </p:blipFill>
        <p:spPr bwMode="auto">
          <a:xfrm>
            <a:off x="4427984" y="692696"/>
            <a:ext cx="452564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30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consolidação do modernismo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pela geração anterior, estes poetas sentiam-se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livres do compromisso de combater o passado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Assim, puderam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manter muitas das conquistas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geração anterior e voltar 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cultivar recursos poéticos condenados pela primeira geração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tais como: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Versos regulares (metrificados);</a:t>
            </a:r>
          </a:p>
          <a:p>
            <a:pPr algn="just"/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Estrofação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criteriosa;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 fixas (soneto);</a:t>
            </a:r>
          </a:p>
        </p:txBody>
      </p:sp>
      <p:pic>
        <p:nvPicPr>
          <p:cNvPr id="9218" name="Picture 2" descr="C:\Users\Usuário\JEC\Pictures\Educandário\Imagens para aulas\cecili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76" y="3789040"/>
            <a:ext cx="3240360" cy="20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1013</TotalTime>
  <Words>2395</Words>
  <Application>Microsoft Office PowerPoint</Application>
  <PresentationFormat>Apresentação na tela (4:3)</PresentationFormat>
  <Paragraphs>323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Capital Próprio</vt:lpstr>
      <vt:lpstr>A POESIA DE 30</vt:lpstr>
      <vt:lpstr>A POESIA DE 30</vt:lpstr>
      <vt:lpstr>A POESIA DE 30</vt:lpstr>
      <vt:lpstr>A POESIA DE 30</vt:lpstr>
      <vt:lpstr>A POESIA DE 30</vt:lpstr>
      <vt:lpstr>A POESIA DE 30</vt:lpstr>
      <vt:lpstr>A POESIA DE 30</vt:lpstr>
      <vt:lpstr>A POESIA DE 30</vt:lpstr>
      <vt:lpstr>A POESIA DE 30</vt:lpstr>
      <vt:lpstr>A POESIA DE 30</vt:lpstr>
      <vt:lpstr>CECÍLIA MEIRELES</vt:lpstr>
      <vt:lpstr>CECÍLIA MEIRELES</vt:lpstr>
      <vt:lpstr>CECÍLIA MEIRELES</vt:lpstr>
      <vt:lpstr>CECÍLIA MEIRELES</vt:lpstr>
      <vt:lpstr>CECÍLIA MEIRELES</vt:lpstr>
      <vt:lpstr>CECÍLIA MEIRELES</vt:lpstr>
      <vt:lpstr>CECÍLIA MEIRELES</vt:lpstr>
      <vt:lpstr>CECÍLIA MEIRELES</vt:lpstr>
      <vt:lpstr>CECÍLIA MEIRELES</vt:lpstr>
      <vt:lpstr>CECÍLIA MEIRELES</vt:lpstr>
      <vt:lpstr>Motivo (Viagem - 1939)</vt:lpstr>
      <vt:lpstr>Retrato (Viagem - 1939)</vt:lpstr>
      <vt:lpstr>Canção (Viagem - 1939)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  <vt:lpstr>ROMANCEIRO DA INCONFIDÊNCIA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MONTEIRO LOBATO</dc:title>
  <dc:creator>Usuário</dc:creator>
  <cp:lastModifiedBy>Usuário</cp:lastModifiedBy>
  <cp:revision>102</cp:revision>
  <dcterms:created xsi:type="dcterms:W3CDTF">2019-03-17T11:33:24Z</dcterms:created>
  <dcterms:modified xsi:type="dcterms:W3CDTF">2019-09-15T16:18:25Z</dcterms:modified>
</cp:coreProperties>
</file>