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60" r:id="rId5"/>
    <p:sldId id="257" r:id="rId6"/>
    <p:sldId id="263" r:id="rId7"/>
    <p:sldId id="264" r:id="rId8"/>
    <p:sldId id="278" r:id="rId9"/>
    <p:sldId id="262" r:id="rId10"/>
    <p:sldId id="265" r:id="rId11"/>
    <p:sldId id="261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9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Ca%C3%A7adas_de_Pedrinho" TargetMode="External"/><Relationship Id="rId13" Type="http://schemas.openxmlformats.org/officeDocument/2006/relationships/hyperlink" Target="https://pt.wikipedia.org/wiki/Hist%C3%B3ria_das_Inven%C3%A7%C3%B5es" TargetMode="External"/><Relationship Id="rId18" Type="http://schemas.openxmlformats.org/officeDocument/2006/relationships/hyperlink" Target="https://pt.wikipedia.org/wiki/Hist%C3%B3rias_de_Tia_Nast%C3%A1cia" TargetMode="External"/><Relationship Id="rId3" Type="http://schemas.openxmlformats.org/officeDocument/2006/relationships/hyperlink" Target="https://pt.wikipedia.org/wiki/F%C3%A1bulas_(livro)" TargetMode="External"/><Relationship Id="rId21" Type="http://schemas.openxmlformats.org/officeDocument/2006/relationships/hyperlink" Target="https://pt.wikipedia.org/wiki/A_Reforma_da_Natureza" TargetMode="External"/><Relationship Id="rId7" Type="http://schemas.openxmlformats.org/officeDocument/2006/relationships/hyperlink" Target="https://pt.wikipedia.org/wiki/Viagem_ao_C%C3%A9u" TargetMode="External"/><Relationship Id="rId12" Type="http://schemas.openxmlformats.org/officeDocument/2006/relationships/hyperlink" Target="https://pt.wikipedia.org/wiki/Geografia_de_Dona_Benta" TargetMode="External"/><Relationship Id="rId17" Type="http://schemas.openxmlformats.org/officeDocument/2006/relationships/hyperlink" Target="https://pt.wikipedia.org/wiki/O_Po%C3%A7o_do_Visconde" TargetMode="External"/><Relationship Id="rId25" Type="http://schemas.openxmlformats.org/officeDocument/2006/relationships/image" Target="../media/image31.jpeg"/><Relationship Id="rId2" Type="http://schemas.openxmlformats.org/officeDocument/2006/relationships/hyperlink" Target="https://pt.wikipedia.org/wiki/O_Saci" TargetMode="External"/><Relationship Id="rId16" Type="http://schemas.openxmlformats.org/officeDocument/2006/relationships/hyperlink" Target="https://pt.wikipedia.org/wiki/Ser%C3%B5es_de_Dona_Benta" TargetMode="External"/><Relationship Id="rId20" Type="http://schemas.openxmlformats.org/officeDocument/2006/relationships/hyperlink" Target="https://pt.wikipedia.org/wiki/O_Minotau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Reina%C3%A7%C3%B5es_de_Narizinho" TargetMode="External"/><Relationship Id="rId11" Type="http://schemas.openxmlformats.org/officeDocument/2006/relationships/hyperlink" Target="https://pt.wikipedia.org/wiki/Aritm%C3%A9tica_da_Em%C3%ADlia" TargetMode="External"/><Relationship Id="rId24" Type="http://schemas.openxmlformats.org/officeDocument/2006/relationships/hyperlink" Target="https://pt.wikipedia.org/wiki/Hist%C3%B3rias_Diversas" TargetMode="External"/><Relationship Id="rId5" Type="http://schemas.openxmlformats.org/officeDocument/2006/relationships/hyperlink" Target="https://pt.wikipedia.org/wiki/Peter_Pan_(Monteiro_Lobato)" TargetMode="External"/><Relationship Id="rId15" Type="http://schemas.openxmlformats.org/officeDocument/2006/relationships/hyperlink" Target="https://pt.wikipedia.org/wiki/Mem%C3%B3rias_da_Em%C3%ADlia" TargetMode="External"/><Relationship Id="rId23" Type="http://schemas.openxmlformats.org/officeDocument/2006/relationships/hyperlink" Target="https://pt.wikipedia.org/wiki/Os_Doze_Trabalhos_de_H%C3%A9rcules_(Monteiro_Lobato)" TargetMode="External"/><Relationship Id="rId10" Type="http://schemas.openxmlformats.org/officeDocument/2006/relationships/hyperlink" Target="https://pt.wikipedia.org/wiki/Em%C3%ADlia_no_Pa%C3%ADs_da_Gram%C3%A1tica" TargetMode="External"/><Relationship Id="rId19" Type="http://schemas.openxmlformats.org/officeDocument/2006/relationships/hyperlink" Target="https://pt.wikipedia.org/wiki/O_Picapau_Amarelo" TargetMode="External"/><Relationship Id="rId4" Type="http://schemas.openxmlformats.org/officeDocument/2006/relationships/hyperlink" Target="https://pt.wikipedia.org/wiki/As_Aventuras_de_Hans_Staden" TargetMode="External"/><Relationship Id="rId9" Type="http://schemas.openxmlformats.org/officeDocument/2006/relationships/hyperlink" Target="https://pt.wikipedia.org/wiki/Hist%C3%B3ria_do_Mundo_para_as_Crian%C3%A7as" TargetMode="External"/><Relationship Id="rId14" Type="http://schemas.openxmlformats.org/officeDocument/2006/relationships/hyperlink" Target="https://pt.wikipedia.org/wiki/Dom_Quixote_das_crian%C3%A7as" TargetMode="External"/><Relationship Id="rId22" Type="http://schemas.openxmlformats.org/officeDocument/2006/relationships/hyperlink" Target="https://pt.wikipedia.org/wiki/A_Chave_do_Tamanho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pt.wikipedia.org/wiki/Urup%C3%AAs_(livro)" TargetMode="External"/><Relationship Id="rId7" Type="http://schemas.openxmlformats.org/officeDocument/2006/relationships/hyperlink" Target="https://pt.wikipedia.org/wiki/Z%C3%A9_Brasil" TargetMode="External"/><Relationship Id="rId2" Type="http://schemas.openxmlformats.org/officeDocument/2006/relationships/hyperlink" Target="https://pt.wikipedia.org/wiki/O_Saci-Perer%C3%AA:_resultado_de_um_inqu%C3%A9ri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O_Presidente_Negro" TargetMode="External"/><Relationship Id="rId5" Type="http://schemas.openxmlformats.org/officeDocument/2006/relationships/hyperlink" Target="https://pt.wikipedia.org/wiki/Negrinha" TargetMode="External"/><Relationship Id="rId4" Type="http://schemas.openxmlformats.org/officeDocument/2006/relationships/hyperlink" Target="https://pt.wikipedia.org/wiki/Cidades_Mortas" TargetMode="External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José Bento Monteiro Lobato nasceu em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Taubaté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1882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Neto do Visconde de Tremembé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homem mais rico do lugar, era o filho 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filha ilegítima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nobre.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único descendente masculino, foi escolhido como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herdeiro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mas, por sua origem, eram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rejeitado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muitos na cidade.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050" name="Picture 2" descr="C:\Users\Usuário\JEC\Pictures\Educandário\Imagens para aulas\ml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1962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9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Muitos passaram a ver Lobato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reacionário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modernistas,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criticava eram os "ismos" que vinham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Europa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cubismo, futurismo, dadaísmo, surrealismo,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ele achava que eram "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colonialismos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europeizações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Ele defendia uma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tipicamente brasileira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8194" name="Picture 2" descr="C:\Users\Usuário\JEC\Pictures\Educandário\Imagens para aulas\ml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4836"/>
            <a:ext cx="3384376" cy="22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uário\JEC\Pictures\Educandário\Imagens para aulas\ml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24836"/>
            <a:ext cx="3535288" cy="22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editora foi um sucesso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publicando seus próprios livros e de autores nacionais iniciantes, como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 José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Dupré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autora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Éramos Seis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Passou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tratar 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livros como produtos de consumo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capas coloridas e atraentes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uma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gráfica impecável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Criou também uma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de distribuição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novidade na época: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vendedores autônomos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distribuidores espalhados por todo 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9218" name="Picture 2" descr="C:\Users\Usuário\JEC\Pictures\Educandário\Imagens para aulas\ml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1656183" cy="19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1920, publicou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Negrinha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Menina do Narizinho Arrebitado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obra infantil,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que deu origem a Lúcia,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conhecida como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Narizinho,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Sítio do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Picapau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Amarelo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sucesso entre as crianças gerou continuações: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Fábulas de Narizinho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(1921),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Saci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(1921),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Marquês de Rabicó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(1922),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Caçada da Onça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(1924),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Noivado de Narizinho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(1924),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Jeca Tatuzinho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(1924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0242" name="Picture 2" descr="C:\Users\Usuário\JEC\Pictures\Educandário\Imagens para aulas\ml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736304" cy="19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livros infantis fizeram enorme sucesso e Lobato tornou-se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fundador da literatura infantil brasileira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 aproveitava os livros para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transmitir às crianças valores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morais, conhecimentos sobre o país, tradições folclóricas, língua, etc.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1266" name="Picture 2" descr="C:\Users\Usuário\JEC\Pictures\Educandário\Imagens para aulas\ml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42547"/>
            <a:ext cx="2808312" cy="29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dia de seu nascimento, 18 de abril, tornou-se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 do Livro Infantil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país.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2290" name="Picture 2" descr="C:\Users\Usuário\JEC\Pictures\Educandário\Imagens para aulas\ml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664158" cy="31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obra infantil foi perseguida, atacada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proibida pela Igreja Católica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chegou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queimar seus livros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muitas cidades.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padre Sales Brasil escreveu um libelo contra Lobato chamado "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literatura infantil de Monteiro Lobato ou comunismo para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crianças”.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4338" name="Picture 2" descr="C:\Users\Usuário\JEC\Pictures\Educandário\Imagens para aulas\ml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739943" cy="26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1926,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Lobato concorreu a uma vaga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 Brasileira de Letras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acabou derrotado. Era a segunda vez que isso acontecia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1927, tornou-se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adido comercial nos Estados Unidos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Apoiador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Luís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Lobato começa a ter problemas com a ascensão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Getúlio Vargas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poder.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3314" name="Picture 2" descr="C:\Users\Usuário\JEC\Pictures\Educandário\Imagens para aulas\ml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46" y="4437112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motivos nacionalistas, Lobato cismou em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explorar petróleo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país, alegando que essa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riqueza tiraria o Brasil do atraso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muitas pessoas da pobreza em que viviam.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1932,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fundou a Companhia Petróleos do Brasil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várias outras companhias petrolíferas.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5362" name="Picture 2" descr="C:\Users\Usuário\JEC\Pictures\Educandário\Imagens para aulas\ml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386221" cy="2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isso,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prejudicou os interesses de gente muito importante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política brasileira e de grandes empresas estrangeiras. Começava a luta que o deixou pobre, doente e desgostoso. Havia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 oficial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se dizer que no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 não havia petróleo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Repetidas vezes,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 negava autorização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suas companhias explorassem o ouro negro.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6386" name="Picture 2" descr="C:\Users\Usuário\JEC\Pictures\Educandário\Imagens para aulas\ml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3438761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1936, publicou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Escândalo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Petróleo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acusava o governo 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perfurar e não deixar que se perfure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livro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esgotou várias edições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menos de um mês. Aturdido, 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proibiu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mandou recolher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edições.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1939, a sua campanha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Petróleo é Nosso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ganho o país.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atacar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governo e escreveu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duas cartas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Getúlio Vargas, com severas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críticas à política brasileira de minérios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Afinal, em 1941, foi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que causou comoção no país.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7411" name="Picture 3" descr="C:\Users\Usuário\JEC\Pictures\Educandário\Imagens para aulas\ml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47852"/>
            <a:ext cx="1608704" cy="17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Taubaté, vivia em um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sítio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foi alfabetizado pela mãe.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dos sete anos, devorou todos os livros infantis da enorme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 do Visconde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Tremembé.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13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anos,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reprovado em Português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quando já escrevia para três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jornais e,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14, já dominava o Inglês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 Francês.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026" name="Picture 2" descr="C:\Users\Usuário\JEC\Pictures\Educandário\Imagens para aulas\m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95610"/>
            <a:ext cx="2304255" cy="25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2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/>
              <a:t>Foi </a:t>
            </a:r>
            <a:r>
              <a:rPr lang="pt-BR" dirty="0"/>
              <a:t>condenado a </a:t>
            </a:r>
            <a:r>
              <a:rPr lang="pt-BR" b="1" dirty="0"/>
              <a:t>seis meses de prisão</a:t>
            </a:r>
            <a:r>
              <a:rPr lang="pt-BR" dirty="0"/>
              <a:t>, e permaneceu encarcerado de março a junho de </a:t>
            </a:r>
            <a:r>
              <a:rPr lang="pt-BR" dirty="0" smtClean="0"/>
              <a:t>1941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8434" name="Picture 2" descr="C:\Users\Usuário\JEC\Pictures\Educandário\Imagens para aulas\ml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829968" cy="3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uário\JEC\Pictures\Educandário\Imagens para aulas\m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903827" cy="3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campanha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promovida por intelectuais e amigos conseguiu fazer com que Getúlio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concedesse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indulto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libertaria, reduzindo a pena de seis para três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meses.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Apesar disso, Lobato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 sendo perseguido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governo fazia de tudo para abafar suas ideias. Foi então que passou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denunciar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torturas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maus tratos praticados pela polícia do Estado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9458" name="Picture 2" descr="C:\Users\Usuário\JEC\Pictures\Educandário\Imagens para aulas\ml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16" y="4333975"/>
            <a:ext cx="2639267" cy="24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Curiosamente,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petróleo no Brasil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encontrado 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local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chamado Lobato (Salvador),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1939.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Libertado, perdeu seus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dois filhos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homens, teve as suas companhias liquidadas, continuou a sofrer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censura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recusou nova indicação para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morou um tempo na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arrumou novas confusões, agora com o governo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Gaspar Dutra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acusando-o de pouco democrático.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0482" name="Picture 2" descr="C:\Users\Usuário\JEC\Pictures\Educandário\Imagens para aulas\m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725144"/>
            <a:ext cx="2659244" cy="199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 no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4 de julho de 1948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aos 66 anos de idade. Sob forte comoção nacional, seu corpo foi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sepultado no Cemitério da Consolação, em São Paulo.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1506" name="Picture 2" descr="C:\Users\Usuário\JEC\Pictures\Educandário\Imagens para aulas\ml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4" y="3717032"/>
            <a:ext cx="3717710" cy="24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Usuário\JEC\Pictures\Educandário\Imagens para aulas\ml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1"/>
            <a:ext cx="3528392" cy="24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 (crianças):</a:t>
            </a: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O Saci"/>
              </a:rPr>
              <a:t>O Saci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Fábulas (livro)"/>
              </a:rPr>
              <a:t>Fábulas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As Aventuras de Hans Staden"/>
              </a:rPr>
              <a:t>As Aventuras de Hans Staden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Peter Pan (Monteiro Lobato)"/>
              </a:rPr>
              <a:t>Peter Pan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Reinações de Narizinho"/>
              </a:rPr>
              <a:t>Reinações de Narizinho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1932 -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Viagem ao Céu"/>
              </a:rPr>
              <a:t>Viagem ao céu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1933 -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Caçadas de Pedrinho"/>
              </a:rPr>
              <a:t>Caçadas de Pedrinho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1933 -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História do Mundo para as Crianças"/>
              </a:rPr>
              <a:t>História do Mundo para as Crianças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1934 -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Emília no País da Gramática"/>
              </a:rPr>
              <a:t>Emília no País da Gramática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Aritmética da Emília"/>
              </a:rPr>
              <a:t>Aritmética da Emília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Geografia de Dona Benta"/>
              </a:rPr>
              <a:t>Geografia de Dona Benta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História das Invenções"/>
              </a:rPr>
              <a:t>História das Invenções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tooltip="Dom Quixote das crianças"/>
              </a:rPr>
              <a:t>Dom Quixote das crianças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tooltip="Memórias da Emília"/>
              </a:rPr>
              <a:t>Memórias da Emília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tooltip="Serões de Dona Benta"/>
              </a:rPr>
              <a:t>Serões de Dona Benta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tooltip="O Poço do Visconde"/>
              </a:rPr>
              <a:t>O Poço do Visconde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tooltip="Histórias de Tia Nastácia"/>
              </a:rPr>
              <a:t>Histórias de Tia Nastácia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O Picapau Amarelo"/>
              </a:rPr>
              <a:t>O </a:t>
            </a:r>
            <a:r>
              <a:rPr lang="pt-BR" sz="2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O Picapau Amarelo"/>
              </a:rPr>
              <a:t>Picapau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tooltip="O Picapau Amarelo"/>
              </a:rPr>
              <a:t> Amarelo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O Minotauro"/>
              </a:rPr>
              <a:t>O </a:t>
            </a:r>
            <a:r>
              <a:rPr lang="pt-BR" sz="2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tooltip="O Minotauro"/>
              </a:rPr>
              <a:t>Minotauro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tooltip="A Reforma da Natureza"/>
              </a:rPr>
              <a:t>A Reforma da Natureza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tooltip="A Chave do Tamanho"/>
              </a:rPr>
              <a:t>A Chave do Tamanho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 tooltip="Os Doze Trabalhos de Hércules (Monteiro Lobato)"/>
              </a:rPr>
              <a:t>Os doze trabalhos de Hércules</a:t>
            </a:r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(dois volumes)</a:t>
            </a:r>
          </a:p>
          <a:p>
            <a:r>
              <a:rPr lang="pt-B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1947 - </a:t>
            </a:r>
            <a:r>
              <a:rPr lang="pt-BR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 tooltip="Histórias Diversas"/>
              </a:rPr>
              <a:t>Histórias Diversas</a:t>
            </a:r>
            <a:endParaRPr lang="pt-B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5602" name="Picture 2" descr="C:\Users\Usuário\JEC\Pictures\Educandário\Imagens para aulas\ml47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36271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 (adultos):</a:t>
            </a:r>
            <a:endParaRPr lang="pt-BR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O Saci-Pererê: resultado de um inquérito"/>
              </a:rPr>
              <a:t>O Saci-Pererê: resultado de um inquérito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(1918)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Urupês (livro)"/>
              </a:rPr>
              <a:t>Urupês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(1918)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vital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(1918)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Cidades Mortas"/>
              </a:rPr>
              <a:t>Cidades mortas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(1919)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Ideias de Jeca Tatu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(1919)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Negrinha"/>
              </a:rPr>
              <a:t>Negrinha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(1920)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onda verde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(1921)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macaco que se fez homem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(1923)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da lua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(1923)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Contos escolhidos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(1923)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garimpeiro do Rio das Garças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(1924)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O Presidente Negro"/>
              </a:rPr>
              <a:t>O Presidente Negro/O choque das Raças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(1926)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Slang e o Brasil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(1927)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(1931)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América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(1932)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antevéspera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(1933)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Contos leves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(1935)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escândalo do petróleo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(1936)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Contos pesados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(1940)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espanto das gentes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Urupês, outros contos e coisas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(1943)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barca de </a:t>
            </a:r>
            <a:r>
              <a:rPr lang="pt-BR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Gleyre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(1944)</a:t>
            </a:r>
          </a:p>
          <a:p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Zé Brasil"/>
              </a:rPr>
              <a:t>Zé Brasil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(1947)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4578" name="Picture 2" descr="C:\Users\Usuário\JEC\Pictures\Educandário\Imagens para aulas\ml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04" y="2132856"/>
            <a:ext cx="1482838" cy="21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Usuário\JEC\Pictures\Educandário\Imagens para aulas\ml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04" y="4509120"/>
            <a:ext cx="148283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Situa-se entre os autores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Pré-Modernismo e destaca-se no gênero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geral, retrata os vilarejos decadentes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 do Paraíba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época da crise do plantio de café.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um extraordinário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contador de histórias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casos interessantes,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 pretensões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promover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renovação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psicológica ou estética.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Mostra-se preso a certos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modelos realistas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retrato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cotidiano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análise 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realidade nacional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objetivo de reformar a sociedade pela literatura.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3554" name="Picture 2" descr="C:\Users\Usuário\JEC\Pictures\Educandário\Imagens para aulas\m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17232"/>
            <a:ext cx="1665536" cy="12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Estilo de escrita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cuidadoso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meticuloso.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Críticas a certos hábitos brasileiros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a obediência a modelos estrangeiros, a subserviência ao capitalismo internacional, a submissão das massas eleitorais, o nacionalismo ufanista cego, etc.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3554" name="Picture 2" descr="C:\Users\Usuário\JEC\Pictures\Educandário\Imagens para aulas\m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01492"/>
            <a:ext cx="3096344" cy="23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Criava muitos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neologismos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acastelar (ficar perdido em pensamentos), aranhol (escrita mal feita), bioco (espaço vazio cercado por pedras),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chuchurrear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(atacar de frente),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cuiada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(pessoa desprovida de inteligência),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aliadismo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(ato de se aliar a alguém),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bichanca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(Qualquer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coisa, vista de longe no rio, com um formato comprido ou movimentos ondulantes e que produza a impressão de algum bicho aquático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perigoso).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3554" name="Picture 2" descr="C:\Users\Usuário\JEC\Pictures\Educandário\Imagens para aulas\m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6228"/>
            <a:ext cx="2457996" cy="18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Monteiro Lobato era racista?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Muitos de seus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personagens negros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Negrinha, Timóteo e Tia Nastácia, são protagonistas ou personagens relevantes de suas histórias, mostrados com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compaixão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como exemplos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sabedoria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6626" name="Picture 2" descr="C:\Users\Usuário\JEC\Pictures\Educandário\Imagens para aulas\ml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8" y="3933056"/>
            <a:ext cx="2324100" cy="26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Usuário\JEC\Pictures\Educandário\Imagens para aulas\ml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4" r="23712"/>
          <a:stretch/>
        </p:blipFill>
        <p:spPr bwMode="auto">
          <a:xfrm>
            <a:off x="3707904" y="3933056"/>
            <a:ext cx="2340000" cy="26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Usuário\JEC\Pictures\Educandário\Imagens para aulas\ml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1780061" cy="26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menos de um ano, entre 1898 e 1899,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perdeu ambos os pais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ser bom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desenhista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queria estudar Belas Artes, mas, por imposição do avô, graduou-se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foi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Areias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1028" name="Picture 4" descr="C:\Users\Usuário\JEC\Pictures\Educandário\Imagens para aulas\ml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96" y="3861048"/>
            <a:ext cx="214624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01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Monteiro Lobato era racista?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Escreveu também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Presidente Negro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uma história futurista que se passa em 2228, nos EUA, quando, uma disputa eleitoral entre homens brancos e feministas, acaba elegendo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primeiro presidente negro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qual é logo assassinado pelos brancos. 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7651" name="Picture 3" descr="C:\Users\Usuário\JEC\Pictures\Educandário\Imagens para aulas\ml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216024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Monteiro Lobato era racista?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Porém, em suas obras, nota-se, por vezes,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estereotipada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 personagens negros. 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8674" name="Picture 2" descr="C:\Users\Usuário\JEC\Pictures\Educandário\Imagens para aulas\ml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67225"/>
            <a:ext cx="6264696" cy="35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Monteiro Lobato era racista?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suas cartas pessoais, também foram encontrados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elogios à KKK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referências à suposta supremacia branca.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9698" name="Picture 2" descr="C:\Users\Usuário\JEC\Pictures\Educandário\Imagens para aulas\ml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231802" cy="32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Monteiro Lobato deve ser proibido nas escolas?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 questão gerou muita polêmica e chegou ao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Supremo Tribunal Federal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(STF), que negou seguimento à ação, embora ainda exista recurso pendente de julgamento.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30722" name="Picture 2" descr="C:\Users\Usuário\JEC\Pictures\Educandário\Imagens para aulas\m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948720" cy="26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Usuário\JEC\Pictures\Educandário\Imagens para aulas\ml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995936" cy="26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Monteiro Lobato deve ser proibido nas escolas?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31746" name="Picture 2" descr="C:\Users\Usuário\JEC\Pictures\Educandário\Imagens para aulas\ml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12808"/>
            <a:ext cx="5040560" cy="43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84176"/>
          </a:xfrm>
        </p:spPr>
        <p:txBody>
          <a:bodyPr/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CENSURA???</a:t>
            </a:r>
            <a:br>
              <a:rPr lang="pt-BR" b="1" dirty="0" smtClean="0"/>
            </a:b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(Encenação artística com homem nu,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Queermuseu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peça teatral com um travesti no papel de Jesus)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pic>
        <p:nvPicPr>
          <p:cNvPr id="32770" name="Picture 2" descr="C:\Users\Usuário\JEC\Pictures\Educandário\Imagens para aulas\ml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Usuário\JEC\Pictures\Educandário\Imagens para aulas\ml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24430"/>
            <a:ext cx="2847975" cy="21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Usuário\JEC\Pictures\Educandário\Imagens para aulas\ml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10465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Usuário\JEC\Pictures\Educandário\Imagens para aulas\ml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24430"/>
            <a:ext cx="23400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05201" cy="1440160"/>
          </a:xfrm>
        </p:spPr>
        <p:txBody>
          <a:bodyPr/>
          <a:lstStyle/>
          <a:p>
            <a:r>
              <a:rPr lang="pt-BR" b="1" dirty="0" smtClean="0"/>
              <a:t>CENSURA???</a:t>
            </a:r>
            <a:br>
              <a:rPr lang="pt-BR" b="1" dirty="0" smtClean="0"/>
            </a:b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(Para a Arte, a censura é um fantasma sempre presente e que assusta. A maior parte dos artistas possui uma história de censura para contar).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7" name="Picture 5" descr="C:\Users\Usuário\JEC\Pictures\Educandário\Imagens para aulas\ml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29035"/>
            <a:ext cx="2376264" cy="33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C:\Users\Usuário\JEC\Pictures\Educandário\Imagens para aulas\ml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9035"/>
            <a:ext cx="2303139" cy="33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05201" cy="1440160"/>
          </a:xfrm>
        </p:spPr>
        <p:txBody>
          <a:bodyPr/>
          <a:lstStyle/>
          <a:p>
            <a:r>
              <a:rPr lang="pt-BR" b="1" dirty="0" smtClean="0"/>
              <a:t>CENSURA???</a:t>
            </a:r>
            <a:br>
              <a:rPr lang="pt-BR" b="1" dirty="0" smtClean="0"/>
            </a:b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(Grandes clássicos não passariam pelo crivo politicamente correto vigente na atualidade).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C:\Users\Usuário\JEC\Pictures\Educandário\Imagens para aulas\ml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55573"/>
            <a:ext cx="2484301" cy="31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Usuário\JEC\Pictures\Educandário\Imagens para aulas\ml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5573"/>
            <a:ext cx="2448087" cy="31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faculdade, escreveu no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jornal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participou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literários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Era conhecido pelo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espírito agudo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ironia fina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humor britânico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anticonvencional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excelência,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dizendo sempre o que pensava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agradasse ou não. Defendia a sua verdade com unhas e dentes, contra tudo e todos, quaisquer que fossem as consequências.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3074" name="Picture 2" descr="C:\Users\Usuário\JEC\Pictures\Educandário\Imagens para aulas\m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2929349" cy="21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6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Herdou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propriedade dos avós e tornou-se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fazendeiro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Taubaté,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casa-se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Maria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Pureza da Natividade de Souza e Castro ("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Purezinha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"), com quem teve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filhos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Marta, Edgar, Guilherme e Rute.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1914, cansado das dificuldades da vida no campo e das constantes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queimadas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produzidas pelos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caboclos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publica, em um jornal, o conto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Urupês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dando vida ao famoso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Jeca Tatu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4098" name="Picture 2" descr="C:\Users\Usuário\JEC\Pictures\Educandário\Imagens para aulas\ml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71" y="501317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“Pobre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Jeca Tatu! Como é bonito no romance e feio na realidade! Jeca Tatu é um Piraquara do Paraíba, maravilhoso epitome de carne onde se resumem todas as características da espécie. O fato mais importante da vida do Jeca é votar no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caboclo é soturno. Não canta senão rezas lúgubres. Não dança senão o cateretê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aladainhado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caboclo é o sombrio Urupê de pau podre a modorrar silencioso no recesso das grotas. Bem ponderado, a causa principal da lombeira do caboclo reside nas benemerências sem conta da mandioca. Talvez sem ela se pusesse de pé e andasse. Mas enquanto dispuser de uma pão cujo preparo se resume no plantar, colher e lançar sobre brasas, Jeca não mudará de vida. O vigor das raças humanas está na razão direta da hostilidade ambiente. Se a poder de estacas e diques o holandês extraiu de um brejo salgado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Holanda,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joia de esforço, é que ali nada o favorecia!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5122" name="Picture 2" descr="C:\Users\Usuário\JEC\Pictures\Educandário\Imagens para aulas\ml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49991"/>
            <a:ext cx="1368152" cy="15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3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Jeca Tatu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contrariava o retrato idealizado do caipira, feito, até então, pela literatura nacional. Era preguiçoso, acomodado e imune ao progresso.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meio da caricatura do caboclo (mistura de branco com índio),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denunciava as mazelas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sociais do interior paulista.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aparecimento gerou uma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enorme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polêmica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o personagem era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símbolo do atraso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miséria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representava 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Brasil.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6146" name="Picture 2" descr="C:\Users\Usuário\JEC\Pictures\Educandário\Imagens para aulas\ml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60" y="5157192"/>
            <a:ext cx="2093984" cy="15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6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a criação de Jeca Tatu, Lobato firmava-se como um dos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intelectuais mais ativos da história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país. Combativo, polemista, com atuação política e social, sempre denunciou as mazelas do Brasil e defendeu a cultura e os interesses nacionais Queria um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 moderno, desenvolvido e movido pela ciência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22530" name="Picture 2" descr="C:\Users\Usuário\JEC\Pictures\Educandário\Imagens para aulas\ml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06" y="4077072"/>
            <a:ext cx="2232248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uário\JEC\Pictures\Educandário\Imagens para aulas\ml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66" y="4077072"/>
            <a:ext cx="29527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3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destruiu a colheita de café e fê-lo vender a fazenda.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Mudou-se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Paulo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comprou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Revista do Brasil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iniciou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Editora Monteiro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Lobato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(Companhia Editora Nacional).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publicou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Paranoia ou Mistificação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famosa crítica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desfavorável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exposição de pintura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Anita Malfatti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culminaria como 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estopim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 criação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de 1922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/>
          <a:lstStyle/>
          <a:p>
            <a:r>
              <a:rPr lang="pt-BR" b="1" dirty="0" smtClean="0"/>
              <a:t>MONTEIRO LOBATO</a:t>
            </a:r>
            <a:endParaRPr lang="pt-BR" b="1" dirty="0"/>
          </a:p>
        </p:txBody>
      </p:sp>
      <p:pic>
        <p:nvPicPr>
          <p:cNvPr id="7170" name="Picture 2" descr="C:\Users\Usuário\JEC\Pictures\Educandário\Imagens para aulas\ml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194370" cy="20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309</TotalTime>
  <Words>2214</Words>
  <Application>Microsoft Office PowerPoint</Application>
  <PresentationFormat>Apresentação na tela (4:3)</PresentationFormat>
  <Paragraphs>183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Book Antiqua</vt:lpstr>
      <vt:lpstr>Times New Roman</vt:lpstr>
      <vt:lpstr>Wingdings</vt:lpstr>
      <vt:lpstr>Capa Dura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MONTEIRO LOBATO</vt:lpstr>
      <vt:lpstr> CENSURA??? (Encenação artística com homem nu, Queermuseu e peça teatral com um travesti no papel de Jesus) </vt:lpstr>
      <vt:lpstr>CENSURA??? (Para a Arte, a censura é um fantasma sempre presente e que assusta. A maior parte dos artistas possui uma história de censura para contar).</vt:lpstr>
      <vt:lpstr>CENSURA??? (Grandes clássicos não passariam pelo crivo politicamente correto vigente na atualidade).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MONTEIRO LOBATO</dc:title>
  <dc:creator>Usuário</dc:creator>
  <cp:lastModifiedBy>ARTHUR VINÍCIUS FEITOSA FURTADO</cp:lastModifiedBy>
  <cp:revision>33</cp:revision>
  <dcterms:created xsi:type="dcterms:W3CDTF">2019-03-17T11:33:24Z</dcterms:created>
  <dcterms:modified xsi:type="dcterms:W3CDTF">2020-05-24T15:09:02Z</dcterms:modified>
</cp:coreProperties>
</file>