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09" r:id="rId2"/>
    <p:sldId id="322" r:id="rId3"/>
    <p:sldId id="321" r:id="rId4"/>
    <p:sldId id="310" r:id="rId5"/>
    <p:sldId id="311" r:id="rId6"/>
    <p:sldId id="314" r:id="rId7"/>
    <p:sldId id="315" r:id="rId8"/>
    <p:sldId id="325" r:id="rId9"/>
    <p:sldId id="316" r:id="rId10"/>
    <p:sldId id="312" r:id="rId11"/>
    <p:sldId id="313" r:id="rId12"/>
    <p:sldId id="318" r:id="rId13"/>
    <p:sldId id="326" r:id="rId14"/>
    <p:sldId id="327" r:id="rId15"/>
    <p:sldId id="330" r:id="rId16"/>
    <p:sldId id="331" r:id="rId17"/>
    <p:sldId id="332" r:id="rId18"/>
    <p:sldId id="317" r:id="rId19"/>
    <p:sldId id="319" r:id="rId20"/>
    <p:sldId id="320" r:id="rId21"/>
    <p:sldId id="328" r:id="rId22"/>
    <p:sldId id="323" r:id="rId23"/>
    <p:sldId id="324" r:id="rId24"/>
    <p:sldId id="329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81" d="100"/>
          <a:sy n="81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2.png"/><Relationship Id="rId7" Type="http://schemas.openxmlformats.org/officeDocument/2006/relationships/image" Target="../media/image2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png"/><Relationship Id="rId4" Type="http://schemas.openxmlformats.org/officeDocument/2006/relationships/image" Target="../media/image19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image" Target="../media/image2.png"/><Relationship Id="rId7" Type="http://schemas.openxmlformats.org/officeDocument/2006/relationships/image" Target="../media/image2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Em contato com outras pessoas, observamos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todos falam como 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já que frequentamos lugares diferentes, convivemos com pessoas diferentes e somos de classes sociais e famílias diferentes. Essas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diferenças no uso da língua são as variedades linguísticas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149080"/>
            <a:ext cx="2592287" cy="18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norma-padrão deve ser observada: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Entrevistas de emprego;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trabalhos;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em debates;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Currículos;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Avaliações;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Redações;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Cartas para autoridades públicas;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Conversas com pessoas mais velhas (professores, chefes).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726" y="1767110"/>
            <a:ext cx="1988772" cy="360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norma-padrão não precisa ser observada: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conversas com amigos, familiares, namorados, etc.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ambientes despojados, como praias, praças, festas, etc.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44" y="3772097"/>
            <a:ext cx="2808312" cy="210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nas redes sociais?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há problema em adotar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mais informal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nas redes, pois você está se comunicando com amigos e familiares. Porém,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 a comunicação é por escrito e as redes são vasculhadas para processos seletivos de empregos e até em concursos públicos, recomendo que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erros ortográficos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excesso de gírias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principalmente,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de baixo calão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725144"/>
            <a:ext cx="1800200" cy="131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Adequado: 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aí, cara,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Anima cine amanhã?”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(contexto: um adolescente conversando com um amigo)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 dia, diretor Pedro! Eu gostaria de falar com o senhor sobre algumas questões de interesse da instituição.”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(contexto: um estudante universitário dirigindo-se ao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diretor)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149080"/>
            <a:ext cx="5691811" cy="174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Inadequado: 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Olá, dileto confrade! Quereria eu convidá-lo para uma atividade casual, como ir ao cinema.”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(contexto: um adolescente conversando com um amigo)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aí, cara!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Queria trocar uma ideia contigo sobre a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(contexto: um estudante universitário dirigindo-se ao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diretor)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21089"/>
            <a:ext cx="3075340" cy="190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8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variações que ocorrem de acordo com o grau de formalismo existente na situação.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Textos orais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debate, palestra, conferência, entrevista.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Informais (coloquiais)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Bate-papo, fofoca, reclamação.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210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1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Registros: variações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ocorrem de acordo com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de formalismo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existente na situação.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Textos escritos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biografia, editorial, ensaio, relatório, artigo científico, tese, dissertação.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Informais (coloquiais)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Bilhete, carta pessoal.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722278"/>
            <a:ext cx="2115319" cy="140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Marcas do registro informal (coloquial):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Abreviações: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“tá”, 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cê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“pra”.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Gírias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“mano”, 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aê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“falou”;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Marcadores discursivos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“viu?”, “certo?”, “beleza?”, “entendeu?”, “né?”, “tipo assim”, “então”, 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Próclises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“Me passa o pão”.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Desrespeito às normas de concordância e regência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“Vou na escola”.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076" y="4408825"/>
            <a:ext cx="2543847" cy="169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9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variedades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português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aproximam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norma-padrão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prestigiadas socialmente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a: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urbanas de prestígio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faladas nas grandes cidades por pessoas escolarizadas e de renda mais alta.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75" y="4196197"/>
            <a:ext cx="20002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Outras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variedades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português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distanciam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norma-padrão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desprestigiadas socialmente e até vítimas de preconceito linguístico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a: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faladas no meio rural;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faladas por pessoas não alfabetizadas;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faladas por pessoas de baixa escolaridade.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linguísticas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língua portuguesa nunca foi e nunca será homogênea. Ela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heterogênea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pode apresentar variações fonológicas, morfológicas, sintáticas, léxicas e semânticas.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212976"/>
            <a:ext cx="3681610" cy="264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desprestigiadas socialmente: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21527"/>
            <a:ext cx="8579050" cy="326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desprestigiadas socialmente: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25" y="2087404"/>
            <a:ext cx="4460523" cy="166057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47" y="2087404"/>
            <a:ext cx="3158149" cy="166057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25" y="3889924"/>
            <a:ext cx="2143125" cy="21431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222" y="3889924"/>
            <a:ext cx="2447925" cy="213624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094" y="4036011"/>
            <a:ext cx="2647234" cy="198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linguístico (Marcos 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Bagno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todo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juízo de valor negativo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reprovação, de repulsa ou mesmo de desrespeito) às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variedades linguísticas de menor prestígio social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Normalmente, esse prejulgamento dirige-se às variantes mais informais e ligadas às classes sociais menos favorecidas, as quais, via de regra, têm menor acesso à educação formal ou têm acesso a um modelo educacional de qualidade deficitária.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65104"/>
            <a:ext cx="2070250" cy="157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linguístico (Marcos 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Bagno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causas: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socioeconômico;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regional;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cultural;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Racismo;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Homofobia.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65104"/>
            <a:ext cx="2070250" cy="157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Preconceito linguístico (Marcos 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Bagno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nunca é correto zombar de alguém por conta do uso diferente da linguagem, até porque ninguém, nem mesmo os professores de português, usa o tempo todo o registro culto da língua.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19" y="4149080"/>
            <a:ext cx="4968553" cy="149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do uso da linguagem: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49" y="2232310"/>
            <a:ext cx="2724150" cy="155257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68" y="2232310"/>
            <a:ext cx="2947145" cy="155257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67" y="4293097"/>
            <a:ext cx="2947145" cy="16764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49" y="4293096"/>
            <a:ext cx="2724150" cy="16764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232310"/>
            <a:ext cx="1830631" cy="373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racismo: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2992"/>
            <a:ext cx="6048672" cy="406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racismo: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1794124"/>
            <a:ext cx="5400600" cy="398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racismo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Mulata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Muitas </a:t>
            </a: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pessoas ainda usam esse termo carregado de racismo para se referir a uma pessoa descendente de brancos e negros. A origem etimológica mais aceita é a do latim </a:t>
            </a:r>
            <a:r>
              <a:rPr lang="pt-BR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mulus</a:t>
            </a: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se refere a um “animal híbrido, estéril, produto do cruzamento do cavalo com a jumenta, ou da égua com o jumento”. Os espanhóis passaram a usar o termo “mulato” para designar um mulo jovem e, por essa analogia com o caráter mestiço do animal, passaram a chamar filhos e filhas de brancos (muitas vezes, senhores de escravos que estupravam as mulheres escravizadas) com negras, ou vice-versa. Há quem defenda também que a palavra deriva do árabe </a:t>
            </a:r>
            <a:r>
              <a:rPr lang="pt-BR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muwallad</a:t>
            </a: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usado para designar filhos de muçulmanos com pessoas que não praticavam a fé do Islã.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racismo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Denegrir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definição do dicionário 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Michaelis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denegrir é “ficar ou fazer ficar escuro, ou manchar a reputação”. Por atribuir um caráter negativo a algo que seja negro, pode ser considerado racista e ofensivo. Pode ser substituída por difamar ou caluniar.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970623"/>
            <a:ext cx="30765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ariedades linguísticas - fatores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Geográficos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função do local em que se fala ou do local de origem;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as mudanças históricas da língua portuguesa, como a diferença entre o português medieval e o atual;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decorrentes da condição econômica ou do nível de estudo;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Situacionais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virtude de uma situação formal ou informal de uso;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Geracionais (etários)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fruto das diferenças de idade dos falantes.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638458"/>
            <a:ext cx="30765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racismo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Inveja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Outro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termo racista, indicaria que se trata de uma inveja “boa”, que não deseja o mal. Na prática, porém, reforça a ideia de que a cor branca é algo positivo, puro, inocente.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933056"/>
            <a:ext cx="3523855" cy="170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podem machucar -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antissemitismo: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000" b="1" dirty="0" smtClean="0">
                <a:latin typeface="Times New Roman" panose="02020603050405020304" pitchFamily="18" charset="0"/>
              </a:rPr>
              <a:t>udiar</a:t>
            </a:r>
            <a:r>
              <a:rPr lang="pt-BR" sz="2000" dirty="0" smtClean="0">
                <a:latin typeface="Times New Roman" panose="02020603050405020304" pitchFamily="18" charset="0"/>
              </a:rPr>
              <a:t>: Usada </a:t>
            </a:r>
            <a:r>
              <a:rPr lang="pt-BR" sz="2000" dirty="0">
                <a:latin typeface="Times New Roman" panose="02020603050405020304" pitchFamily="18" charset="0"/>
              </a:rPr>
              <a:t>como sinônimo de maltratar, faz referência ao sofrimento que os judeus sofreram no Holocausto. Por isso, é considerada uma referência ao ódio contra esse povo. O melhor é optar pelo sinônimo.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387" y="3625453"/>
            <a:ext cx="3195226" cy="21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 não dizer que eu não falei de ódio (</a:t>
            </a:r>
            <a:r>
              <a:rPr lang="pt-B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Projota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Cresci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mãe, ninguém pode ocupar o lugar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Fechei meu peito e passei sete anos sem chorar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eu chorei, foi pra minha alma se lavar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 me tranquei, me calei, me entreguei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chorei por sete horas sem parar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o que eu quero é só sorrir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coração blindado limita as palavras que podem atingir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 fala aí babaca, ataca quem luta por ti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Minha alma pulveriza a faca de quem tenta me ferir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9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se" diz Rashid, eu digo e só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 sabemos o que o nosso coração diz que é melhor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um escuta a voz de Deus de um jeito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 se tu quer me mudar pra que eu faça direito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 faça você, já que tu és tão perfeito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Vejo que falta disciplina, é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deixar que os mal criado a vida ensina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Coleciono parceiros na caminhada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Inimigos não coleciono, não me relaciono, não me emociono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eles não sinto nada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Politicagem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demais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Promessas de um mundo melhor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ensina escrever, dizer que o bastante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Saber tabuada de cor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Limitar o menor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chances pro menino virar doutor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foi o bastante pra ele ir pra rua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febre do rato de fato tocando terror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 um irmão com tiros na rua de trás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faz pensar mais nisso, e esquecer das coisas banais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Mundo louco que leva meus manos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Vão sumindo ao longo dos anos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onde viemos, pra onde vamos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pecamos, por que nos julgamos?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2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Adeque os trechos abaixo para  norma-padrão da Língua Portuguesa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“Então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tu quer me mudar pra que eu faça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direito”.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“Então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tranquei, me calei, me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entreguei”.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“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 fala aí babaca, ataca quem luta por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“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faz pensar mais nisso, e esquecer das coisas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banais”.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música em análise, seria adequado utilizar a norma-padrão da Língua Portuguesa? Justifique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Questão 106 - Enem 2013 (Variações linguísticas no Enem)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quando?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adianta olhar pro céu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muita fé e pouca luta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Levanta aí que você tem muito protesto pra fazer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muita greve, você pode, você deve, pode crer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adianta olhar pro chão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Virar a cara pra não ver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liga aí que te botaram numa cruz e só porque Jesus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Sofreu não quer dizer que você tenha que sofrer!</a:t>
            </a:r>
          </a:p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GABRIEL, O PENSADOR. Seja você mesmo (mas não seja sempre o mesmo).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 de Janeiro: Sony Music, 2001 (fragmento).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escolhas linguísticas feitas pelo autor conferem ao texto</a:t>
            </a: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caráter atual, pelo uso de linguagem própria da internet.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cunho apelativo, pela predominância de imagens metafóricas.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tom de diálogo, pela recorrência de gírias.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espontaneidade, pelo uso da linguagem coloquial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originalidade, pela concisão da linguagem.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9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(FUVEST)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Capitulação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para </a:t>
            </a:r>
            <a:r>
              <a:rPr lang="pt-B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telepizza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um exagero.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quem negue?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povo com vergonha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própria língua.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está entregue.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Luís Fernando Veríssimo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título dado pelo autor está adequado, tendo em vista o conteúdo do poema? Justifique sua resposta.   </a:t>
            </a: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 exagero que o autor vê no emprego da palavra “delivery” se aplicaria também à “</a:t>
            </a:r>
            <a:r>
              <a:rPr lang="pt-B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telepizza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”? Justifique sua resposta.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Sim, somos coagidos pelo modismo vigente, submetendo-nos aos estrangeirismos por valorizarmos o que é importado em detrimento àquilo que nos pertence, no caso, a língua portuguesa.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  Não, o enfoque principal do emissor se atém ao termo delivery, pois o mesmo está relacionado à língua inglesa (cuja significância está relacionada à entrega domiciliar), que, segundo a concepção do autor, representa um descrédito em relação ao nosso idioma.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Para evitar dificuldades na comunicação oral e escrita, toda língua apresenta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padronização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criada por especialista que registram, estudam e sistematizam o que é a língua de um povo em um certo momento, o que dá origem à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norma-padrão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(dicionários e regras gramaticais).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26015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3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(Enem)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Mandinga — Era a denominação que, no período das grandes navegações, os portugueses davam à costa ocidental da África. A palavra se tornou sinônimo de feitiçaria porque os exploradores lusitanos consideram bruxos os africanos que ali habitavam — é que eles davam indicações sobre a existência de ouro na região. Em idioma nativo,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mandinga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designava terra de feiticeiros. A palavra acabou virando sinônimo de feitiço, sortilégio.</a:t>
            </a:r>
          </a:p>
          <a:p>
            <a:pPr marL="0" indent="0">
              <a:buNone/>
            </a:pPr>
            <a:r>
              <a:rPr lang="pt-B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(COTRIM, M. O pulo do gato 3. São Paulo: Geração Editorial, 2009. Fragmento)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texto, evidencia-se que a construção do significado da palavra mandinga resulta de um(a)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contexto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sócio-histórico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diversidade técnica.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descoberta geográfica.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apropriação religiosa.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contraste cultural.</a:t>
            </a:r>
          </a:p>
          <a:p>
            <a:pPr marL="0" indent="0">
              <a:buNone/>
            </a:pP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Linguística (Atividade)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“No mundo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sei parelha,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mentre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for como me vai;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moiro por vós, e ai!,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mia senhor branca e vermelha,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queredes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vos retraia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vos eu vi em saia?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Mao dia me levantei,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entom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feia!”</a:t>
            </a:r>
          </a:p>
          <a:p>
            <a:pPr marL="0" indent="0">
              <a:buNone/>
            </a:pPr>
            <a:r>
              <a:rPr lang="pt-B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Cantiga da Ribeirinha</a:t>
            </a:r>
            <a:r>
              <a:rPr lang="pt-B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Paio Soares de Taveirós</a:t>
            </a:r>
            <a:r>
              <a:rPr lang="pt-BR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trecho do cantiga trovadoresca acima, temos um exemplo 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variação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geográfica.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variação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diatópica.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variação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histórica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variação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variação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situacional.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3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norma-padrão não é a língua de verdade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pois ninguém fala português de acordo com ela em todos os momentos da vida. Trata-se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 que orienta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usuários da língua sempre que precisam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usar o português de modo mais formal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407707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35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possui 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compromisso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ensinar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norma-padrão,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domínio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desta pode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prejudicar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desenvolvimento pessoal e profissional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aluno.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56992"/>
            <a:ext cx="3348444" cy="250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5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Porém, isso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significa que o aluno “fala errado”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que a língua que ele traz de casa “não é boa”. Só é preciso saber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adequar a linguagem ao local e ocasião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12976"/>
            <a:ext cx="2759806" cy="275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7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Adequação linguística: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princípio segundo o qual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fala mais em “certo” ou “errado”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avaliação de uma determinada variedade linguística. Fala-se, pois, se a variedade em questão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adequada ou não à situação comunicativa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(contexto) em que ela se manifesta.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275" y="4077072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Variedade Linguística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Adequação linguística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 importante é saber adequar a linguagem ao: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Interlocutor;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Assunto;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Fatores.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50243"/>
            <a:ext cx="3372838" cy="326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0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2658</Words>
  <Application>Microsoft Office PowerPoint</Application>
  <PresentationFormat>Apresentação na tela (4:3)</PresentationFormat>
  <Paragraphs>343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Tema do Office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  <vt:lpstr>Variedade Linguística (Atividade)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261</cp:revision>
  <dcterms:created xsi:type="dcterms:W3CDTF">2018-05-26T12:30:19Z</dcterms:created>
  <dcterms:modified xsi:type="dcterms:W3CDTF">2020-09-30T13:34:10Z</dcterms:modified>
</cp:coreProperties>
</file>