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338" r:id="rId2"/>
    <p:sldId id="309" r:id="rId3"/>
    <p:sldId id="339" r:id="rId4"/>
    <p:sldId id="348" r:id="rId5"/>
    <p:sldId id="349" r:id="rId6"/>
    <p:sldId id="350" r:id="rId7"/>
    <p:sldId id="351" r:id="rId8"/>
    <p:sldId id="340" r:id="rId9"/>
    <p:sldId id="354" r:id="rId10"/>
    <p:sldId id="341" r:id="rId11"/>
    <p:sldId id="342" r:id="rId12"/>
    <p:sldId id="343" r:id="rId13"/>
    <p:sldId id="344" r:id="rId14"/>
    <p:sldId id="355" r:id="rId15"/>
    <p:sldId id="345" r:id="rId16"/>
    <p:sldId id="346" r:id="rId17"/>
    <p:sldId id="352" r:id="rId18"/>
    <p:sldId id="353" r:id="rId19"/>
    <p:sldId id="356" r:id="rId20"/>
    <p:sldId id="357" r:id="rId21"/>
    <p:sldId id="347" r:id="rId22"/>
    <p:sldId id="358" r:id="rId23"/>
    <p:sldId id="359" r:id="rId24"/>
    <p:sldId id="360" r:id="rId25"/>
    <p:sldId id="361" r:id="rId26"/>
    <p:sldId id="362" r:id="rId27"/>
    <p:sldId id="363" r:id="rId28"/>
    <p:sldId id="364" r:id="rId29"/>
    <p:sldId id="365" r:id="rId3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5620"/>
    <p:restoredTop sz="94629" autoAdjust="0"/>
  </p:normalViewPr>
  <p:slideViewPr>
    <p:cSldViewPr>
      <p:cViewPr varScale="1">
        <p:scale>
          <a:sx n="70" d="100"/>
          <a:sy n="70" d="100"/>
        </p:scale>
        <p:origin x="-132"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689A61-D953-432A-A8C1-89195B348630}" type="datetimeFigureOut">
              <a:rPr lang="pt-BR" smtClean="0"/>
              <a:pPr/>
              <a:t>26/10/2018</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CC5856-F7AF-4C67-BD0B-246E9C3985E5}" type="slidenum">
              <a:rPr lang="pt-BR" smtClean="0"/>
              <a:pPr/>
              <a:t>‹nº›</a:t>
            </a:fld>
            <a:endParaRPr lang="pt-BR"/>
          </a:p>
        </p:txBody>
      </p:sp>
    </p:spTree>
    <p:extLst>
      <p:ext uri="{BB962C8B-B14F-4D97-AF65-F5344CB8AC3E}">
        <p14:creationId xmlns:p14="http://schemas.microsoft.com/office/powerpoint/2010/main" xmlns="" val="1492878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136C963C-AECC-47CC-9C66-44AD8E024035}" type="datetimeFigureOut">
              <a:rPr lang="pt-BR" smtClean="0"/>
              <a:pPr/>
              <a:t>26/10/2018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xmlns="" val="3287073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36C963C-AECC-47CC-9C66-44AD8E024035}" type="datetimeFigureOut">
              <a:rPr lang="pt-BR" smtClean="0"/>
              <a:pPr/>
              <a:t>26/10/2018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xmlns="" val="1070317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36C963C-AECC-47CC-9C66-44AD8E024035}" type="datetimeFigureOut">
              <a:rPr lang="pt-BR" smtClean="0"/>
              <a:pPr/>
              <a:t>26/10/2018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xmlns="" val="912002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36C963C-AECC-47CC-9C66-44AD8E024035}" type="datetimeFigureOut">
              <a:rPr lang="pt-BR" smtClean="0"/>
              <a:pPr/>
              <a:t>26/10/2018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xmlns="" val="1985298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136C963C-AECC-47CC-9C66-44AD8E024035}" type="datetimeFigureOut">
              <a:rPr lang="pt-BR" smtClean="0"/>
              <a:pPr/>
              <a:t>26/10/2018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xmlns="" val="2364180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136C963C-AECC-47CC-9C66-44AD8E024035}" type="datetimeFigureOut">
              <a:rPr lang="pt-BR" smtClean="0"/>
              <a:pPr/>
              <a:t>26/10/2018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xmlns="" val="4244058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136C963C-AECC-47CC-9C66-44AD8E024035}" type="datetimeFigureOut">
              <a:rPr lang="pt-BR" smtClean="0"/>
              <a:pPr/>
              <a:t>26/10/2018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xmlns="" val="2507118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136C963C-AECC-47CC-9C66-44AD8E024035}" type="datetimeFigureOut">
              <a:rPr lang="pt-BR" smtClean="0"/>
              <a:pPr/>
              <a:t>26/10/2018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xmlns="" val="172172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136C963C-AECC-47CC-9C66-44AD8E024035}" type="datetimeFigureOut">
              <a:rPr lang="pt-BR" smtClean="0"/>
              <a:pPr/>
              <a:t>26/10/2018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xmlns="" val="267538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136C963C-AECC-47CC-9C66-44AD8E024035}" type="datetimeFigureOut">
              <a:rPr lang="pt-BR" smtClean="0"/>
              <a:pPr/>
              <a:t>26/10/2018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xmlns="" val="3029277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136C963C-AECC-47CC-9C66-44AD8E024035}" type="datetimeFigureOut">
              <a:rPr lang="pt-BR" smtClean="0"/>
              <a:pPr/>
              <a:t>26/10/2018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xmlns="" val="844971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6C963C-AECC-47CC-9C66-44AD8E024035}" type="datetimeFigureOut">
              <a:rPr lang="pt-BR" smtClean="0"/>
              <a:pPr/>
              <a:t>26/10/2018</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556EE7-B639-424B-94EE-7D9D39349134}" type="slidenum">
              <a:rPr lang="pt-BR" smtClean="0"/>
              <a:pPr/>
              <a:t>‹nº›</a:t>
            </a:fld>
            <a:endParaRPr lang="pt-BR"/>
          </a:p>
        </p:txBody>
      </p:sp>
    </p:spTree>
    <p:extLst>
      <p:ext uri="{BB962C8B-B14F-4D97-AF65-F5344CB8AC3E}">
        <p14:creationId xmlns:p14="http://schemas.microsoft.com/office/powerpoint/2010/main" xmlns="" val="3373071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ADJUNTO ADVERBIAL</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908720"/>
            <a:ext cx="8579296" cy="5292055"/>
          </a:xfrm>
        </p:spPr>
        <p:txBody>
          <a:bodyPr>
            <a:normAutofit/>
          </a:bodyPr>
          <a:lstStyle/>
          <a:p>
            <a:pPr marL="0" indent="0" algn="just">
              <a:buNone/>
            </a:pPr>
            <a:r>
              <a:rPr lang="pt-BR" sz="2000" dirty="0" smtClean="0">
                <a:latin typeface="Times New Roman" panose="02020603050405020304" pitchFamily="18" charset="0"/>
                <a:cs typeface="Times New Roman" panose="02020603050405020304" pitchFamily="18" charset="0"/>
              </a:rPr>
              <a:t>• É o termo que exprime determinada circunstância na oração. Veja os exemplos:</a:t>
            </a:r>
          </a:p>
          <a:p>
            <a:pPr marL="0" indent="0" algn="just">
              <a:buNone/>
            </a:pPr>
            <a:endParaRPr lang="pt-BR" sz="2000" dirty="0">
              <a:latin typeface="Times New Roman" panose="02020603050405020304" pitchFamily="18" charset="0"/>
              <a:cs typeface="Times New Roman" panose="02020603050405020304" pitchFamily="18" charset="0"/>
            </a:endParaRPr>
          </a:p>
          <a:p>
            <a:pPr marL="0" indent="0" algn="just">
              <a:buNone/>
            </a:pPr>
            <a:endParaRPr lang="pt-BR" sz="2000" dirty="0" smtClean="0">
              <a:latin typeface="Times New Roman" panose="02020603050405020304" pitchFamily="18" charset="0"/>
              <a:cs typeface="Times New Roman" panose="02020603050405020304" pitchFamily="18" charset="0"/>
            </a:endParaRPr>
          </a:p>
          <a:p>
            <a:pPr marL="0" indent="0" algn="just">
              <a:buNone/>
            </a:pPr>
            <a:r>
              <a:rPr lang="pt-BR" sz="2000" dirty="0" smtClean="0">
                <a:latin typeface="Times New Roman" panose="02020603050405020304" pitchFamily="18" charset="0"/>
                <a:cs typeface="Times New Roman" panose="02020603050405020304" pitchFamily="18" charset="0"/>
              </a:rPr>
              <a:t>			</a:t>
            </a:r>
            <a:r>
              <a:rPr lang="pt-BR" sz="2000" b="1" dirty="0" smtClean="0">
                <a:latin typeface="Times New Roman" panose="02020603050405020304" pitchFamily="18" charset="0"/>
                <a:cs typeface="Times New Roman" panose="02020603050405020304" pitchFamily="18" charset="0"/>
              </a:rPr>
              <a:t>ontem</a:t>
            </a:r>
            <a:r>
              <a:rPr lang="pt-BR" sz="2000" dirty="0" smtClean="0">
                <a:latin typeface="Times New Roman" panose="02020603050405020304" pitchFamily="18" charset="0"/>
                <a:cs typeface="Times New Roman" panose="02020603050405020304" pitchFamily="18" charset="0"/>
              </a:rPr>
              <a:t> (adjunto adverbial de tempo)	.</a:t>
            </a:r>
            <a:endParaRPr lang="pt-BR" sz="2000" dirty="0">
              <a:latin typeface="Times New Roman" panose="02020603050405020304" pitchFamily="18" charset="0"/>
              <a:cs typeface="Times New Roman" panose="02020603050405020304" pitchFamily="18" charset="0"/>
            </a:endParaRPr>
          </a:p>
          <a:p>
            <a:pPr marL="0" indent="0" algn="just">
              <a:buNone/>
            </a:pPr>
            <a:r>
              <a:rPr lang="pt-BR" sz="2000" dirty="0" smtClean="0">
                <a:latin typeface="Times New Roman" panose="02020603050405020304" pitchFamily="18" charset="0"/>
                <a:cs typeface="Times New Roman" panose="02020603050405020304" pitchFamily="18" charset="0"/>
              </a:rPr>
              <a:t>			</a:t>
            </a:r>
            <a:r>
              <a:rPr lang="pt-BR" sz="2000" b="1" dirty="0" smtClean="0">
                <a:latin typeface="Times New Roman" panose="02020603050405020304" pitchFamily="18" charset="0"/>
                <a:cs typeface="Times New Roman" panose="02020603050405020304" pitchFamily="18" charset="0"/>
              </a:rPr>
              <a:t>rapidamente</a:t>
            </a:r>
            <a:r>
              <a:rPr lang="pt-BR" sz="2000" dirty="0" smtClean="0">
                <a:latin typeface="Times New Roman" panose="02020603050405020304" pitchFamily="18" charset="0"/>
                <a:cs typeface="Times New Roman" panose="02020603050405020304" pitchFamily="18" charset="0"/>
              </a:rPr>
              <a:t> (adjunto adverbial de modo).</a:t>
            </a:r>
          </a:p>
          <a:p>
            <a:pPr marL="0" indent="0" algn="just">
              <a:buNone/>
            </a:pPr>
            <a:r>
              <a:rPr lang="pt-BR" sz="2000" dirty="0" smtClean="0">
                <a:latin typeface="Times New Roman" panose="02020603050405020304" pitchFamily="18" charset="0"/>
                <a:cs typeface="Times New Roman" panose="02020603050405020304" pitchFamily="18" charset="0"/>
              </a:rPr>
              <a:t>    			</a:t>
            </a:r>
            <a:r>
              <a:rPr lang="pt-BR" sz="2000" b="1" dirty="0" smtClean="0">
                <a:latin typeface="Times New Roman" panose="02020603050405020304" pitchFamily="18" charset="0"/>
                <a:cs typeface="Times New Roman" panose="02020603050405020304" pitchFamily="18" charset="0"/>
              </a:rPr>
              <a:t>a cavalo </a:t>
            </a:r>
            <a:r>
              <a:rPr lang="pt-BR" sz="2000" dirty="0" smtClean="0">
                <a:latin typeface="Times New Roman" panose="02020603050405020304" pitchFamily="18" charset="0"/>
                <a:cs typeface="Times New Roman" panose="02020603050405020304" pitchFamily="18" charset="0"/>
              </a:rPr>
              <a:t>(adjunto adverbial de meio).</a:t>
            </a:r>
          </a:p>
          <a:p>
            <a:pPr marL="0" indent="0" algn="just">
              <a:buNone/>
            </a:pPr>
            <a:r>
              <a:rPr lang="pt-BR" sz="2000" dirty="0" smtClean="0">
                <a:latin typeface="Times New Roman" panose="02020603050405020304" pitchFamily="18" charset="0"/>
                <a:cs typeface="Times New Roman" panose="02020603050405020304" pitchFamily="18" charset="0"/>
              </a:rPr>
              <a:t>• Os cavaleiros partiram	</a:t>
            </a:r>
            <a:r>
              <a:rPr lang="pt-BR" sz="2000" b="1" dirty="0" smtClean="0">
                <a:latin typeface="Times New Roman" panose="02020603050405020304" pitchFamily="18" charset="0"/>
                <a:cs typeface="Times New Roman" panose="02020603050405020304" pitchFamily="18" charset="0"/>
              </a:rPr>
              <a:t>para resgatar o rei </a:t>
            </a:r>
            <a:r>
              <a:rPr lang="pt-BR" sz="2000" dirty="0" smtClean="0">
                <a:latin typeface="Times New Roman" panose="02020603050405020304" pitchFamily="18" charset="0"/>
                <a:cs typeface="Times New Roman" panose="02020603050405020304" pitchFamily="18" charset="0"/>
              </a:rPr>
              <a:t>(adjunto adverbial de finalidade).</a:t>
            </a:r>
          </a:p>
          <a:p>
            <a:pPr marL="0" indent="0" algn="just">
              <a:buNone/>
            </a:pPr>
            <a:r>
              <a:rPr lang="pt-BR" sz="2000" dirty="0">
                <a:latin typeface="Times New Roman" panose="02020603050405020304" pitchFamily="18" charset="0"/>
                <a:cs typeface="Times New Roman" panose="02020603050405020304" pitchFamily="18" charset="0"/>
              </a:rPr>
              <a:t>	</a:t>
            </a:r>
            <a:r>
              <a:rPr lang="pt-BR" sz="2000" dirty="0" smtClean="0">
                <a:latin typeface="Times New Roman" panose="02020603050405020304" pitchFamily="18" charset="0"/>
                <a:cs typeface="Times New Roman" panose="02020603050405020304" pitchFamily="18" charset="0"/>
              </a:rPr>
              <a:t>		</a:t>
            </a:r>
            <a:r>
              <a:rPr lang="pt-BR" sz="2000" b="1" dirty="0" smtClean="0">
                <a:latin typeface="Times New Roman" panose="02020603050405020304" pitchFamily="18" charset="0"/>
                <a:cs typeface="Times New Roman" panose="02020603050405020304" pitchFamily="18" charset="0"/>
              </a:rPr>
              <a:t>com a Guarda Real </a:t>
            </a:r>
            <a:r>
              <a:rPr lang="pt-BR" sz="2000" dirty="0" smtClean="0">
                <a:latin typeface="Times New Roman" panose="02020603050405020304" pitchFamily="18" charset="0"/>
                <a:cs typeface="Times New Roman" panose="02020603050405020304" pitchFamily="18" charset="0"/>
              </a:rPr>
              <a:t>(adjunto adverbial de companhia).</a:t>
            </a:r>
          </a:p>
          <a:p>
            <a:pPr marL="0" indent="0" algn="just">
              <a:buNone/>
            </a:pPr>
            <a:r>
              <a:rPr lang="pt-BR" sz="2000" dirty="0">
                <a:latin typeface="Times New Roman" panose="02020603050405020304" pitchFamily="18" charset="0"/>
                <a:cs typeface="Times New Roman" panose="02020603050405020304" pitchFamily="18" charset="0"/>
              </a:rPr>
              <a:t>	</a:t>
            </a:r>
            <a:r>
              <a:rPr lang="pt-BR" sz="2000" dirty="0" smtClean="0">
                <a:latin typeface="Times New Roman" panose="02020603050405020304" pitchFamily="18" charset="0"/>
                <a:cs typeface="Times New Roman" panose="02020603050405020304" pitchFamily="18" charset="0"/>
              </a:rPr>
              <a:t>		</a:t>
            </a:r>
            <a:r>
              <a:rPr lang="pt-BR" sz="2000" b="1" dirty="0" smtClean="0">
                <a:latin typeface="Times New Roman" panose="02020603050405020304" pitchFamily="18" charset="0"/>
                <a:cs typeface="Times New Roman" panose="02020603050405020304" pitchFamily="18" charset="0"/>
              </a:rPr>
              <a:t>por lealdade ao rei </a:t>
            </a:r>
            <a:r>
              <a:rPr lang="pt-BR" sz="2000" dirty="0" smtClean="0">
                <a:latin typeface="Times New Roman" panose="02020603050405020304" pitchFamily="18" charset="0"/>
                <a:cs typeface="Times New Roman" panose="02020603050405020304" pitchFamily="18" charset="0"/>
              </a:rPr>
              <a:t>(adjunto adverbial de causa)				</a:t>
            </a:r>
            <a:r>
              <a:rPr lang="pt-BR" sz="2000" b="1" dirty="0" smtClean="0">
                <a:latin typeface="Times New Roman" panose="02020603050405020304" pitchFamily="18" charset="0"/>
                <a:cs typeface="Times New Roman" panose="02020603050405020304" pitchFamily="18" charset="0"/>
              </a:rPr>
              <a:t>realmente </a:t>
            </a:r>
            <a:r>
              <a:rPr lang="pt-BR" sz="2000" dirty="0" smtClean="0">
                <a:latin typeface="Times New Roman" panose="02020603050405020304" pitchFamily="18" charset="0"/>
                <a:cs typeface="Times New Roman" panose="02020603050405020304" pitchFamily="18" charset="0"/>
              </a:rPr>
              <a:t>(adjunto adverbial de afirmação).</a:t>
            </a:r>
          </a:p>
          <a:p>
            <a:pPr marL="0" indent="0" algn="just">
              <a:buNone/>
            </a:pPr>
            <a:endParaRPr lang="pt-BR" sz="2000" dirty="0" smtClean="0">
              <a:latin typeface="Times New Roman" panose="02020603050405020304" pitchFamily="18" charset="0"/>
              <a:cs typeface="Times New Roman" panose="02020603050405020304" pitchFamily="18" charset="0"/>
            </a:endParaRPr>
          </a:p>
          <a:p>
            <a:pPr marL="0" indent="0" algn="just">
              <a:buNone/>
            </a:pPr>
            <a:r>
              <a:rPr lang="pt-BR" sz="2000" dirty="0" smtClean="0">
                <a:latin typeface="Times New Roman" panose="02020603050405020304" pitchFamily="18" charset="0"/>
                <a:cs typeface="Times New Roman" panose="02020603050405020304" pitchFamily="18" charset="0"/>
              </a:rPr>
              <a:t>• Os adjuntos adverbiais podem ser expressos por </a:t>
            </a:r>
            <a:r>
              <a:rPr lang="pt-BR" sz="2000" b="1" dirty="0" smtClean="0">
                <a:latin typeface="Times New Roman" panose="02020603050405020304" pitchFamily="18" charset="0"/>
                <a:cs typeface="Times New Roman" panose="02020603050405020304" pitchFamily="18" charset="0"/>
              </a:rPr>
              <a:t>advérbios simples </a:t>
            </a:r>
            <a:r>
              <a:rPr lang="pt-BR" sz="2000" dirty="0" smtClean="0">
                <a:latin typeface="Times New Roman" panose="02020603050405020304" pitchFamily="18" charset="0"/>
                <a:cs typeface="Times New Roman" panose="02020603050405020304" pitchFamily="18" charset="0"/>
              </a:rPr>
              <a:t/>
            </a:r>
            <a:br>
              <a:rPr lang="pt-BR" sz="2000" dirty="0" smtClean="0">
                <a:latin typeface="Times New Roman" panose="02020603050405020304" pitchFamily="18" charset="0"/>
                <a:cs typeface="Times New Roman" panose="02020603050405020304" pitchFamily="18" charset="0"/>
              </a:rPr>
            </a:br>
            <a:r>
              <a:rPr lang="pt-BR" sz="2000" dirty="0" smtClean="0">
                <a:latin typeface="Times New Roman" panose="02020603050405020304" pitchFamily="18" charset="0"/>
                <a:cs typeface="Times New Roman" panose="02020603050405020304" pitchFamily="18" charset="0"/>
              </a:rPr>
              <a:t>(hoje, sim, não) ou por </a:t>
            </a:r>
            <a:r>
              <a:rPr lang="pt-BR" sz="2000" b="1" dirty="0" smtClean="0">
                <a:latin typeface="Times New Roman" panose="02020603050405020304" pitchFamily="18" charset="0"/>
                <a:cs typeface="Times New Roman" panose="02020603050405020304" pitchFamily="18" charset="0"/>
              </a:rPr>
              <a:t>locuções adverbiais </a:t>
            </a:r>
            <a:r>
              <a:rPr lang="pt-BR" sz="2000" dirty="0" smtClean="0">
                <a:latin typeface="Times New Roman" panose="02020603050405020304" pitchFamily="18" charset="0"/>
                <a:cs typeface="Times New Roman" panose="02020603050405020304" pitchFamily="18" charset="0"/>
              </a:rPr>
              <a:t>(em casa, três semanas antes, etc.).</a:t>
            </a: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Chave esquerda 1"/>
          <p:cNvSpPr/>
          <p:nvPr/>
        </p:nvSpPr>
        <p:spPr>
          <a:xfrm>
            <a:off x="3131840" y="2060848"/>
            <a:ext cx="72008" cy="25202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extLst>
      <p:ext uri="{BB962C8B-B14F-4D97-AF65-F5344CB8AC3E}">
        <p14:creationId xmlns:p14="http://schemas.microsoft.com/office/powerpoint/2010/main" xmlns="" val="15097114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PONTUAÇÃO DO ADJUNTO ADVERBIAL</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a:bodyPr>
          <a:lstStyle/>
          <a:p>
            <a:pPr marL="0" indent="0" algn="just">
              <a:buNone/>
            </a:pPr>
            <a:r>
              <a:rPr lang="pt-BR" sz="2600" dirty="0" smtClean="0">
                <a:latin typeface="Times New Roman" panose="02020603050405020304" pitchFamily="18" charset="0"/>
                <a:cs typeface="Times New Roman" panose="02020603050405020304" pitchFamily="18" charset="0"/>
              </a:rPr>
              <a:t>• Regras:</a:t>
            </a:r>
          </a:p>
          <a:p>
            <a:pPr marL="0" indent="0" algn="just">
              <a:buNone/>
            </a:pPr>
            <a:endParaRPr lang="pt-BR" sz="2600" dirty="0" smtClean="0">
              <a:latin typeface="Times New Roman" panose="02020603050405020304" pitchFamily="18" charset="0"/>
              <a:cs typeface="Times New Roman" panose="02020603050405020304" pitchFamily="18" charset="0"/>
            </a:endParaRPr>
          </a:p>
          <a:p>
            <a:pPr marL="0" indent="0" algn="just">
              <a:spcBef>
                <a:spcPts val="0"/>
              </a:spcBef>
              <a:buNone/>
            </a:pPr>
            <a:r>
              <a:rPr lang="pt-BR" sz="2600" dirty="0" smtClean="0">
                <a:latin typeface="Times New Roman" panose="02020603050405020304" pitchFamily="18" charset="0"/>
                <a:cs typeface="Times New Roman" panose="02020603050405020304" pitchFamily="18" charset="0"/>
              </a:rPr>
              <a:t>• 1) O adjunto adverbial </a:t>
            </a:r>
            <a:r>
              <a:rPr lang="pt-BR" sz="2600" b="1" dirty="0" smtClean="0">
                <a:latin typeface="Times New Roman" panose="02020603050405020304" pitchFamily="18" charset="0"/>
                <a:cs typeface="Times New Roman" panose="02020603050405020304" pitchFamily="18" charset="0"/>
              </a:rPr>
              <a:t>não</a:t>
            </a:r>
            <a:r>
              <a:rPr lang="pt-BR" sz="2600" dirty="0" smtClean="0">
                <a:latin typeface="Times New Roman" panose="02020603050405020304" pitchFamily="18" charset="0"/>
                <a:cs typeface="Times New Roman" panose="02020603050405020304" pitchFamily="18" charset="0"/>
              </a:rPr>
              <a:t> necessita de </a:t>
            </a:r>
            <a:r>
              <a:rPr lang="pt-BR" sz="2600" b="1" dirty="0" smtClean="0">
                <a:latin typeface="Times New Roman" panose="02020603050405020304" pitchFamily="18" charset="0"/>
                <a:cs typeface="Times New Roman" panose="02020603050405020304" pitchFamily="18" charset="0"/>
              </a:rPr>
              <a:t>pontuação</a:t>
            </a:r>
            <a:r>
              <a:rPr lang="pt-BR" sz="2600" dirty="0" smtClean="0">
                <a:latin typeface="Times New Roman" panose="02020603050405020304" pitchFamily="18" charset="0"/>
                <a:cs typeface="Times New Roman" panose="02020603050405020304" pitchFamily="18" charset="0"/>
              </a:rPr>
              <a:t> quando estiver </a:t>
            </a:r>
            <a:r>
              <a:rPr lang="pt-BR" sz="2600" b="1" dirty="0" smtClean="0">
                <a:latin typeface="Times New Roman" panose="02020603050405020304" pitchFamily="18" charset="0"/>
                <a:cs typeface="Times New Roman" panose="02020603050405020304" pitchFamily="18" charset="0"/>
              </a:rPr>
              <a:t>após o verbo</a:t>
            </a:r>
            <a:r>
              <a:rPr lang="pt-BR" sz="2600" dirty="0" smtClean="0">
                <a:latin typeface="Times New Roman" panose="02020603050405020304" pitchFamily="18" charset="0"/>
                <a:cs typeface="Times New Roman" panose="02020603050405020304" pitchFamily="18" charset="0"/>
              </a:rPr>
              <a:t>: </a:t>
            </a:r>
          </a:p>
          <a:p>
            <a:pPr marL="0" indent="0" algn="just">
              <a:spcBef>
                <a:spcPts val="0"/>
              </a:spcBef>
              <a:buNone/>
            </a:pPr>
            <a:endParaRPr lang="pt-BR" sz="2600" dirty="0">
              <a:latin typeface="Times New Roman" panose="02020603050405020304" pitchFamily="18" charset="0"/>
              <a:cs typeface="Times New Roman" panose="02020603050405020304" pitchFamily="18" charset="0"/>
            </a:endParaRPr>
          </a:p>
          <a:p>
            <a:pPr marL="0" indent="0" algn="just">
              <a:spcBef>
                <a:spcPts val="0"/>
              </a:spcBef>
              <a:buNone/>
            </a:pPr>
            <a:r>
              <a:rPr lang="pt-BR" sz="2600" dirty="0">
                <a:latin typeface="Times New Roman" panose="02020603050405020304" pitchFamily="18" charset="0"/>
                <a:cs typeface="Times New Roman" panose="02020603050405020304" pitchFamily="18" charset="0"/>
              </a:rPr>
              <a:t>• Todos </a:t>
            </a:r>
            <a:r>
              <a:rPr lang="pt-BR" sz="2600" dirty="0" smtClean="0">
                <a:latin typeface="Times New Roman" panose="02020603050405020304" pitchFamily="18" charset="0"/>
                <a:cs typeface="Times New Roman" panose="02020603050405020304" pitchFamily="18" charset="0"/>
              </a:rPr>
              <a:t>se encontraram </a:t>
            </a:r>
            <a:r>
              <a:rPr lang="pt-BR" sz="2600" b="1" dirty="0" smtClean="0">
                <a:latin typeface="Times New Roman" panose="02020603050405020304" pitchFamily="18" charset="0"/>
                <a:cs typeface="Times New Roman" panose="02020603050405020304" pitchFamily="18" charset="0"/>
              </a:rPr>
              <a:t>na festa de João</a:t>
            </a:r>
            <a:r>
              <a:rPr lang="pt-BR" sz="2600" dirty="0" smtClean="0">
                <a:latin typeface="Times New Roman" panose="02020603050405020304" pitchFamily="18" charset="0"/>
                <a:cs typeface="Times New Roman" panose="02020603050405020304" pitchFamily="18" charset="0"/>
              </a:rPr>
              <a:t>.</a:t>
            </a:r>
            <a:endParaRPr lang="pt-BR" sz="1800" dirty="0" smtClean="0">
              <a:latin typeface="Times New Roman" panose="02020603050405020304" pitchFamily="18" charset="0"/>
              <a:cs typeface="Times New Roman" panose="02020603050405020304" pitchFamily="18" charset="0"/>
            </a:endParaRPr>
          </a:p>
          <a:p>
            <a:pPr marL="0" indent="0" algn="just">
              <a:spcBef>
                <a:spcPts val="0"/>
              </a:spcBef>
              <a:buNone/>
            </a:pPr>
            <a:endParaRPr lang="pt-BR" sz="2600" dirty="0" smtClean="0">
              <a:latin typeface="Times New Roman" panose="02020603050405020304" pitchFamily="18" charset="0"/>
              <a:cs typeface="Times New Roman" panose="02020603050405020304" pitchFamily="18" charset="0"/>
            </a:endParaRPr>
          </a:p>
          <a:p>
            <a:pPr marL="0" indent="0" algn="just">
              <a:buNone/>
            </a:pPr>
            <a:r>
              <a:rPr lang="pt-BR" sz="2600" dirty="0" smtClean="0">
                <a:latin typeface="Times New Roman" panose="02020603050405020304" pitchFamily="18" charset="0"/>
                <a:cs typeface="Times New Roman" panose="02020603050405020304" pitchFamily="18" charset="0"/>
              </a:rPr>
              <a:t>• Perdi a pulseira </a:t>
            </a:r>
            <a:r>
              <a:rPr lang="pt-BR" sz="2600" b="1" dirty="0" smtClean="0">
                <a:latin typeface="Times New Roman" panose="02020603050405020304" pitchFamily="18" charset="0"/>
                <a:cs typeface="Times New Roman" panose="02020603050405020304" pitchFamily="18" charset="0"/>
              </a:rPr>
              <a:t>no final da noite</a:t>
            </a:r>
            <a:r>
              <a:rPr lang="pt-BR" sz="2600" dirty="0" smtClean="0">
                <a:latin typeface="Times New Roman" panose="02020603050405020304" pitchFamily="18" charset="0"/>
                <a:cs typeface="Times New Roman" panose="02020603050405020304" pitchFamily="18" charset="0"/>
              </a:rPr>
              <a:t>.</a:t>
            </a:r>
          </a:p>
          <a:p>
            <a:pPr marL="0" indent="0" algn="just">
              <a:buNone/>
            </a:pPr>
            <a:endParaRPr lang="pt-BR" sz="2600" dirty="0" smtClean="0">
              <a:latin typeface="Times New Roman" panose="02020603050405020304" pitchFamily="18" charset="0"/>
              <a:cs typeface="Times New Roman" panose="02020603050405020304" pitchFamily="18" charset="0"/>
            </a:endParaRPr>
          </a:p>
          <a:p>
            <a:pPr marL="0" indent="0" algn="just">
              <a:spcBef>
                <a:spcPts val="0"/>
              </a:spcBef>
              <a:buNone/>
            </a:pPr>
            <a:r>
              <a:rPr lang="pt-BR" sz="2400" dirty="0" smtClean="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5850677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PONTUAÇÃO DO ADJUNTO ADVERBIAL</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lnSpcReduction="10000"/>
          </a:bodyPr>
          <a:lstStyle/>
          <a:p>
            <a:pPr marL="0" indent="0" algn="just">
              <a:buNone/>
            </a:pPr>
            <a:r>
              <a:rPr lang="pt-BR" sz="2600" dirty="0" smtClean="0">
                <a:latin typeface="Times New Roman" panose="02020603050405020304" pitchFamily="18" charset="0"/>
                <a:cs typeface="Times New Roman" panose="02020603050405020304" pitchFamily="18" charset="0"/>
              </a:rPr>
              <a:t>• 2) Quando houver inversão, ou seja, quando o </a:t>
            </a:r>
            <a:r>
              <a:rPr lang="pt-BR" sz="2600" b="1" dirty="0" smtClean="0">
                <a:latin typeface="Times New Roman" panose="02020603050405020304" pitchFamily="18" charset="0"/>
                <a:cs typeface="Times New Roman" panose="02020603050405020304" pitchFamily="18" charset="0"/>
              </a:rPr>
              <a:t>adjunto adverbial </a:t>
            </a:r>
            <a:r>
              <a:rPr lang="pt-BR" sz="2600" dirty="0" smtClean="0">
                <a:latin typeface="Times New Roman" panose="02020603050405020304" pitchFamily="18" charset="0"/>
                <a:cs typeface="Times New Roman" panose="02020603050405020304" pitchFamily="18" charset="0"/>
              </a:rPr>
              <a:t>estiver</a:t>
            </a:r>
            <a:r>
              <a:rPr lang="pt-BR" sz="2600" b="1" dirty="0" smtClean="0">
                <a:latin typeface="Times New Roman" panose="02020603050405020304" pitchFamily="18" charset="0"/>
                <a:cs typeface="Times New Roman" panose="02020603050405020304" pitchFamily="18" charset="0"/>
              </a:rPr>
              <a:t> antes do verbo</a:t>
            </a:r>
            <a:r>
              <a:rPr lang="pt-BR" sz="2600" dirty="0" smtClean="0">
                <a:latin typeface="Times New Roman" panose="02020603050405020304" pitchFamily="18" charset="0"/>
                <a:cs typeface="Times New Roman" panose="02020603050405020304" pitchFamily="18" charset="0"/>
              </a:rPr>
              <a:t>, a vírgula será: </a:t>
            </a:r>
          </a:p>
          <a:p>
            <a:pPr marL="0" indent="0" algn="just">
              <a:spcBef>
                <a:spcPts val="0"/>
              </a:spcBef>
              <a:buNone/>
            </a:pPr>
            <a:endParaRPr lang="pt-BR" sz="2600" dirty="0">
              <a:latin typeface="Times New Roman" panose="02020603050405020304" pitchFamily="18" charset="0"/>
              <a:cs typeface="Times New Roman" panose="02020603050405020304" pitchFamily="18" charset="0"/>
            </a:endParaRPr>
          </a:p>
          <a:p>
            <a:pPr marL="0" indent="0" algn="just">
              <a:spcBef>
                <a:spcPts val="0"/>
              </a:spcBef>
              <a:buNone/>
            </a:pPr>
            <a:r>
              <a:rPr lang="pt-BR" sz="2600" dirty="0">
                <a:latin typeface="Times New Roman" panose="02020603050405020304" pitchFamily="18" charset="0"/>
                <a:cs typeface="Times New Roman" panose="02020603050405020304" pitchFamily="18" charset="0"/>
              </a:rPr>
              <a:t>• </a:t>
            </a:r>
            <a:r>
              <a:rPr lang="pt-BR" sz="2600" dirty="0" smtClean="0">
                <a:latin typeface="Times New Roman" panose="02020603050405020304" pitchFamily="18" charset="0"/>
                <a:cs typeface="Times New Roman" panose="02020603050405020304" pitchFamily="18" charset="0"/>
              </a:rPr>
              <a:t>a) </a:t>
            </a:r>
            <a:r>
              <a:rPr lang="pt-BR" sz="2600" b="1" dirty="0" smtClean="0">
                <a:latin typeface="Times New Roman" panose="02020603050405020304" pitchFamily="18" charset="0"/>
                <a:cs typeface="Times New Roman" panose="02020603050405020304" pitchFamily="18" charset="0"/>
              </a:rPr>
              <a:t>Facultativa</a:t>
            </a:r>
            <a:r>
              <a:rPr lang="pt-BR" sz="2600" dirty="0" smtClean="0">
                <a:latin typeface="Times New Roman" panose="02020603050405020304" pitchFamily="18" charset="0"/>
                <a:cs typeface="Times New Roman" panose="02020603050405020304" pitchFamily="18" charset="0"/>
              </a:rPr>
              <a:t>, se o adjunto adverbial for </a:t>
            </a:r>
            <a:r>
              <a:rPr lang="pt-BR" sz="2600" b="1" dirty="0" smtClean="0">
                <a:latin typeface="Times New Roman" panose="02020603050405020304" pitchFamily="18" charset="0"/>
                <a:cs typeface="Times New Roman" panose="02020603050405020304" pitchFamily="18" charset="0"/>
              </a:rPr>
              <a:t>curto</a:t>
            </a:r>
            <a:r>
              <a:rPr lang="pt-BR" sz="2600" dirty="0" smtClean="0">
                <a:latin typeface="Times New Roman" panose="02020603050405020304" pitchFamily="18" charset="0"/>
                <a:cs typeface="Times New Roman" panose="02020603050405020304" pitchFamily="18" charset="0"/>
              </a:rPr>
              <a:t> (1 ou 2 palavras).</a:t>
            </a:r>
          </a:p>
          <a:p>
            <a:pPr marL="0" indent="0" algn="just">
              <a:spcBef>
                <a:spcPts val="0"/>
              </a:spcBef>
              <a:buNone/>
            </a:pPr>
            <a:endParaRPr lang="pt-BR" sz="2600" dirty="0">
              <a:latin typeface="Times New Roman" panose="02020603050405020304" pitchFamily="18" charset="0"/>
              <a:cs typeface="Times New Roman" panose="02020603050405020304" pitchFamily="18" charset="0"/>
            </a:endParaRPr>
          </a:p>
          <a:p>
            <a:pPr marL="0" indent="0" algn="just">
              <a:spcBef>
                <a:spcPts val="0"/>
              </a:spcBef>
              <a:buNone/>
            </a:pPr>
            <a:r>
              <a:rPr lang="pt-BR" sz="2600" dirty="0">
                <a:latin typeface="Times New Roman" panose="02020603050405020304" pitchFamily="18" charset="0"/>
                <a:cs typeface="Times New Roman" panose="02020603050405020304" pitchFamily="18" charset="0"/>
              </a:rPr>
              <a:t>• </a:t>
            </a:r>
            <a:r>
              <a:rPr lang="pt-BR" sz="2600" b="1" dirty="0" smtClean="0">
                <a:latin typeface="Times New Roman" panose="02020603050405020304" pitchFamily="18" charset="0"/>
                <a:cs typeface="Times New Roman" panose="02020603050405020304" pitchFamily="18" charset="0"/>
              </a:rPr>
              <a:t>Antigamente</a:t>
            </a:r>
            <a:r>
              <a:rPr lang="pt-BR" sz="2600" dirty="0" smtClean="0">
                <a:latin typeface="Times New Roman" panose="02020603050405020304" pitchFamily="18" charset="0"/>
                <a:cs typeface="Times New Roman" panose="02020603050405020304" pitchFamily="18" charset="0"/>
              </a:rPr>
              <a:t> tudo era diferente. </a:t>
            </a:r>
          </a:p>
          <a:p>
            <a:pPr marL="0" indent="0" algn="just">
              <a:spcBef>
                <a:spcPts val="0"/>
              </a:spcBef>
              <a:buNone/>
            </a:pPr>
            <a:r>
              <a:rPr lang="pt-BR" sz="2600" dirty="0">
                <a:latin typeface="Times New Roman" panose="02020603050405020304" pitchFamily="18" charset="0"/>
                <a:cs typeface="Times New Roman" panose="02020603050405020304" pitchFamily="18" charset="0"/>
              </a:rPr>
              <a:t> </a:t>
            </a:r>
            <a:r>
              <a:rPr lang="pt-BR" sz="2600" dirty="0" smtClean="0">
                <a:latin typeface="Times New Roman" panose="02020603050405020304" pitchFamily="18" charset="0"/>
                <a:cs typeface="Times New Roman" panose="02020603050405020304" pitchFamily="18" charset="0"/>
              </a:rPr>
              <a:t> </a:t>
            </a:r>
            <a:r>
              <a:rPr lang="pt-BR" sz="2600" b="1" dirty="0" smtClean="0">
                <a:latin typeface="Times New Roman" panose="02020603050405020304" pitchFamily="18" charset="0"/>
                <a:cs typeface="Times New Roman" panose="02020603050405020304" pitchFamily="18" charset="0"/>
              </a:rPr>
              <a:t>Antigamente</a:t>
            </a:r>
            <a:r>
              <a:rPr lang="pt-BR" sz="2600" dirty="0" smtClean="0">
                <a:latin typeface="Times New Roman" panose="02020603050405020304" pitchFamily="18" charset="0"/>
                <a:cs typeface="Times New Roman" panose="02020603050405020304" pitchFamily="18" charset="0"/>
              </a:rPr>
              <a:t>, tudo era diferente</a:t>
            </a:r>
            <a:endParaRPr lang="pt-BR" sz="1800" dirty="0" smtClean="0">
              <a:latin typeface="Times New Roman" panose="02020603050405020304" pitchFamily="18" charset="0"/>
              <a:cs typeface="Times New Roman" panose="02020603050405020304" pitchFamily="18" charset="0"/>
            </a:endParaRPr>
          </a:p>
          <a:p>
            <a:pPr marL="0" indent="0" algn="just">
              <a:spcBef>
                <a:spcPts val="0"/>
              </a:spcBef>
              <a:buNone/>
            </a:pPr>
            <a:endParaRPr lang="pt-BR" sz="2600" dirty="0" smtClean="0">
              <a:latin typeface="Times New Roman" panose="02020603050405020304" pitchFamily="18" charset="0"/>
              <a:cs typeface="Times New Roman" panose="02020603050405020304" pitchFamily="18" charset="0"/>
            </a:endParaRPr>
          </a:p>
          <a:p>
            <a:pPr marL="0" indent="0" algn="just">
              <a:buNone/>
            </a:pPr>
            <a:r>
              <a:rPr lang="pt-BR" sz="2600" dirty="0" smtClean="0">
                <a:latin typeface="Times New Roman" panose="02020603050405020304" pitchFamily="18" charset="0"/>
                <a:cs typeface="Times New Roman" panose="02020603050405020304" pitchFamily="18" charset="0"/>
              </a:rPr>
              <a:t>• </a:t>
            </a:r>
            <a:r>
              <a:rPr lang="pt-BR" sz="2600" b="1" dirty="0" smtClean="0">
                <a:latin typeface="Times New Roman" panose="02020603050405020304" pitchFamily="18" charset="0"/>
                <a:cs typeface="Times New Roman" panose="02020603050405020304" pitchFamily="18" charset="0"/>
              </a:rPr>
              <a:t>Depois disso </a:t>
            </a:r>
            <a:r>
              <a:rPr lang="pt-BR" sz="2600" dirty="0" smtClean="0">
                <a:latin typeface="Times New Roman" panose="02020603050405020304" pitchFamily="18" charset="0"/>
                <a:cs typeface="Times New Roman" panose="02020603050405020304" pitchFamily="18" charset="0"/>
              </a:rPr>
              <a:t>voltamos a casa.</a:t>
            </a:r>
          </a:p>
          <a:p>
            <a:pPr marL="0" indent="0" algn="just">
              <a:buNone/>
            </a:pPr>
            <a:r>
              <a:rPr lang="pt-BR" sz="2600" dirty="0">
                <a:latin typeface="Times New Roman" panose="02020603050405020304" pitchFamily="18" charset="0"/>
                <a:cs typeface="Times New Roman" panose="02020603050405020304" pitchFamily="18" charset="0"/>
              </a:rPr>
              <a:t> </a:t>
            </a:r>
            <a:r>
              <a:rPr lang="pt-BR" sz="2600" dirty="0" smtClean="0">
                <a:latin typeface="Times New Roman" panose="02020603050405020304" pitchFamily="18" charset="0"/>
                <a:cs typeface="Times New Roman" panose="02020603050405020304" pitchFamily="18" charset="0"/>
              </a:rPr>
              <a:t> </a:t>
            </a:r>
            <a:r>
              <a:rPr lang="pt-BR" sz="2600" b="1" dirty="0" smtClean="0">
                <a:latin typeface="Times New Roman" panose="02020603050405020304" pitchFamily="18" charset="0"/>
                <a:cs typeface="Times New Roman" panose="02020603050405020304" pitchFamily="18" charset="0"/>
              </a:rPr>
              <a:t>Depois disso</a:t>
            </a:r>
            <a:r>
              <a:rPr lang="pt-BR" sz="2600" dirty="0" smtClean="0">
                <a:latin typeface="Times New Roman" panose="02020603050405020304" pitchFamily="18" charset="0"/>
                <a:cs typeface="Times New Roman" panose="02020603050405020304" pitchFamily="18" charset="0"/>
              </a:rPr>
              <a:t>, voltamos a casa.</a:t>
            </a:r>
          </a:p>
          <a:p>
            <a:pPr marL="0" indent="0" algn="just">
              <a:spcBef>
                <a:spcPts val="0"/>
              </a:spcBef>
              <a:buNone/>
            </a:pPr>
            <a:r>
              <a:rPr lang="pt-BR" sz="2400" dirty="0" smtClean="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6869996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PONTUAÇÃO DO ADJUNTO ADVERBIAL</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a:bodyPr>
          <a:lstStyle/>
          <a:p>
            <a:pPr marL="0" indent="0" algn="just">
              <a:spcBef>
                <a:spcPts val="0"/>
              </a:spcBef>
              <a:buNone/>
            </a:pPr>
            <a:r>
              <a:rPr lang="pt-BR" sz="2600" dirty="0" smtClean="0">
                <a:latin typeface="Times New Roman" panose="02020603050405020304" pitchFamily="18" charset="0"/>
                <a:cs typeface="Times New Roman" panose="02020603050405020304" pitchFamily="18" charset="0"/>
              </a:rPr>
              <a:t>• </a:t>
            </a:r>
            <a:r>
              <a:rPr lang="pt-BR" sz="2600" dirty="0">
                <a:latin typeface="Times New Roman" panose="02020603050405020304" pitchFamily="18" charset="0"/>
                <a:cs typeface="Times New Roman" panose="02020603050405020304" pitchFamily="18" charset="0"/>
              </a:rPr>
              <a:t>b</a:t>
            </a:r>
            <a:r>
              <a:rPr lang="pt-BR" sz="2600" dirty="0" smtClean="0">
                <a:latin typeface="Times New Roman" panose="02020603050405020304" pitchFamily="18" charset="0"/>
                <a:cs typeface="Times New Roman" panose="02020603050405020304" pitchFamily="18" charset="0"/>
              </a:rPr>
              <a:t>) </a:t>
            </a:r>
            <a:r>
              <a:rPr lang="pt-BR" sz="2600" b="1" dirty="0" smtClean="0">
                <a:latin typeface="Times New Roman" panose="02020603050405020304" pitchFamily="18" charset="0"/>
                <a:cs typeface="Times New Roman" panose="02020603050405020304" pitchFamily="18" charset="0"/>
              </a:rPr>
              <a:t>Obrigatória</a:t>
            </a:r>
            <a:r>
              <a:rPr lang="pt-BR" sz="2600" dirty="0" smtClean="0">
                <a:latin typeface="Times New Roman" panose="02020603050405020304" pitchFamily="18" charset="0"/>
                <a:cs typeface="Times New Roman" panose="02020603050405020304" pitchFamily="18" charset="0"/>
              </a:rPr>
              <a:t>, se o adjunto adverbial for </a:t>
            </a:r>
            <a:r>
              <a:rPr lang="pt-BR" sz="2600" b="1" dirty="0" smtClean="0">
                <a:latin typeface="Times New Roman" panose="02020603050405020304" pitchFamily="18" charset="0"/>
                <a:cs typeface="Times New Roman" panose="02020603050405020304" pitchFamily="18" charset="0"/>
              </a:rPr>
              <a:t>longo</a:t>
            </a:r>
            <a:r>
              <a:rPr lang="pt-BR" sz="2600" dirty="0" smtClean="0">
                <a:latin typeface="Times New Roman" panose="02020603050405020304" pitchFamily="18" charset="0"/>
                <a:cs typeface="Times New Roman" panose="02020603050405020304" pitchFamily="18" charset="0"/>
              </a:rPr>
              <a:t> (3 ou mais palavras).</a:t>
            </a:r>
          </a:p>
          <a:p>
            <a:pPr marL="0" indent="0" algn="just">
              <a:spcBef>
                <a:spcPts val="0"/>
              </a:spcBef>
              <a:buNone/>
            </a:pPr>
            <a:endParaRPr lang="pt-BR" sz="2600" dirty="0">
              <a:latin typeface="Times New Roman" panose="02020603050405020304" pitchFamily="18" charset="0"/>
              <a:cs typeface="Times New Roman" panose="02020603050405020304" pitchFamily="18" charset="0"/>
            </a:endParaRPr>
          </a:p>
          <a:p>
            <a:pPr marL="0" indent="0" algn="just">
              <a:spcBef>
                <a:spcPts val="0"/>
              </a:spcBef>
              <a:buNone/>
            </a:pPr>
            <a:r>
              <a:rPr lang="pt-BR" sz="2600" dirty="0">
                <a:latin typeface="Times New Roman" panose="02020603050405020304" pitchFamily="18" charset="0"/>
                <a:cs typeface="Times New Roman" panose="02020603050405020304" pitchFamily="18" charset="0"/>
              </a:rPr>
              <a:t>• </a:t>
            </a:r>
            <a:r>
              <a:rPr lang="pt-BR" sz="2600" b="1" dirty="0" smtClean="0">
                <a:latin typeface="Times New Roman" panose="02020603050405020304" pitchFamily="18" charset="0"/>
                <a:cs typeface="Times New Roman" panose="02020603050405020304" pitchFamily="18" charset="0"/>
              </a:rPr>
              <a:t>Depois de algumas semanas de trabalho árduo</a:t>
            </a:r>
            <a:r>
              <a:rPr lang="pt-BR" sz="2600" dirty="0" smtClean="0">
                <a:latin typeface="Times New Roman" panose="02020603050405020304" pitchFamily="18" charset="0"/>
                <a:cs typeface="Times New Roman" panose="02020603050405020304" pitchFamily="18" charset="0"/>
              </a:rPr>
              <a:t>, voltamos a casa.</a:t>
            </a:r>
          </a:p>
          <a:p>
            <a:pPr marL="0" indent="0" algn="just">
              <a:spcBef>
                <a:spcPts val="0"/>
              </a:spcBef>
              <a:buNone/>
            </a:pPr>
            <a:r>
              <a:rPr lang="pt-BR" sz="2600" dirty="0">
                <a:latin typeface="Times New Roman" panose="02020603050405020304" pitchFamily="18" charset="0"/>
                <a:cs typeface="Times New Roman" panose="02020603050405020304" pitchFamily="18" charset="0"/>
              </a:rPr>
              <a:t>•</a:t>
            </a:r>
            <a:r>
              <a:rPr lang="pt-BR" sz="2600" dirty="0" smtClean="0">
                <a:latin typeface="Times New Roman" panose="02020603050405020304" pitchFamily="18" charset="0"/>
                <a:cs typeface="Times New Roman" panose="02020603050405020304" pitchFamily="18" charset="0"/>
              </a:rPr>
              <a:t>  </a:t>
            </a:r>
            <a:r>
              <a:rPr lang="pt-BR" sz="2600" b="1" dirty="0" smtClean="0">
                <a:latin typeface="Times New Roman" panose="02020603050405020304" pitchFamily="18" charset="0"/>
                <a:cs typeface="Times New Roman" panose="02020603050405020304" pitchFamily="18" charset="0"/>
              </a:rPr>
              <a:t>Na festa de Geraldinho</a:t>
            </a:r>
            <a:r>
              <a:rPr lang="pt-BR" sz="2600" dirty="0" smtClean="0">
                <a:latin typeface="Times New Roman" panose="02020603050405020304" pitchFamily="18" charset="0"/>
                <a:cs typeface="Times New Roman" panose="02020603050405020304" pitchFamily="18" charset="0"/>
              </a:rPr>
              <a:t>, houve muita bebedeira.</a:t>
            </a:r>
          </a:p>
          <a:p>
            <a:pPr marL="0" indent="0" algn="just">
              <a:buNone/>
            </a:pPr>
            <a:r>
              <a:rPr lang="pt-BR" sz="2600" dirty="0" smtClean="0">
                <a:latin typeface="Times New Roman" panose="02020603050405020304" pitchFamily="18" charset="0"/>
                <a:cs typeface="Times New Roman" panose="02020603050405020304" pitchFamily="18" charset="0"/>
              </a:rPr>
              <a:t>• </a:t>
            </a:r>
            <a:r>
              <a:rPr lang="pt-BR" sz="2600" b="1" dirty="0" smtClean="0">
                <a:latin typeface="Times New Roman" panose="02020603050405020304" pitchFamily="18" charset="0"/>
                <a:cs typeface="Times New Roman" panose="02020603050405020304" pitchFamily="18" charset="0"/>
              </a:rPr>
              <a:t>Depois da chegada dos noivos</a:t>
            </a:r>
            <a:r>
              <a:rPr lang="pt-BR" sz="2600" dirty="0" smtClean="0">
                <a:latin typeface="Times New Roman" panose="02020603050405020304" pitchFamily="18" charset="0"/>
                <a:cs typeface="Times New Roman" panose="02020603050405020304" pitchFamily="18" charset="0"/>
              </a:rPr>
              <a:t>, a festa de casamento começou.</a:t>
            </a:r>
          </a:p>
          <a:p>
            <a:pPr marL="0" indent="0" algn="just">
              <a:spcBef>
                <a:spcPts val="0"/>
              </a:spcBef>
              <a:buNone/>
            </a:pPr>
            <a:r>
              <a:rPr lang="pt-BR" sz="2400" dirty="0" smtClean="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0374947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EXERCÍCIOS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fontScale="92500" lnSpcReduction="10000"/>
          </a:bodyPr>
          <a:lstStyle/>
          <a:p>
            <a:pPr marL="0" indent="0" algn="just">
              <a:spcBef>
                <a:spcPts val="0"/>
              </a:spcBef>
              <a:buNone/>
            </a:pPr>
            <a:r>
              <a:rPr lang="pt-BR" sz="2600" dirty="0" smtClean="0">
                <a:latin typeface="Times New Roman" panose="02020603050405020304" pitchFamily="18" charset="0"/>
                <a:cs typeface="Times New Roman" panose="02020603050405020304" pitchFamily="18" charset="0"/>
              </a:rPr>
              <a:t>1) </a:t>
            </a:r>
            <a:r>
              <a:rPr lang="pt-BR" sz="2600" b="1" dirty="0" smtClean="0">
                <a:latin typeface="Times New Roman" panose="02020603050405020304" pitchFamily="18" charset="0"/>
                <a:cs typeface="Times New Roman" panose="02020603050405020304" pitchFamily="18" charset="0"/>
              </a:rPr>
              <a:t>Grife e classifique os adjuntos adverbiais abaixo</a:t>
            </a:r>
            <a:r>
              <a:rPr lang="pt-BR" sz="2600" dirty="0" smtClean="0">
                <a:latin typeface="Times New Roman" panose="02020603050405020304" pitchFamily="18" charset="0"/>
                <a:cs typeface="Times New Roman" panose="02020603050405020304" pitchFamily="18" charset="0"/>
              </a:rPr>
              <a:t>:</a:t>
            </a:r>
          </a:p>
          <a:p>
            <a:pPr marL="0" indent="0" algn="just">
              <a:spcBef>
                <a:spcPts val="0"/>
              </a:spcBef>
              <a:buNone/>
            </a:pPr>
            <a:endParaRPr lang="pt-BR" sz="2600" dirty="0">
              <a:latin typeface="Times New Roman" panose="02020603050405020304" pitchFamily="18" charset="0"/>
              <a:cs typeface="Times New Roman" panose="02020603050405020304" pitchFamily="18" charset="0"/>
            </a:endParaRPr>
          </a:p>
          <a:p>
            <a:pPr marL="0" indent="0" algn="just">
              <a:spcBef>
                <a:spcPts val="0"/>
              </a:spcBef>
              <a:buNone/>
            </a:pPr>
            <a:r>
              <a:rPr lang="pt-BR" sz="2600" dirty="0">
                <a:latin typeface="Times New Roman" panose="02020603050405020304" pitchFamily="18" charset="0"/>
                <a:cs typeface="Times New Roman" panose="02020603050405020304" pitchFamily="18" charset="0"/>
              </a:rPr>
              <a:t>a</a:t>
            </a:r>
            <a:r>
              <a:rPr lang="pt-BR" sz="2600" dirty="0" smtClean="0">
                <a:latin typeface="Times New Roman" panose="02020603050405020304" pitchFamily="18" charset="0"/>
                <a:cs typeface="Times New Roman" panose="02020603050405020304" pitchFamily="18" charset="0"/>
              </a:rPr>
              <a:t>) Cometeu o crime premeditadamente.</a:t>
            </a:r>
          </a:p>
          <a:p>
            <a:pPr marL="0" indent="0" algn="just">
              <a:spcBef>
                <a:spcPts val="0"/>
              </a:spcBef>
              <a:buNone/>
            </a:pPr>
            <a:r>
              <a:rPr lang="pt-BR" sz="2600" dirty="0" smtClean="0">
                <a:latin typeface="Times New Roman" panose="02020603050405020304" pitchFamily="18" charset="0"/>
                <a:cs typeface="Times New Roman" panose="02020603050405020304" pitchFamily="18" charset="0"/>
              </a:rPr>
              <a:t>b) Outrora, éramos felizes.</a:t>
            </a:r>
          </a:p>
          <a:p>
            <a:pPr marL="0" indent="0" algn="just">
              <a:spcBef>
                <a:spcPts val="0"/>
              </a:spcBef>
              <a:buNone/>
            </a:pPr>
            <a:r>
              <a:rPr lang="pt-BR" sz="2600" dirty="0" smtClean="0">
                <a:latin typeface="Times New Roman" panose="02020603050405020304" pitchFamily="18" charset="0"/>
                <a:cs typeface="Times New Roman" panose="02020603050405020304" pitchFamily="18" charset="0"/>
              </a:rPr>
              <a:t>c) O sertanejo ficara arruinado com a seca. </a:t>
            </a:r>
          </a:p>
          <a:p>
            <a:pPr marL="0" indent="0" algn="just">
              <a:spcBef>
                <a:spcPts val="0"/>
              </a:spcBef>
              <a:buNone/>
            </a:pPr>
            <a:r>
              <a:rPr lang="pt-BR" sz="2600" dirty="0" smtClean="0">
                <a:latin typeface="Times New Roman" panose="02020603050405020304" pitchFamily="18" charset="0"/>
                <a:cs typeface="Times New Roman" panose="02020603050405020304" pitchFamily="18" charset="0"/>
              </a:rPr>
              <a:t>d) Saiu com amigos.</a:t>
            </a:r>
          </a:p>
          <a:p>
            <a:pPr marL="0" indent="0" algn="just">
              <a:spcBef>
                <a:spcPts val="0"/>
              </a:spcBef>
              <a:buNone/>
            </a:pPr>
            <a:r>
              <a:rPr lang="pt-BR" sz="2600" dirty="0" smtClean="0">
                <a:latin typeface="Times New Roman" panose="02020603050405020304" pitchFamily="18" charset="0"/>
                <a:cs typeface="Times New Roman" panose="02020603050405020304" pitchFamily="18" charset="0"/>
              </a:rPr>
              <a:t>e) O conferencista dissertou sobre a febre amarela. </a:t>
            </a:r>
          </a:p>
          <a:p>
            <a:pPr marL="0" indent="0" algn="just">
              <a:spcBef>
                <a:spcPts val="0"/>
              </a:spcBef>
              <a:buNone/>
            </a:pPr>
            <a:r>
              <a:rPr lang="pt-BR" sz="2600" dirty="0" smtClean="0">
                <a:latin typeface="Times New Roman" panose="02020603050405020304" pitchFamily="18" charset="0"/>
                <a:cs typeface="Times New Roman" panose="02020603050405020304" pitchFamily="18" charset="0"/>
              </a:rPr>
              <a:t>f) Quebravam a pedreira a picareta.</a:t>
            </a:r>
          </a:p>
          <a:p>
            <a:pPr marL="0" indent="0" algn="just">
              <a:spcBef>
                <a:spcPts val="0"/>
              </a:spcBef>
              <a:buNone/>
            </a:pPr>
            <a:r>
              <a:rPr lang="pt-BR" sz="2600" dirty="0">
                <a:latin typeface="Times New Roman" panose="02020603050405020304" pitchFamily="18" charset="0"/>
                <a:cs typeface="Times New Roman" panose="02020603050405020304" pitchFamily="18" charset="0"/>
              </a:rPr>
              <a:t>g</a:t>
            </a:r>
            <a:r>
              <a:rPr lang="pt-BR" sz="2600" dirty="0" smtClean="0">
                <a:latin typeface="Times New Roman" panose="02020603050405020304" pitchFamily="18" charset="0"/>
                <a:cs typeface="Times New Roman" panose="02020603050405020304" pitchFamily="18" charset="0"/>
              </a:rPr>
              <a:t>) Partiremos de madrugada. </a:t>
            </a:r>
          </a:p>
          <a:p>
            <a:pPr marL="0" indent="0" algn="just">
              <a:spcBef>
                <a:spcPts val="0"/>
              </a:spcBef>
              <a:buNone/>
            </a:pPr>
            <a:r>
              <a:rPr lang="pt-BR" sz="2600" dirty="0">
                <a:latin typeface="Times New Roman" panose="02020603050405020304" pitchFamily="18" charset="0"/>
                <a:cs typeface="Times New Roman" panose="02020603050405020304" pitchFamily="18" charset="0"/>
              </a:rPr>
              <a:t>h</a:t>
            </a:r>
            <a:r>
              <a:rPr lang="pt-BR" sz="2600" dirty="0" smtClean="0">
                <a:latin typeface="Times New Roman" panose="02020603050405020304" pitchFamily="18" charset="0"/>
                <a:cs typeface="Times New Roman" panose="02020603050405020304" pitchFamily="18" charset="0"/>
              </a:rPr>
              <a:t>) O navio passou longe.</a:t>
            </a:r>
          </a:p>
          <a:p>
            <a:pPr marL="0" indent="0" algn="just">
              <a:spcBef>
                <a:spcPts val="0"/>
              </a:spcBef>
              <a:buNone/>
            </a:pPr>
            <a:r>
              <a:rPr lang="pt-BR" sz="2600" dirty="0">
                <a:latin typeface="Times New Roman" panose="02020603050405020304" pitchFamily="18" charset="0"/>
                <a:cs typeface="Times New Roman" panose="02020603050405020304" pitchFamily="18" charset="0"/>
              </a:rPr>
              <a:t>i</a:t>
            </a:r>
            <a:r>
              <a:rPr lang="pt-BR" sz="2600" dirty="0" smtClean="0">
                <a:latin typeface="Times New Roman" panose="02020603050405020304" pitchFamily="18" charset="0"/>
                <a:cs typeface="Times New Roman" panose="02020603050405020304" pitchFamily="18" charset="0"/>
              </a:rPr>
              <a:t>) Morreu de sede.</a:t>
            </a:r>
          </a:p>
          <a:p>
            <a:pPr marL="0" indent="0" algn="just">
              <a:spcBef>
                <a:spcPts val="0"/>
              </a:spcBef>
              <a:buNone/>
            </a:pPr>
            <a:r>
              <a:rPr lang="pt-BR" sz="2600" dirty="0">
                <a:latin typeface="Times New Roman" panose="02020603050405020304" pitchFamily="18" charset="0"/>
                <a:cs typeface="Times New Roman" panose="02020603050405020304" pitchFamily="18" charset="0"/>
              </a:rPr>
              <a:t>j</a:t>
            </a:r>
            <a:r>
              <a:rPr lang="pt-BR" sz="2600" dirty="0" smtClean="0">
                <a:latin typeface="Times New Roman" panose="02020603050405020304" pitchFamily="18" charset="0"/>
                <a:cs typeface="Times New Roman" panose="02020603050405020304" pitchFamily="18" charset="0"/>
              </a:rPr>
              <a:t>) Olhou-me de esguelha.</a:t>
            </a:r>
          </a:p>
          <a:p>
            <a:pPr marL="0" indent="0" algn="just">
              <a:spcBef>
                <a:spcPts val="0"/>
              </a:spcBef>
              <a:buNone/>
            </a:pPr>
            <a:r>
              <a:rPr lang="pt-BR" sz="2600" dirty="0">
                <a:latin typeface="Times New Roman" panose="02020603050405020304" pitchFamily="18" charset="0"/>
                <a:cs typeface="Times New Roman" panose="02020603050405020304" pitchFamily="18" charset="0"/>
              </a:rPr>
              <a:t>k</a:t>
            </a:r>
            <a:r>
              <a:rPr lang="pt-BR" sz="2600" dirty="0" smtClean="0">
                <a:latin typeface="Times New Roman" panose="02020603050405020304" pitchFamily="18" charset="0"/>
                <a:cs typeface="Times New Roman" panose="02020603050405020304" pitchFamily="18" charset="0"/>
              </a:rPr>
              <a:t>) Estudou para o concurso do Tribunal.</a:t>
            </a:r>
          </a:p>
          <a:p>
            <a:pPr marL="0" indent="0" algn="just">
              <a:spcBef>
                <a:spcPts val="0"/>
              </a:spcBef>
              <a:buNone/>
            </a:pPr>
            <a:r>
              <a:rPr lang="pt-BR" sz="2400" dirty="0">
                <a:latin typeface="Times New Roman" panose="02020603050405020304" pitchFamily="18" charset="0"/>
                <a:cs typeface="Times New Roman" panose="02020603050405020304" pitchFamily="18" charset="0"/>
              </a:rPr>
              <a:t>l</a:t>
            </a:r>
            <a:r>
              <a:rPr lang="pt-BR" sz="2400" dirty="0" smtClean="0">
                <a:latin typeface="Times New Roman" panose="02020603050405020304" pitchFamily="18" charset="0"/>
                <a:cs typeface="Times New Roman" panose="02020603050405020304" pitchFamily="18" charset="0"/>
              </a:rPr>
              <a:t>) Desistiu do concurso por moléstia.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3133107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EXERCÍCIOS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a:bodyPr>
          <a:lstStyle/>
          <a:p>
            <a:pPr marL="0" indent="0" algn="just">
              <a:spcBef>
                <a:spcPts val="0"/>
              </a:spcBef>
              <a:buNone/>
            </a:pPr>
            <a:r>
              <a:rPr lang="pt-BR" sz="2600" dirty="0">
                <a:latin typeface="Times New Roman" panose="02020603050405020304" pitchFamily="18" charset="0"/>
                <a:cs typeface="Times New Roman" panose="02020603050405020304" pitchFamily="18" charset="0"/>
              </a:rPr>
              <a:t>2</a:t>
            </a:r>
            <a:r>
              <a:rPr lang="pt-BR" sz="2600" dirty="0" smtClean="0">
                <a:latin typeface="Times New Roman" panose="02020603050405020304" pitchFamily="18" charset="0"/>
                <a:cs typeface="Times New Roman" panose="02020603050405020304" pitchFamily="18" charset="0"/>
              </a:rPr>
              <a:t>) </a:t>
            </a:r>
            <a:r>
              <a:rPr lang="pt-BR" sz="2600" b="1" dirty="0" smtClean="0">
                <a:latin typeface="Times New Roman" panose="02020603050405020304" pitchFamily="18" charset="0"/>
                <a:cs typeface="Times New Roman" panose="02020603050405020304" pitchFamily="18" charset="0"/>
              </a:rPr>
              <a:t>Coloque as orações abaixo na ordem direta. Em seguida, classifique os seus termos</a:t>
            </a:r>
            <a:r>
              <a:rPr lang="pt-BR" sz="2600" dirty="0" smtClean="0">
                <a:latin typeface="Times New Roman" panose="02020603050405020304" pitchFamily="18" charset="0"/>
                <a:cs typeface="Times New Roman" panose="02020603050405020304" pitchFamily="18" charset="0"/>
              </a:rPr>
              <a:t>:</a:t>
            </a:r>
          </a:p>
          <a:p>
            <a:pPr marL="0" indent="0" algn="just">
              <a:spcBef>
                <a:spcPts val="0"/>
              </a:spcBef>
              <a:buNone/>
            </a:pPr>
            <a:endParaRPr lang="pt-BR" sz="2600" dirty="0">
              <a:latin typeface="Times New Roman" panose="02020603050405020304" pitchFamily="18" charset="0"/>
              <a:cs typeface="Times New Roman" panose="02020603050405020304" pitchFamily="18" charset="0"/>
            </a:endParaRPr>
          </a:p>
          <a:p>
            <a:pPr marL="0" indent="0" algn="just">
              <a:spcBef>
                <a:spcPts val="0"/>
              </a:spcBef>
              <a:buNone/>
            </a:pPr>
            <a:r>
              <a:rPr lang="pt-BR" sz="2600" dirty="0">
                <a:latin typeface="Times New Roman" panose="02020603050405020304" pitchFamily="18" charset="0"/>
                <a:cs typeface="Times New Roman" panose="02020603050405020304" pitchFamily="18" charset="0"/>
              </a:rPr>
              <a:t>a</a:t>
            </a:r>
            <a:r>
              <a:rPr lang="pt-BR" sz="2600" dirty="0" smtClean="0">
                <a:latin typeface="Times New Roman" panose="02020603050405020304" pitchFamily="18" charset="0"/>
                <a:cs typeface="Times New Roman" panose="02020603050405020304" pitchFamily="18" charset="0"/>
              </a:rPr>
              <a:t>) Às vezes basta um sorriso.</a:t>
            </a:r>
          </a:p>
          <a:p>
            <a:pPr marL="0" indent="0" algn="just">
              <a:spcBef>
                <a:spcPts val="0"/>
              </a:spcBef>
              <a:buNone/>
            </a:pPr>
            <a:r>
              <a:rPr lang="pt-BR" sz="2600" dirty="0" smtClean="0">
                <a:latin typeface="Times New Roman" panose="02020603050405020304" pitchFamily="18" charset="0"/>
                <a:cs typeface="Times New Roman" panose="02020603050405020304" pitchFamily="18" charset="0"/>
              </a:rPr>
              <a:t>b) Ontem chegaram os meninos.</a:t>
            </a:r>
          </a:p>
          <a:p>
            <a:pPr marL="0" indent="0" algn="just">
              <a:spcBef>
                <a:spcPts val="0"/>
              </a:spcBef>
              <a:buNone/>
            </a:pPr>
            <a:r>
              <a:rPr lang="pt-BR" sz="2600" dirty="0" smtClean="0">
                <a:latin typeface="Times New Roman" panose="02020603050405020304" pitchFamily="18" charset="0"/>
                <a:cs typeface="Times New Roman" panose="02020603050405020304" pitchFamily="18" charset="0"/>
              </a:rPr>
              <a:t>c) Na mata mataram o sabiá.</a:t>
            </a:r>
          </a:p>
          <a:p>
            <a:pPr marL="0" indent="0" algn="just">
              <a:spcBef>
                <a:spcPts val="0"/>
              </a:spcBef>
              <a:buNone/>
            </a:pPr>
            <a:r>
              <a:rPr lang="pt-BR" sz="2400" dirty="0" smtClean="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5709959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EXERCÍCIOS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a:bodyPr>
          <a:lstStyle/>
          <a:p>
            <a:pPr marL="0" indent="0" algn="just">
              <a:spcBef>
                <a:spcPts val="0"/>
              </a:spcBef>
              <a:buNone/>
            </a:pPr>
            <a:r>
              <a:rPr lang="pt-BR" sz="2000" dirty="0">
                <a:latin typeface="Times New Roman" panose="02020603050405020304" pitchFamily="18" charset="0"/>
                <a:cs typeface="Times New Roman" panose="02020603050405020304" pitchFamily="18" charset="0"/>
              </a:rPr>
              <a:t>3</a:t>
            </a:r>
            <a:r>
              <a:rPr lang="pt-BR" sz="2000" dirty="0" smtClean="0">
                <a:latin typeface="Times New Roman" panose="02020603050405020304" pitchFamily="18" charset="0"/>
                <a:cs typeface="Times New Roman" panose="02020603050405020304" pitchFamily="18" charset="0"/>
              </a:rPr>
              <a:t>) </a:t>
            </a:r>
            <a:r>
              <a:rPr lang="pt-BR" sz="2000" b="1" dirty="0" smtClean="0">
                <a:latin typeface="Times New Roman" panose="02020603050405020304" pitchFamily="18" charset="0"/>
                <a:cs typeface="Times New Roman" panose="02020603050405020304" pitchFamily="18" charset="0"/>
              </a:rPr>
              <a:t>Pontue as orações abaixo</a:t>
            </a:r>
            <a:r>
              <a:rPr lang="pt-BR" sz="2000" dirty="0" smtClean="0">
                <a:latin typeface="Times New Roman" panose="02020603050405020304" pitchFamily="18" charset="0"/>
                <a:cs typeface="Times New Roman" panose="02020603050405020304" pitchFamily="18" charset="0"/>
              </a:rPr>
              <a:t>:</a:t>
            </a:r>
          </a:p>
          <a:p>
            <a:pPr marL="0" indent="0" algn="just">
              <a:spcBef>
                <a:spcPts val="0"/>
              </a:spcBef>
              <a:buNone/>
            </a:pPr>
            <a:endParaRPr lang="pt-BR" sz="2000" dirty="0">
              <a:latin typeface="Times New Roman" panose="02020603050405020304" pitchFamily="18" charset="0"/>
              <a:cs typeface="Times New Roman" panose="02020603050405020304" pitchFamily="18" charset="0"/>
            </a:endParaRPr>
          </a:p>
          <a:p>
            <a:pPr marL="0" indent="0" algn="just">
              <a:spcBef>
                <a:spcPts val="0"/>
              </a:spcBef>
              <a:buNone/>
            </a:pPr>
            <a:r>
              <a:rPr lang="pt-BR" sz="2000" dirty="0">
                <a:latin typeface="Times New Roman" panose="02020603050405020304" pitchFamily="18" charset="0"/>
                <a:cs typeface="Times New Roman" panose="02020603050405020304" pitchFamily="18" charset="0"/>
              </a:rPr>
              <a:t>a</a:t>
            </a:r>
            <a:r>
              <a:rPr lang="pt-BR" sz="2000" dirty="0" smtClean="0">
                <a:latin typeface="Times New Roman" panose="02020603050405020304" pitchFamily="18" charset="0"/>
                <a:cs typeface="Times New Roman" panose="02020603050405020304" pitchFamily="18" charset="0"/>
              </a:rPr>
              <a:t>) Encontrei alguns professores hoje pela manhã reunidos com a diretora.</a:t>
            </a:r>
          </a:p>
          <a:p>
            <a:pPr marL="0" indent="0" algn="just">
              <a:spcBef>
                <a:spcPts val="0"/>
              </a:spcBef>
              <a:buNone/>
            </a:pPr>
            <a:r>
              <a:rPr lang="pt-BR" sz="2000" dirty="0" smtClean="0">
                <a:latin typeface="Times New Roman" panose="02020603050405020304" pitchFamily="18" charset="0"/>
                <a:cs typeface="Times New Roman" panose="02020603050405020304" pitchFamily="18" charset="0"/>
              </a:rPr>
              <a:t>b) Hoje pela manhã encontrei alguns professores reunidos com a diretora.</a:t>
            </a:r>
          </a:p>
          <a:p>
            <a:pPr marL="0" indent="0" algn="just">
              <a:spcBef>
                <a:spcPts val="0"/>
              </a:spcBef>
              <a:buNone/>
            </a:pPr>
            <a:r>
              <a:rPr lang="pt-BR" sz="2000" dirty="0" smtClean="0">
                <a:latin typeface="Times New Roman" panose="02020603050405020304" pitchFamily="18" charset="0"/>
                <a:cs typeface="Times New Roman" panose="02020603050405020304" pitchFamily="18" charset="0"/>
              </a:rPr>
              <a:t>c) Encontrei alguns professores reunidos com a diretora hoje pela manhã.</a:t>
            </a:r>
          </a:p>
          <a:p>
            <a:pPr marL="0" indent="0" algn="just">
              <a:spcBef>
                <a:spcPts val="0"/>
              </a:spcBef>
              <a:buNone/>
            </a:pPr>
            <a:r>
              <a:rPr lang="pt-BR" sz="2000" dirty="0" smtClean="0">
                <a:latin typeface="Times New Roman" panose="02020603050405020304" pitchFamily="18" charset="0"/>
                <a:cs typeface="Times New Roman" panose="02020603050405020304" pitchFamily="18" charset="0"/>
              </a:rPr>
              <a:t>d) Hoje todos os envolvidos faltaram.</a:t>
            </a:r>
          </a:p>
          <a:p>
            <a:pPr marL="0" indent="0" algn="just">
              <a:spcBef>
                <a:spcPts val="0"/>
              </a:spcBef>
              <a:buNone/>
            </a:pPr>
            <a:r>
              <a:rPr lang="pt-BR" sz="2000" dirty="0" smtClean="0">
                <a:latin typeface="Times New Roman" panose="02020603050405020304" pitchFamily="18" charset="0"/>
                <a:cs typeface="Times New Roman" panose="02020603050405020304" pitchFamily="18" charset="0"/>
              </a:rPr>
              <a:t>e) No país foram eleitos mais de 500 deputados e senadores. </a:t>
            </a:r>
          </a:p>
          <a:p>
            <a:pPr marL="0" indent="0" algn="just">
              <a:spcBef>
                <a:spcPts val="0"/>
              </a:spcBef>
              <a:buNone/>
            </a:pPr>
            <a:r>
              <a:rPr lang="pt-BR" sz="2000" dirty="0" smtClean="0">
                <a:latin typeface="Times New Roman" panose="02020603050405020304" pitchFamily="18" charset="0"/>
                <a:cs typeface="Times New Roman" panose="02020603050405020304" pitchFamily="18" charset="0"/>
              </a:rPr>
              <a:t>f) No mês passado a nova professora brigou com a turma.</a:t>
            </a:r>
          </a:p>
          <a:p>
            <a:pPr marL="0" indent="0" algn="just">
              <a:spcBef>
                <a:spcPts val="0"/>
              </a:spcBef>
              <a:buNone/>
            </a:pPr>
            <a:r>
              <a:rPr lang="pt-BR" sz="2000" dirty="0" smtClean="0">
                <a:latin typeface="Times New Roman" panose="02020603050405020304" pitchFamily="18" charset="0"/>
                <a:cs typeface="Times New Roman" panose="02020603050405020304" pitchFamily="18" charset="0"/>
              </a:rPr>
              <a:t>g) A nova professora no mês passado, brigou com a turma.</a:t>
            </a:r>
          </a:p>
          <a:p>
            <a:pPr marL="0" indent="0" algn="just">
              <a:spcBef>
                <a:spcPts val="0"/>
              </a:spcBef>
              <a:buNone/>
            </a:pPr>
            <a:r>
              <a:rPr lang="pt-BR" sz="2000" dirty="0" smtClean="0">
                <a:latin typeface="Times New Roman" panose="02020603050405020304" pitchFamily="18" charset="0"/>
                <a:cs typeface="Times New Roman" panose="02020603050405020304" pitchFamily="18" charset="0"/>
              </a:rPr>
              <a:t>h) A </a:t>
            </a:r>
            <a:r>
              <a:rPr lang="pt-BR" sz="2000" dirty="0" smtClean="0">
                <a:latin typeface="Times New Roman" panose="02020603050405020304" pitchFamily="18" charset="0"/>
                <a:cs typeface="Times New Roman" panose="02020603050405020304" pitchFamily="18" charset="0"/>
              </a:rPr>
              <a:t>nova </a:t>
            </a:r>
            <a:r>
              <a:rPr lang="pt-BR" sz="2000" dirty="0" smtClean="0">
                <a:latin typeface="Times New Roman" panose="02020603050405020304" pitchFamily="18" charset="0"/>
                <a:cs typeface="Times New Roman" panose="02020603050405020304" pitchFamily="18" charset="0"/>
              </a:rPr>
              <a:t>professora brigou com a turma no mês passado.</a:t>
            </a:r>
          </a:p>
          <a:p>
            <a:pPr marL="0" indent="0" algn="just">
              <a:spcBef>
                <a:spcPts val="0"/>
              </a:spcBef>
              <a:buNone/>
            </a:pPr>
            <a:r>
              <a:rPr lang="pt-BR" sz="2000" dirty="0" smtClean="0">
                <a:latin typeface="Times New Roman" panose="02020603050405020304" pitchFamily="18" charset="0"/>
                <a:cs typeface="Times New Roman" panose="02020603050405020304" pitchFamily="18" charset="0"/>
              </a:rPr>
              <a:t>i) Na reunião de ontem elegeu-se o novo diretor.</a:t>
            </a:r>
          </a:p>
          <a:p>
            <a:pPr marL="0" indent="0" algn="just">
              <a:spcBef>
                <a:spcPts val="0"/>
              </a:spcBef>
              <a:buNone/>
            </a:pPr>
            <a:r>
              <a:rPr lang="pt-BR" sz="2000" dirty="0" smtClean="0">
                <a:latin typeface="Times New Roman" panose="02020603050405020304" pitchFamily="18" charset="0"/>
                <a:cs typeface="Times New Roman" panose="02020603050405020304" pitchFamily="18" charset="0"/>
              </a:rPr>
              <a:t>j) Naqueles tempos </a:t>
            </a:r>
            <a:r>
              <a:rPr lang="pt-BR" sz="2000" dirty="0" smtClean="0">
                <a:latin typeface="Times New Roman" panose="02020603050405020304" pitchFamily="18" charset="0"/>
                <a:cs typeface="Times New Roman" panose="02020603050405020304" pitchFamily="18" charset="0"/>
              </a:rPr>
              <a:t>antigos </a:t>
            </a:r>
            <a:r>
              <a:rPr lang="pt-BR" sz="2000" dirty="0" smtClean="0">
                <a:latin typeface="Times New Roman" panose="02020603050405020304" pitchFamily="18" charset="0"/>
                <a:cs typeface="Times New Roman" panose="02020603050405020304" pitchFamily="18" charset="0"/>
              </a:rPr>
              <a:t>havia mais respeito entre as pessoas.</a:t>
            </a:r>
          </a:p>
          <a:p>
            <a:pPr marL="0" indent="0" algn="just">
              <a:spcBef>
                <a:spcPts val="0"/>
              </a:spcBef>
              <a:buNone/>
            </a:pPr>
            <a:r>
              <a:rPr lang="pt-BR" sz="2000" dirty="0" smtClean="0">
                <a:latin typeface="Times New Roman" panose="02020603050405020304" pitchFamily="18" charset="0"/>
                <a:cs typeface="Times New Roman" panose="02020603050405020304" pitchFamily="18" charset="0"/>
              </a:rPr>
              <a:t>k) O candidato abandonou suas convicções por privilégios econômicos. </a:t>
            </a:r>
          </a:p>
          <a:p>
            <a:pPr marL="0" indent="0" algn="just">
              <a:spcBef>
                <a:spcPts val="0"/>
              </a:spcBef>
              <a:buNone/>
            </a:pPr>
            <a:r>
              <a:rPr lang="pt-BR" sz="2000" dirty="0" smtClean="0">
                <a:latin typeface="Times New Roman" panose="02020603050405020304" pitchFamily="18" charset="0"/>
                <a:cs typeface="Times New Roman" panose="02020603050405020304" pitchFamily="18" charset="0"/>
              </a:rPr>
              <a:t>l) Por privilégios econômicos o candidato abandonou suas convicções.</a:t>
            </a:r>
          </a:p>
          <a:p>
            <a:pPr marL="0" indent="0" algn="just">
              <a:spcBef>
                <a:spcPts val="0"/>
              </a:spcBef>
              <a:buNone/>
            </a:pPr>
            <a:r>
              <a:rPr lang="pt-BR" sz="2000" dirty="0" smtClean="0">
                <a:latin typeface="Times New Roman" panose="02020603050405020304" pitchFamily="18" charset="0"/>
                <a:cs typeface="Times New Roman" panose="02020603050405020304" pitchFamily="18" charset="0"/>
              </a:rPr>
              <a:t>m) Há em cada canto de minha alma um altar a um deus diferente.	</a:t>
            </a:r>
            <a:endParaRPr lang="pt-BR" sz="20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7353792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EXERCÍCIOS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fontScale="77500" lnSpcReduction="20000"/>
          </a:bodyPr>
          <a:lstStyle/>
          <a:p>
            <a:pPr marL="0" indent="0" algn="just">
              <a:spcBef>
                <a:spcPts val="0"/>
              </a:spcBef>
              <a:buNone/>
            </a:pPr>
            <a:r>
              <a:rPr lang="pt-BR" sz="2600" dirty="0">
                <a:latin typeface="Times New Roman" panose="02020603050405020304" pitchFamily="18" charset="0"/>
                <a:cs typeface="Times New Roman" panose="02020603050405020304" pitchFamily="18" charset="0"/>
              </a:rPr>
              <a:t>3</a:t>
            </a:r>
            <a:r>
              <a:rPr lang="pt-BR" sz="2600" dirty="0" smtClean="0">
                <a:latin typeface="Times New Roman" panose="02020603050405020304" pitchFamily="18" charset="0"/>
                <a:cs typeface="Times New Roman" panose="02020603050405020304" pitchFamily="18" charset="0"/>
              </a:rPr>
              <a:t>) </a:t>
            </a:r>
            <a:r>
              <a:rPr lang="pt-BR" sz="2600" b="1" dirty="0" smtClean="0">
                <a:latin typeface="Times New Roman" panose="02020603050405020304" pitchFamily="18" charset="0"/>
                <a:cs typeface="Times New Roman" panose="02020603050405020304" pitchFamily="18" charset="0"/>
              </a:rPr>
              <a:t>Resposta</a:t>
            </a:r>
            <a:r>
              <a:rPr lang="pt-BR" sz="2600" dirty="0" smtClean="0">
                <a:latin typeface="Times New Roman" panose="02020603050405020304" pitchFamily="18" charset="0"/>
                <a:cs typeface="Times New Roman" panose="02020603050405020304" pitchFamily="18" charset="0"/>
              </a:rPr>
              <a:t>:</a:t>
            </a:r>
          </a:p>
          <a:p>
            <a:pPr marL="0" indent="0" algn="just">
              <a:spcBef>
                <a:spcPts val="0"/>
              </a:spcBef>
              <a:buNone/>
            </a:pPr>
            <a:endParaRPr lang="pt-BR" sz="2600" dirty="0">
              <a:latin typeface="Times New Roman" panose="02020603050405020304" pitchFamily="18" charset="0"/>
              <a:cs typeface="Times New Roman" panose="02020603050405020304" pitchFamily="18" charset="0"/>
            </a:endParaRPr>
          </a:p>
          <a:p>
            <a:pPr marL="0" indent="0" algn="just">
              <a:spcBef>
                <a:spcPts val="0"/>
              </a:spcBef>
              <a:buNone/>
            </a:pPr>
            <a:r>
              <a:rPr lang="pt-BR" sz="2600" dirty="0">
                <a:latin typeface="Times New Roman" panose="02020603050405020304" pitchFamily="18" charset="0"/>
                <a:cs typeface="Times New Roman" panose="02020603050405020304" pitchFamily="18" charset="0"/>
              </a:rPr>
              <a:t>a</a:t>
            </a:r>
            <a:r>
              <a:rPr lang="pt-BR" sz="2600" dirty="0" smtClean="0">
                <a:latin typeface="Times New Roman" panose="02020603050405020304" pitchFamily="18" charset="0"/>
                <a:cs typeface="Times New Roman" panose="02020603050405020304" pitchFamily="18" charset="0"/>
              </a:rPr>
              <a:t>) Encontrei alguns professores, hoje pela manhã, reunidos com a diretora.</a:t>
            </a:r>
          </a:p>
          <a:p>
            <a:pPr marL="0" indent="0" algn="just">
              <a:spcBef>
                <a:spcPts val="0"/>
              </a:spcBef>
              <a:buNone/>
            </a:pPr>
            <a:r>
              <a:rPr lang="pt-BR" sz="2600" dirty="0" smtClean="0">
                <a:latin typeface="Times New Roman" panose="02020603050405020304" pitchFamily="18" charset="0"/>
                <a:cs typeface="Times New Roman" panose="02020603050405020304" pitchFamily="18" charset="0"/>
              </a:rPr>
              <a:t>b) Hoje pela manhã, encontrei alguns professores reunidos com a diretora.</a:t>
            </a:r>
          </a:p>
          <a:p>
            <a:pPr marL="0" indent="0" algn="just">
              <a:spcBef>
                <a:spcPts val="0"/>
              </a:spcBef>
              <a:buNone/>
            </a:pPr>
            <a:r>
              <a:rPr lang="pt-BR" sz="2600" dirty="0" smtClean="0">
                <a:latin typeface="Times New Roman" panose="02020603050405020304" pitchFamily="18" charset="0"/>
                <a:cs typeface="Times New Roman" panose="02020603050405020304" pitchFamily="18" charset="0"/>
              </a:rPr>
              <a:t>c) Encontrei alguns professores reunidos com a diretora hoje pela manhã.</a:t>
            </a:r>
          </a:p>
          <a:p>
            <a:pPr marL="0" indent="0" algn="just">
              <a:spcBef>
                <a:spcPts val="0"/>
              </a:spcBef>
              <a:buNone/>
            </a:pPr>
            <a:r>
              <a:rPr lang="pt-BR" sz="2600" dirty="0" smtClean="0">
                <a:latin typeface="Times New Roman" panose="02020603050405020304" pitchFamily="18" charset="0"/>
                <a:cs typeface="Times New Roman" panose="02020603050405020304" pitchFamily="18" charset="0"/>
              </a:rPr>
              <a:t>d) Hoje, todos os envolvidos faltaram. (Facultativa)</a:t>
            </a:r>
          </a:p>
          <a:p>
            <a:pPr marL="0" indent="0" algn="just">
              <a:spcBef>
                <a:spcPts val="0"/>
              </a:spcBef>
              <a:buNone/>
            </a:pPr>
            <a:r>
              <a:rPr lang="pt-BR" sz="2600" dirty="0" smtClean="0">
                <a:latin typeface="Times New Roman" panose="02020603050405020304" pitchFamily="18" charset="0"/>
                <a:cs typeface="Times New Roman" panose="02020603050405020304" pitchFamily="18" charset="0"/>
              </a:rPr>
              <a:t>e) No país, foram eleitos mais de 500 deputados e senadores. </a:t>
            </a:r>
            <a:r>
              <a:rPr lang="pt-BR" sz="2600" dirty="0">
                <a:latin typeface="Times New Roman" panose="02020603050405020304" pitchFamily="18" charset="0"/>
                <a:cs typeface="Times New Roman" panose="02020603050405020304" pitchFamily="18" charset="0"/>
              </a:rPr>
              <a:t>(Facultativa</a:t>
            </a:r>
            <a:r>
              <a:rPr lang="pt-BR" sz="26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pt-BR" sz="2600" dirty="0" smtClean="0">
                <a:latin typeface="Times New Roman" panose="02020603050405020304" pitchFamily="18" charset="0"/>
                <a:cs typeface="Times New Roman" panose="02020603050405020304" pitchFamily="18" charset="0"/>
              </a:rPr>
              <a:t>f) No mês passado, a nova professora brigou com a turma.</a:t>
            </a:r>
          </a:p>
          <a:p>
            <a:pPr marL="0" indent="0" algn="just">
              <a:spcBef>
                <a:spcPts val="0"/>
              </a:spcBef>
              <a:buNone/>
            </a:pPr>
            <a:r>
              <a:rPr lang="pt-BR" sz="2600" dirty="0" smtClean="0">
                <a:latin typeface="Times New Roman" panose="02020603050405020304" pitchFamily="18" charset="0"/>
                <a:cs typeface="Times New Roman" panose="02020603050405020304" pitchFamily="18" charset="0"/>
              </a:rPr>
              <a:t>g) A nova professora, no mês passado, brigou com a turma.</a:t>
            </a:r>
          </a:p>
          <a:p>
            <a:pPr marL="0" indent="0" algn="just">
              <a:spcBef>
                <a:spcPts val="0"/>
              </a:spcBef>
              <a:buNone/>
            </a:pPr>
            <a:r>
              <a:rPr lang="pt-BR" sz="2600" dirty="0" smtClean="0">
                <a:latin typeface="Times New Roman" panose="02020603050405020304" pitchFamily="18" charset="0"/>
                <a:cs typeface="Times New Roman" panose="02020603050405020304" pitchFamily="18" charset="0"/>
              </a:rPr>
              <a:t>h) A </a:t>
            </a:r>
            <a:r>
              <a:rPr lang="pt-BR" sz="2600" dirty="0" smtClean="0">
                <a:latin typeface="Times New Roman" panose="02020603050405020304" pitchFamily="18" charset="0"/>
                <a:cs typeface="Times New Roman" panose="02020603050405020304" pitchFamily="18" charset="0"/>
              </a:rPr>
              <a:t>nova </a:t>
            </a:r>
            <a:r>
              <a:rPr lang="pt-BR" sz="2600" dirty="0" smtClean="0">
                <a:latin typeface="Times New Roman" panose="02020603050405020304" pitchFamily="18" charset="0"/>
                <a:cs typeface="Times New Roman" panose="02020603050405020304" pitchFamily="18" charset="0"/>
              </a:rPr>
              <a:t>professora brigou com a turma no mês passado.</a:t>
            </a:r>
          </a:p>
          <a:p>
            <a:pPr marL="0" indent="0" algn="just">
              <a:spcBef>
                <a:spcPts val="0"/>
              </a:spcBef>
              <a:buNone/>
            </a:pPr>
            <a:r>
              <a:rPr lang="pt-BR" sz="2600" dirty="0" smtClean="0">
                <a:latin typeface="Times New Roman" panose="02020603050405020304" pitchFamily="18" charset="0"/>
                <a:cs typeface="Times New Roman" panose="02020603050405020304" pitchFamily="18" charset="0"/>
              </a:rPr>
              <a:t>i) Na reunião de ontem, elegeu-se o novo diretor.</a:t>
            </a:r>
          </a:p>
          <a:p>
            <a:pPr marL="0" indent="0" algn="just">
              <a:spcBef>
                <a:spcPts val="0"/>
              </a:spcBef>
              <a:buNone/>
            </a:pPr>
            <a:r>
              <a:rPr lang="pt-BR" sz="2600" dirty="0" smtClean="0">
                <a:latin typeface="Times New Roman" panose="02020603050405020304" pitchFamily="18" charset="0"/>
                <a:cs typeface="Times New Roman" panose="02020603050405020304" pitchFamily="18" charset="0"/>
              </a:rPr>
              <a:t>j) Naqueles tempos antigos, havia mais respeito entre as pessoas.</a:t>
            </a:r>
          </a:p>
          <a:p>
            <a:pPr marL="0" indent="0" algn="just">
              <a:spcBef>
                <a:spcPts val="0"/>
              </a:spcBef>
              <a:buNone/>
            </a:pPr>
            <a:r>
              <a:rPr lang="pt-BR" sz="2600" dirty="0" smtClean="0">
                <a:latin typeface="Times New Roman" panose="02020603050405020304" pitchFamily="18" charset="0"/>
                <a:cs typeface="Times New Roman" panose="02020603050405020304" pitchFamily="18" charset="0"/>
              </a:rPr>
              <a:t>k) O candidato abandonou suas convicções por privilégios econômicos. </a:t>
            </a:r>
          </a:p>
          <a:p>
            <a:pPr marL="0" indent="0" algn="just">
              <a:spcBef>
                <a:spcPts val="0"/>
              </a:spcBef>
              <a:buNone/>
            </a:pPr>
            <a:r>
              <a:rPr lang="pt-BR" sz="2600" dirty="0" smtClean="0">
                <a:latin typeface="Times New Roman" panose="02020603050405020304" pitchFamily="18" charset="0"/>
                <a:cs typeface="Times New Roman" panose="02020603050405020304" pitchFamily="18" charset="0"/>
              </a:rPr>
              <a:t>l) Por privilégios econômicos, o candidato abandonou suas convicções.</a:t>
            </a:r>
          </a:p>
          <a:p>
            <a:pPr marL="0" indent="0" algn="just">
              <a:spcBef>
                <a:spcPts val="0"/>
              </a:spcBef>
              <a:buNone/>
            </a:pPr>
            <a:r>
              <a:rPr lang="pt-BR" sz="2600" dirty="0" smtClean="0">
                <a:latin typeface="Times New Roman" panose="02020603050405020304" pitchFamily="18" charset="0"/>
                <a:cs typeface="Times New Roman" panose="02020603050405020304" pitchFamily="18" charset="0"/>
              </a:rPr>
              <a:t>m) Há, em cada canto de minha alma, um altar a um deus diferente.</a:t>
            </a:r>
            <a:r>
              <a:rPr lang="pt-BR" sz="2400" dirty="0" smtClean="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5920477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EXERCÍCIOS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a:bodyPr>
          <a:lstStyle/>
          <a:p>
            <a:pPr marL="0" indent="0" algn="just">
              <a:spcBef>
                <a:spcPts val="0"/>
              </a:spcBef>
              <a:buNone/>
            </a:pPr>
            <a:r>
              <a:rPr lang="pt-BR" sz="2600" dirty="0">
                <a:latin typeface="Times New Roman" panose="02020603050405020304" pitchFamily="18" charset="0"/>
                <a:cs typeface="Times New Roman" panose="02020603050405020304" pitchFamily="18" charset="0"/>
              </a:rPr>
              <a:t>4</a:t>
            </a:r>
            <a:r>
              <a:rPr lang="pt-BR" sz="2600" dirty="0" smtClean="0">
                <a:latin typeface="Times New Roman" panose="02020603050405020304" pitchFamily="18" charset="0"/>
                <a:cs typeface="Times New Roman" panose="02020603050405020304" pitchFamily="18" charset="0"/>
              </a:rPr>
              <a:t>) </a:t>
            </a:r>
            <a:r>
              <a:rPr lang="pt-BR" sz="2600" b="1" dirty="0" smtClean="0">
                <a:latin typeface="Times New Roman" panose="02020603050405020304" pitchFamily="18" charset="0"/>
                <a:cs typeface="Times New Roman" panose="02020603050405020304" pitchFamily="18" charset="0"/>
              </a:rPr>
              <a:t>Leia o trecho a seguir. Depois, encontre e classifique os 10 adjuntos adverbiais</a:t>
            </a:r>
            <a:r>
              <a:rPr lang="pt-BR" sz="2600" dirty="0" smtClean="0">
                <a:latin typeface="Times New Roman" panose="02020603050405020304" pitchFamily="18" charset="0"/>
                <a:cs typeface="Times New Roman" panose="02020603050405020304" pitchFamily="18" charset="0"/>
              </a:rPr>
              <a:t>:</a:t>
            </a:r>
          </a:p>
          <a:p>
            <a:pPr marL="0" indent="0" algn="just">
              <a:spcBef>
                <a:spcPts val="0"/>
              </a:spcBef>
              <a:buNone/>
            </a:pPr>
            <a:endParaRPr lang="pt-BR" sz="2600" dirty="0">
              <a:latin typeface="Times New Roman" panose="02020603050405020304" pitchFamily="18" charset="0"/>
              <a:cs typeface="Times New Roman" panose="02020603050405020304" pitchFamily="18" charset="0"/>
            </a:endParaRPr>
          </a:p>
          <a:p>
            <a:pPr marL="0" indent="0" algn="just">
              <a:spcBef>
                <a:spcPts val="0"/>
              </a:spcBef>
              <a:buNone/>
            </a:pPr>
            <a:r>
              <a:rPr lang="pt-BR" sz="2600" dirty="0" smtClean="0">
                <a:latin typeface="Times New Roman" panose="02020603050405020304" pitchFamily="18" charset="0"/>
                <a:cs typeface="Times New Roman" panose="02020603050405020304" pitchFamily="18" charset="0"/>
              </a:rPr>
              <a:t>“Machado de Assis indubitavelmente fez fortuna intelectual com sua literatura por conta de sua habilidade literária. Naquela época, não era tão fácil como nos nossos dias entrar no mercado da literatura. Machado conquistou públicos homéricos com sua pena, e ainda o faz”.</a:t>
            </a:r>
            <a:r>
              <a:rPr lang="pt-BR" sz="2400" dirty="0" smtClean="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40674885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EXERCÍCIOS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a:bodyPr>
          <a:lstStyle/>
          <a:p>
            <a:pPr marL="0" indent="0" algn="just">
              <a:spcBef>
                <a:spcPts val="0"/>
              </a:spcBef>
              <a:buNone/>
            </a:pPr>
            <a:r>
              <a:rPr lang="pt-BR" sz="2600" dirty="0">
                <a:latin typeface="Times New Roman" panose="02020603050405020304" pitchFamily="18" charset="0"/>
                <a:cs typeface="Times New Roman" panose="02020603050405020304" pitchFamily="18" charset="0"/>
              </a:rPr>
              <a:t>4</a:t>
            </a:r>
            <a:r>
              <a:rPr lang="pt-BR" sz="2600" dirty="0" smtClean="0">
                <a:latin typeface="Times New Roman" panose="02020603050405020304" pitchFamily="18" charset="0"/>
                <a:cs typeface="Times New Roman" panose="02020603050405020304" pitchFamily="18" charset="0"/>
              </a:rPr>
              <a:t>) </a:t>
            </a:r>
            <a:r>
              <a:rPr lang="pt-BR" sz="2600" b="1" dirty="0" smtClean="0">
                <a:latin typeface="Times New Roman" panose="02020603050405020304" pitchFamily="18" charset="0"/>
                <a:cs typeface="Times New Roman" panose="02020603050405020304" pitchFamily="18" charset="0"/>
              </a:rPr>
              <a:t>Correção</a:t>
            </a:r>
            <a:r>
              <a:rPr lang="pt-BR" sz="2600" dirty="0" smtClean="0">
                <a:latin typeface="Times New Roman" panose="02020603050405020304" pitchFamily="18" charset="0"/>
                <a:cs typeface="Times New Roman" panose="02020603050405020304" pitchFamily="18" charset="0"/>
              </a:rPr>
              <a:t>:</a:t>
            </a:r>
          </a:p>
          <a:p>
            <a:pPr marL="0" indent="0" algn="just">
              <a:spcBef>
                <a:spcPts val="0"/>
              </a:spcBef>
              <a:buNone/>
            </a:pPr>
            <a:endParaRPr lang="pt-BR" sz="2600" dirty="0">
              <a:latin typeface="Times New Roman" panose="02020603050405020304" pitchFamily="18" charset="0"/>
              <a:cs typeface="Times New Roman" panose="02020603050405020304" pitchFamily="18" charset="0"/>
            </a:endParaRPr>
          </a:p>
          <a:p>
            <a:pPr marL="0" indent="0" algn="just">
              <a:spcBef>
                <a:spcPts val="0"/>
              </a:spcBef>
              <a:buNone/>
            </a:pPr>
            <a:r>
              <a:rPr lang="pt-BR" sz="2600" dirty="0" smtClean="0">
                <a:latin typeface="Times New Roman" panose="02020603050405020304" pitchFamily="18" charset="0"/>
                <a:cs typeface="Times New Roman" panose="02020603050405020304" pitchFamily="18" charset="0"/>
              </a:rPr>
              <a:t>“Machado de Assis </a:t>
            </a:r>
            <a:r>
              <a:rPr lang="pt-BR" sz="2600" b="1" dirty="0" smtClean="0">
                <a:latin typeface="Times New Roman" panose="02020603050405020304" pitchFamily="18" charset="0"/>
                <a:cs typeface="Times New Roman" panose="02020603050405020304" pitchFamily="18" charset="0"/>
              </a:rPr>
              <a:t>indubitavelmente</a:t>
            </a:r>
            <a:r>
              <a:rPr lang="pt-BR" sz="2600" dirty="0" smtClean="0">
                <a:latin typeface="Times New Roman" panose="02020603050405020304" pitchFamily="18" charset="0"/>
                <a:cs typeface="Times New Roman" panose="02020603050405020304" pitchFamily="18" charset="0"/>
              </a:rPr>
              <a:t> (afirmação) fez fortuna intelectual </a:t>
            </a:r>
            <a:r>
              <a:rPr lang="pt-BR" sz="2600" b="1" dirty="0" smtClean="0">
                <a:latin typeface="Times New Roman" panose="02020603050405020304" pitchFamily="18" charset="0"/>
                <a:cs typeface="Times New Roman" panose="02020603050405020304" pitchFamily="18" charset="0"/>
              </a:rPr>
              <a:t>com sua literatura </a:t>
            </a:r>
            <a:r>
              <a:rPr lang="pt-BR" sz="2600" dirty="0" smtClean="0">
                <a:latin typeface="Times New Roman" panose="02020603050405020304" pitchFamily="18" charset="0"/>
                <a:cs typeface="Times New Roman" panose="02020603050405020304" pitchFamily="18" charset="0"/>
              </a:rPr>
              <a:t>(instrumento) </a:t>
            </a:r>
            <a:r>
              <a:rPr lang="pt-BR" sz="2600" b="1" dirty="0" smtClean="0">
                <a:latin typeface="Times New Roman" panose="02020603050405020304" pitchFamily="18" charset="0"/>
                <a:cs typeface="Times New Roman" panose="02020603050405020304" pitchFamily="18" charset="0"/>
              </a:rPr>
              <a:t>por conta de sua habilidade literária</a:t>
            </a:r>
            <a:r>
              <a:rPr lang="pt-BR" sz="2600" dirty="0" smtClean="0">
                <a:latin typeface="Times New Roman" panose="02020603050405020304" pitchFamily="18" charset="0"/>
                <a:cs typeface="Times New Roman" panose="02020603050405020304" pitchFamily="18" charset="0"/>
              </a:rPr>
              <a:t> (causa). </a:t>
            </a:r>
            <a:r>
              <a:rPr lang="pt-BR" sz="2600" b="1" dirty="0" smtClean="0">
                <a:latin typeface="Times New Roman" panose="02020603050405020304" pitchFamily="18" charset="0"/>
                <a:cs typeface="Times New Roman" panose="02020603050405020304" pitchFamily="18" charset="0"/>
              </a:rPr>
              <a:t>Naquela</a:t>
            </a:r>
            <a:r>
              <a:rPr lang="pt-BR" sz="2600" dirty="0" smtClean="0">
                <a:latin typeface="Times New Roman" panose="02020603050405020304" pitchFamily="18" charset="0"/>
                <a:cs typeface="Times New Roman" panose="02020603050405020304" pitchFamily="18" charset="0"/>
              </a:rPr>
              <a:t> </a:t>
            </a:r>
            <a:r>
              <a:rPr lang="pt-BR" sz="2600" b="1" dirty="0" smtClean="0">
                <a:latin typeface="Times New Roman" panose="02020603050405020304" pitchFamily="18" charset="0"/>
                <a:cs typeface="Times New Roman" panose="02020603050405020304" pitchFamily="18" charset="0"/>
              </a:rPr>
              <a:t>época</a:t>
            </a:r>
            <a:r>
              <a:rPr lang="pt-BR" sz="2600" dirty="0" smtClean="0">
                <a:latin typeface="Times New Roman" panose="02020603050405020304" pitchFamily="18" charset="0"/>
                <a:cs typeface="Times New Roman" panose="02020603050405020304" pitchFamily="18" charset="0"/>
              </a:rPr>
              <a:t> (tempo), </a:t>
            </a:r>
            <a:r>
              <a:rPr lang="pt-BR" sz="2600" b="1" dirty="0" smtClean="0">
                <a:latin typeface="Times New Roman" panose="02020603050405020304" pitchFamily="18" charset="0"/>
                <a:cs typeface="Times New Roman" panose="02020603050405020304" pitchFamily="18" charset="0"/>
              </a:rPr>
              <a:t>não</a:t>
            </a:r>
            <a:r>
              <a:rPr lang="pt-BR" sz="2600" dirty="0" smtClean="0">
                <a:latin typeface="Times New Roman" panose="02020603050405020304" pitchFamily="18" charset="0"/>
                <a:cs typeface="Times New Roman" panose="02020603050405020304" pitchFamily="18" charset="0"/>
              </a:rPr>
              <a:t> (negação) era </a:t>
            </a:r>
            <a:r>
              <a:rPr lang="pt-BR" sz="2600" b="1" dirty="0" smtClean="0">
                <a:latin typeface="Times New Roman" panose="02020603050405020304" pitchFamily="18" charset="0"/>
                <a:cs typeface="Times New Roman" panose="02020603050405020304" pitchFamily="18" charset="0"/>
              </a:rPr>
              <a:t>tão</a:t>
            </a:r>
            <a:r>
              <a:rPr lang="pt-BR" sz="2600" dirty="0" smtClean="0">
                <a:latin typeface="Times New Roman" panose="02020603050405020304" pitchFamily="18" charset="0"/>
                <a:cs typeface="Times New Roman" panose="02020603050405020304" pitchFamily="18" charset="0"/>
              </a:rPr>
              <a:t> (intensidade) fácil </a:t>
            </a:r>
            <a:r>
              <a:rPr lang="pt-BR" sz="2600" b="1" dirty="0" smtClean="0">
                <a:latin typeface="Times New Roman" panose="02020603050405020304" pitchFamily="18" charset="0"/>
                <a:cs typeface="Times New Roman" panose="02020603050405020304" pitchFamily="18" charset="0"/>
              </a:rPr>
              <a:t>como nos nossos dias </a:t>
            </a:r>
            <a:r>
              <a:rPr lang="pt-BR" sz="2600" dirty="0" smtClean="0">
                <a:latin typeface="Times New Roman" panose="02020603050405020304" pitchFamily="18" charset="0"/>
                <a:cs typeface="Times New Roman" panose="02020603050405020304" pitchFamily="18" charset="0"/>
              </a:rPr>
              <a:t>(comparação) entrar </a:t>
            </a:r>
            <a:r>
              <a:rPr lang="pt-BR" sz="2600" b="1" dirty="0" smtClean="0">
                <a:latin typeface="Times New Roman" panose="02020603050405020304" pitchFamily="18" charset="0"/>
                <a:cs typeface="Times New Roman" panose="02020603050405020304" pitchFamily="18" charset="0"/>
              </a:rPr>
              <a:t>no mercado da literatura</a:t>
            </a:r>
            <a:r>
              <a:rPr lang="pt-BR" sz="2600" dirty="0" smtClean="0">
                <a:latin typeface="Times New Roman" panose="02020603050405020304" pitchFamily="18" charset="0"/>
                <a:cs typeface="Times New Roman" panose="02020603050405020304" pitchFamily="18" charset="0"/>
              </a:rPr>
              <a:t> (lugar). Machado conquistou públicos homéricos </a:t>
            </a:r>
            <a:r>
              <a:rPr lang="pt-BR" sz="2600" b="1" dirty="0" smtClean="0">
                <a:latin typeface="Times New Roman" panose="02020603050405020304" pitchFamily="18" charset="0"/>
                <a:cs typeface="Times New Roman" panose="02020603050405020304" pitchFamily="18" charset="0"/>
              </a:rPr>
              <a:t>com sua pena</a:t>
            </a:r>
            <a:r>
              <a:rPr lang="pt-BR" sz="2600" dirty="0" smtClean="0">
                <a:latin typeface="Times New Roman" panose="02020603050405020304" pitchFamily="18" charset="0"/>
                <a:cs typeface="Times New Roman" panose="02020603050405020304" pitchFamily="18" charset="0"/>
              </a:rPr>
              <a:t> (instrumento), e </a:t>
            </a:r>
            <a:r>
              <a:rPr lang="pt-BR" sz="2600" b="1" dirty="0" smtClean="0">
                <a:latin typeface="Times New Roman" panose="02020603050405020304" pitchFamily="18" charset="0"/>
                <a:cs typeface="Times New Roman" panose="02020603050405020304" pitchFamily="18" charset="0"/>
              </a:rPr>
              <a:t>ainda</a:t>
            </a:r>
            <a:r>
              <a:rPr lang="pt-BR" sz="2600" dirty="0" smtClean="0">
                <a:latin typeface="Times New Roman" panose="02020603050405020304" pitchFamily="18" charset="0"/>
                <a:cs typeface="Times New Roman" panose="02020603050405020304" pitchFamily="18" charset="0"/>
              </a:rPr>
              <a:t> (tempo) o faz”.</a:t>
            </a:r>
            <a:r>
              <a:rPr lang="pt-BR" sz="2400" dirty="0" smtClean="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913371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EXERCÍCIOS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a:bodyPr>
          <a:lstStyle/>
          <a:p>
            <a:pPr marL="0" indent="0" algn="just">
              <a:spcBef>
                <a:spcPts val="0"/>
              </a:spcBef>
              <a:buNone/>
            </a:pPr>
            <a:r>
              <a:rPr lang="pt-BR" sz="2600" dirty="0" smtClean="0">
                <a:latin typeface="Times New Roman" panose="02020603050405020304" pitchFamily="18" charset="0"/>
                <a:cs typeface="Times New Roman" panose="02020603050405020304" pitchFamily="18" charset="0"/>
              </a:rPr>
              <a:t>5) </a:t>
            </a:r>
            <a:r>
              <a:rPr lang="pt-BR" sz="2600" b="1" dirty="0" smtClean="0">
                <a:latin typeface="Times New Roman" panose="02020603050405020304" pitchFamily="18" charset="0"/>
                <a:cs typeface="Times New Roman" panose="02020603050405020304" pitchFamily="18" charset="0"/>
              </a:rPr>
              <a:t>Leia o trecho a seguir. Depois, encontre e classifique os 6 adjuntos adverbiais</a:t>
            </a:r>
            <a:r>
              <a:rPr lang="pt-BR" sz="2600" dirty="0" smtClean="0">
                <a:latin typeface="Times New Roman" panose="02020603050405020304" pitchFamily="18" charset="0"/>
                <a:cs typeface="Times New Roman" panose="02020603050405020304" pitchFamily="18" charset="0"/>
              </a:rPr>
              <a:t>:</a:t>
            </a:r>
          </a:p>
          <a:p>
            <a:pPr marL="0" indent="0" algn="just">
              <a:spcBef>
                <a:spcPts val="0"/>
              </a:spcBef>
              <a:buNone/>
            </a:pPr>
            <a:endParaRPr lang="pt-BR" sz="2600" dirty="0">
              <a:latin typeface="Times New Roman" panose="02020603050405020304" pitchFamily="18" charset="0"/>
              <a:cs typeface="Times New Roman" panose="02020603050405020304" pitchFamily="18" charset="0"/>
            </a:endParaRPr>
          </a:p>
          <a:p>
            <a:pPr marL="0" indent="0" algn="just">
              <a:spcBef>
                <a:spcPts val="0"/>
              </a:spcBef>
              <a:buNone/>
            </a:pPr>
            <a:r>
              <a:rPr lang="pt-BR" sz="2600" dirty="0" smtClean="0">
                <a:latin typeface="Times New Roman" panose="02020603050405020304" pitchFamily="18" charset="0"/>
                <a:cs typeface="Times New Roman" panose="02020603050405020304" pitchFamily="18" charset="0"/>
              </a:rPr>
              <a:t>“Existe um pássaro chamado bandeirinha que tem as cores da bandeira do Brasil. Ele vive na Mata Atlântica e pode ser encontrado também em algumas cidades. Ao se associar com outra espécies de pássaros em busca de comida, sua plumagem de cor viva não chama tanta atenção”.</a:t>
            </a:r>
            <a:r>
              <a:rPr lang="pt-BR" sz="2400" dirty="0" smtClean="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7129114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ADJUNTO ADVERBIAL</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lnSpcReduction="10000"/>
          </a:bodyPr>
          <a:lstStyle/>
          <a:p>
            <a:pPr marL="0" indent="0" algn="just">
              <a:buNone/>
            </a:pPr>
            <a:r>
              <a:rPr lang="pt-BR" sz="2400" dirty="0" smtClean="0">
                <a:latin typeface="Times New Roman" panose="02020603050405020304" pitchFamily="18" charset="0"/>
                <a:cs typeface="Times New Roman" panose="02020603050405020304" pitchFamily="18" charset="0"/>
              </a:rPr>
              <a:t>• Ele pode transmitir </a:t>
            </a:r>
            <a:r>
              <a:rPr lang="pt-BR" sz="2400" b="1" dirty="0" smtClean="0">
                <a:latin typeface="Times New Roman" panose="02020603050405020304" pitchFamily="18" charset="0"/>
                <a:cs typeface="Times New Roman" panose="02020603050405020304" pitchFamily="18" charset="0"/>
              </a:rPr>
              <a:t>circunstância</a:t>
            </a:r>
            <a:r>
              <a:rPr lang="pt-BR" sz="2400" dirty="0" smtClean="0">
                <a:latin typeface="Times New Roman" panose="02020603050405020304" pitchFamily="18" charset="0"/>
                <a:cs typeface="Times New Roman" panose="02020603050405020304" pitchFamily="18" charset="0"/>
              </a:rPr>
              <a:t> a três classes gramaticais: </a:t>
            </a:r>
            <a:r>
              <a:rPr lang="pt-BR" sz="2400" b="1" dirty="0" smtClean="0">
                <a:latin typeface="Times New Roman" panose="02020603050405020304" pitchFamily="18" charset="0"/>
                <a:cs typeface="Times New Roman" panose="02020603050405020304" pitchFamily="18" charset="0"/>
              </a:rPr>
              <a:t>verbo</a:t>
            </a:r>
            <a:r>
              <a:rPr lang="pt-BR" sz="2400" dirty="0" smtClean="0">
                <a:latin typeface="Times New Roman" panose="02020603050405020304" pitchFamily="18" charset="0"/>
                <a:cs typeface="Times New Roman" panose="02020603050405020304" pitchFamily="18" charset="0"/>
              </a:rPr>
              <a:t>, </a:t>
            </a:r>
            <a:r>
              <a:rPr lang="pt-BR" sz="2400" b="1" dirty="0" smtClean="0">
                <a:latin typeface="Times New Roman" panose="02020603050405020304" pitchFamily="18" charset="0"/>
                <a:cs typeface="Times New Roman" panose="02020603050405020304" pitchFamily="18" charset="0"/>
              </a:rPr>
              <a:t>adjetivo</a:t>
            </a:r>
            <a:r>
              <a:rPr lang="pt-BR" sz="2400" dirty="0" smtClean="0">
                <a:latin typeface="Times New Roman" panose="02020603050405020304" pitchFamily="18" charset="0"/>
                <a:cs typeface="Times New Roman" panose="02020603050405020304" pitchFamily="18" charset="0"/>
              </a:rPr>
              <a:t> ou outro </a:t>
            </a:r>
            <a:r>
              <a:rPr lang="pt-BR" sz="2400" b="1" dirty="0" smtClean="0">
                <a:latin typeface="Times New Roman" panose="02020603050405020304" pitchFamily="18" charset="0"/>
                <a:cs typeface="Times New Roman" panose="02020603050405020304" pitchFamily="18" charset="0"/>
              </a:rPr>
              <a:t>advérbio</a:t>
            </a:r>
            <a:r>
              <a:rPr lang="pt-BR" sz="2400" dirty="0" smtClean="0">
                <a:latin typeface="Times New Roman" panose="02020603050405020304" pitchFamily="18" charset="0"/>
                <a:cs typeface="Times New Roman" panose="02020603050405020304" pitchFamily="18" charset="0"/>
              </a:rPr>
              <a:t>.</a:t>
            </a:r>
          </a:p>
          <a:p>
            <a:pPr marL="0" indent="0" algn="just">
              <a:buNone/>
            </a:pPr>
            <a:endParaRPr lang="pt-BR" sz="2400" dirty="0">
              <a:latin typeface="Times New Roman" panose="02020603050405020304" pitchFamily="18" charset="0"/>
              <a:cs typeface="Times New Roman" panose="02020603050405020304" pitchFamily="18" charset="0"/>
            </a:endParaRPr>
          </a:p>
          <a:p>
            <a:pPr marL="0" indent="0" algn="just">
              <a:buNone/>
            </a:pPr>
            <a:r>
              <a:rPr lang="pt-BR" sz="2400" dirty="0" smtClean="0">
                <a:latin typeface="Times New Roman" panose="02020603050405020304" pitchFamily="18" charset="0"/>
                <a:cs typeface="Times New Roman" panose="02020603050405020304" pitchFamily="18" charset="0"/>
              </a:rPr>
              <a:t>• Eu aprendi </a:t>
            </a:r>
            <a:r>
              <a:rPr lang="pt-BR" sz="2400" b="1" dirty="0" smtClean="0">
                <a:latin typeface="Times New Roman" panose="02020603050405020304" pitchFamily="18" charset="0"/>
                <a:cs typeface="Times New Roman" panose="02020603050405020304" pitchFamily="18" charset="0"/>
              </a:rPr>
              <a:t>rapidamente</a:t>
            </a:r>
            <a:r>
              <a:rPr lang="pt-BR" sz="2400" dirty="0" smtClean="0">
                <a:latin typeface="Times New Roman" panose="02020603050405020304" pitchFamily="18" charset="0"/>
                <a:cs typeface="Times New Roman" panose="02020603050405020304" pitchFamily="18" charset="0"/>
              </a:rPr>
              <a:t>.</a:t>
            </a:r>
          </a:p>
          <a:p>
            <a:pPr marL="0" indent="0" algn="just">
              <a:buNone/>
            </a:pPr>
            <a:r>
              <a:rPr lang="pt-BR" sz="1400" dirty="0">
                <a:latin typeface="Times New Roman" panose="02020603050405020304" pitchFamily="18" charset="0"/>
                <a:cs typeface="Times New Roman" panose="02020603050405020304" pitchFamily="18" charset="0"/>
              </a:rPr>
              <a:t> </a:t>
            </a:r>
            <a:r>
              <a:rPr lang="pt-BR" sz="1400" dirty="0" smtClean="0">
                <a:latin typeface="Times New Roman" panose="02020603050405020304" pitchFamily="18" charset="0"/>
                <a:cs typeface="Times New Roman" panose="02020603050405020304" pitchFamily="18" charset="0"/>
              </a:rPr>
              <a:t>                   Verbo          Adjunto Adverbial</a:t>
            </a:r>
            <a:endParaRPr lang="pt-BR" sz="1400" dirty="0">
              <a:latin typeface="Times New Roman" panose="02020603050405020304" pitchFamily="18" charset="0"/>
              <a:cs typeface="Times New Roman" panose="02020603050405020304" pitchFamily="18" charset="0"/>
            </a:endParaRPr>
          </a:p>
          <a:p>
            <a:pPr marL="0" indent="0" algn="just">
              <a:buNone/>
            </a:pPr>
            <a:endParaRPr lang="pt-BR" sz="1500" dirty="0" smtClean="0">
              <a:latin typeface="Times New Roman" panose="02020603050405020304" pitchFamily="18" charset="0"/>
              <a:cs typeface="Times New Roman" panose="02020603050405020304" pitchFamily="18" charset="0"/>
            </a:endParaRPr>
          </a:p>
          <a:p>
            <a:pPr marL="0" indent="0" algn="just">
              <a:spcBef>
                <a:spcPts val="0"/>
              </a:spcBef>
              <a:buNone/>
            </a:pPr>
            <a:r>
              <a:rPr lang="pt-BR" sz="2400" dirty="0" smtClean="0">
                <a:latin typeface="Times New Roman" panose="02020603050405020304" pitchFamily="18" charset="0"/>
                <a:cs typeface="Times New Roman" panose="02020603050405020304" pitchFamily="18" charset="0"/>
              </a:rPr>
              <a:t>• Eu 	vivia 	 </a:t>
            </a:r>
            <a:r>
              <a:rPr lang="pt-BR" sz="2400" b="1" dirty="0" smtClean="0">
                <a:latin typeface="Times New Roman" panose="02020603050405020304" pitchFamily="18" charset="0"/>
                <a:cs typeface="Times New Roman" panose="02020603050405020304" pitchFamily="18" charset="0"/>
              </a:rPr>
              <a:t>muito </a:t>
            </a:r>
            <a:r>
              <a:rPr lang="pt-BR" sz="2400" b="1" dirty="0">
                <a:latin typeface="Times New Roman" panose="02020603050405020304" pitchFamily="18" charset="0"/>
                <a:cs typeface="Times New Roman" panose="02020603050405020304" pitchFamily="18" charset="0"/>
              </a:rPr>
              <a:t> </a:t>
            </a:r>
            <a:r>
              <a:rPr lang="pt-BR" sz="2400" b="1" dirty="0" smtClean="0">
                <a:latin typeface="Times New Roman" panose="02020603050405020304" pitchFamily="18" charset="0"/>
                <a:cs typeface="Times New Roman" panose="02020603050405020304" pitchFamily="18" charset="0"/>
              </a:rPr>
              <a:t>  longe de todos</a:t>
            </a:r>
            <a:r>
              <a:rPr lang="pt-BR" sz="24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pt-BR" sz="2400" dirty="0">
                <a:latin typeface="Times New Roman" panose="02020603050405020304" pitchFamily="18" charset="0"/>
                <a:cs typeface="Times New Roman" panose="02020603050405020304" pitchFamily="18" charset="0"/>
              </a:rPr>
              <a:t>                </a:t>
            </a:r>
            <a:r>
              <a:rPr lang="pt-BR" sz="2400" dirty="0" smtClean="0">
                <a:latin typeface="Times New Roman" panose="02020603050405020304" pitchFamily="18" charset="0"/>
                <a:cs typeface="Times New Roman" panose="02020603050405020304" pitchFamily="18" charset="0"/>
              </a:rPr>
              <a:t>      </a:t>
            </a:r>
            <a:r>
              <a:rPr lang="pt-BR" sz="1400" dirty="0" smtClean="0">
                <a:latin typeface="Times New Roman" panose="02020603050405020304" pitchFamily="18" charset="0"/>
                <a:cs typeface="Times New Roman" panose="02020603050405020304" pitchFamily="18" charset="0"/>
              </a:rPr>
              <a:t>Adjunto Adverbial             Advérbio</a:t>
            </a:r>
            <a:endParaRPr lang="pt-BR" sz="1400" dirty="0">
              <a:latin typeface="Times New Roman" panose="02020603050405020304" pitchFamily="18" charset="0"/>
              <a:cs typeface="Times New Roman" panose="02020603050405020304" pitchFamily="18" charset="0"/>
            </a:endParaRPr>
          </a:p>
          <a:p>
            <a:pPr marL="0" indent="0" algn="just">
              <a:buNone/>
            </a:pPr>
            <a:endParaRPr lang="pt-BR" sz="2400" dirty="0" smtClean="0">
              <a:latin typeface="Times New Roman" panose="02020603050405020304" pitchFamily="18" charset="0"/>
              <a:cs typeface="Times New Roman" panose="02020603050405020304" pitchFamily="18" charset="0"/>
            </a:endParaRPr>
          </a:p>
          <a:p>
            <a:pPr marL="0" indent="0" algn="just">
              <a:buNone/>
            </a:pPr>
            <a:r>
              <a:rPr lang="pt-BR" sz="2400" dirty="0" smtClean="0">
                <a:latin typeface="Times New Roman" panose="02020603050405020304" pitchFamily="18" charset="0"/>
                <a:cs typeface="Times New Roman" panose="02020603050405020304" pitchFamily="18" charset="0"/>
              </a:rPr>
              <a:t>• Ela 	estava 	    </a:t>
            </a:r>
            <a:r>
              <a:rPr lang="pt-BR" sz="2400" b="1" dirty="0" smtClean="0">
                <a:latin typeface="Times New Roman" panose="02020603050405020304" pitchFamily="18" charset="0"/>
                <a:cs typeface="Times New Roman" panose="02020603050405020304" pitchFamily="18" charset="0"/>
              </a:rPr>
              <a:t>meio       </a:t>
            </a:r>
            <a:r>
              <a:rPr lang="pt-BR" sz="2400" dirty="0" smtClean="0">
                <a:latin typeface="Times New Roman" panose="02020603050405020304" pitchFamily="18" charset="0"/>
                <a:cs typeface="Times New Roman" panose="02020603050405020304" pitchFamily="18" charset="0"/>
              </a:rPr>
              <a:t>triste.</a:t>
            </a:r>
          </a:p>
          <a:p>
            <a:pPr marL="0" indent="0" algn="just">
              <a:buNone/>
            </a:pPr>
            <a:r>
              <a:rPr lang="pt-BR" sz="1400" dirty="0">
                <a:latin typeface="Times New Roman" panose="02020603050405020304" pitchFamily="18" charset="0"/>
                <a:cs typeface="Times New Roman" panose="02020603050405020304" pitchFamily="18" charset="0"/>
              </a:rPr>
              <a:t>                     </a:t>
            </a:r>
            <a:r>
              <a:rPr lang="pt-BR" sz="1400" dirty="0" smtClean="0">
                <a:latin typeface="Times New Roman" panose="02020603050405020304" pitchFamily="18" charset="0"/>
                <a:cs typeface="Times New Roman" panose="02020603050405020304" pitchFamily="18" charset="0"/>
              </a:rPr>
              <a:t>                   Adjunto Adverbial     Adjetivo</a:t>
            </a:r>
            <a:endParaRPr lang="pt-BR" sz="1400" dirty="0">
              <a:latin typeface="Times New Roman" panose="02020603050405020304" pitchFamily="18" charset="0"/>
              <a:cs typeface="Times New Roman" panose="02020603050405020304" pitchFamily="18" charset="0"/>
            </a:endParaRPr>
          </a:p>
          <a:p>
            <a:pPr marL="0" indent="0" algn="just">
              <a:buNone/>
            </a:pPr>
            <a:endParaRPr lang="pt-BR" sz="2400" dirty="0" smtClean="0">
              <a:latin typeface="Times New Roman" panose="02020603050405020304" pitchFamily="18" charset="0"/>
              <a:cs typeface="Times New Roman" panose="02020603050405020304" pitchFamily="18" charset="0"/>
            </a:endParaRPr>
          </a:p>
          <a:p>
            <a:pPr marL="0" indent="0" algn="just">
              <a:spcBef>
                <a:spcPts val="0"/>
              </a:spcBef>
              <a:buNone/>
            </a:pPr>
            <a:r>
              <a:rPr lang="pt-BR" sz="2400" dirty="0" smtClean="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7034194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EXERCÍCIOS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a:bodyPr>
          <a:lstStyle/>
          <a:p>
            <a:pPr marL="0" indent="0" algn="just">
              <a:spcBef>
                <a:spcPts val="0"/>
              </a:spcBef>
              <a:buNone/>
            </a:pPr>
            <a:r>
              <a:rPr lang="pt-BR" sz="2600" dirty="0" smtClean="0">
                <a:latin typeface="Times New Roman" panose="02020603050405020304" pitchFamily="18" charset="0"/>
                <a:cs typeface="Times New Roman" panose="02020603050405020304" pitchFamily="18" charset="0"/>
              </a:rPr>
              <a:t>5) </a:t>
            </a:r>
            <a:r>
              <a:rPr lang="pt-BR" sz="2600" b="1" dirty="0" smtClean="0">
                <a:latin typeface="Times New Roman" panose="02020603050405020304" pitchFamily="18" charset="0"/>
                <a:cs typeface="Times New Roman" panose="02020603050405020304" pitchFamily="18" charset="0"/>
              </a:rPr>
              <a:t>Correção</a:t>
            </a:r>
            <a:r>
              <a:rPr lang="pt-BR" sz="2600" dirty="0" smtClean="0">
                <a:latin typeface="Times New Roman" panose="02020603050405020304" pitchFamily="18" charset="0"/>
                <a:cs typeface="Times New Roman" panose="02020603050405020304" pitchFamily="18" charset="0"/>
              </a:rPr>
              <a:t>:</a:t>
            </a:r>
          </a:p>
          <a:p>
            <a:pPr marL="0" indent="0" algn="just">
              <a:spcBef>
                <a:spcPts val="0"/>
              </a:spcBef>
              <a:buNone/>
            </a:pPr>
            <a:endParaRPr lang="pt-BR" sz="2600" dirty="0">
              <a:latin typeface="Times New Roman" panose="02020603050405020304" pitchFamily="18" charset="0"/>
              <a:cs typeface="Times New Roman" panose="02020603050405020304" pitchFamily="18" charset="0"/>
            </a:endParaRPr>
          </a:p>
          <a:p>
            <a:pPr marL="0" indent="0" algn="just">
              <a:spcBef>
                <a:spcPts val="0"/>
              </a:spcBef>
              <a:buNone/>
            </a:pPr>
            <a:r>
              <a:rPr lang="pt-BR" sz="2600" dirty="0" smtClean="0">
                <a:latin typeface="Times New Roman" panose="02020603050405020304" pitchFamily="18" charset="0"/>
                <a:cs typeface="Times New Roman" panose="02020603050405020304" pitchFamily="18" charset="0"/>
              </a:rPr>
              <a:t>“Existe um pássaro chamado bandeirinha que tem as cores da bandeira do Brasil. Ele vive </a:t>
            </a:r>
            <a:r>
              <a:rPr lang="pt-BR" sz="2600" b="1" dirty="0" smtClean="0">
                <a:latin typeface="Times New Roman" panose="02020603050405020304" pitchFamily="18" charset="0"/>
                <a:cs typeface="Times New Roman" panose="02020603050405020304" pitchFamily="18" charset="0"/>
              </a:rPr>
              <a:t>na Mata Atlântica </a:t>
            </a:r>
            <a:r>
              <a:rPr lang="pt-BR" sz="2600" dirty="0" smtClean="0">
                <a:latin typeface="Times New Roman" panose="02020603050405020304" pitchFamily="18" charset="0"/>
                <a:cs typeface="Times New Roman" panose="02020603050405020304" pitchFamily="18" charset="0"/>
              </a:rPr>
              <a:t>(lugar) e pode ser encontrado também </a:t>
            </a:r>
            <a:r>
              <a:rPr lang="pt-BR" sz="2600" b="1" dirty="0" smtClean="0">
                <a:latin typeface="Times New Roman" panose="02020603050405020304" pitchFamily="18" charset="0"/>
                <a:cs typeface="Times New Roman" panose="02020603050405020304" pitchFamily="18" charset="0"/>
              </a:rPr>
              <a:t>em algumas cidades </a:t>
            </a:r>
            <a:r>
              <a:rPr lang="pt-BR" sz="2600" dirty="0" smtClean="0">
                <a:latin typeface="Times New Roman" panose="02020603050405020304" pitchFamily="18" charset="0"/>
                <a:cs typeface="Times New Roman" panose="02020603050405020304" pitchFamily="18" charset="0"/>
              </a:rPr>
              <a:t>(lugar). Ao se associar com outra espécies de pássaros </a:t>
            </a:r>
            <a:r>
              <a:rPr lang="pt-BR" sz="2600" b="1" dirty="0" smtClean="0">
                <a:latin typeface="Times New Roman" panose="02020603050405020304" pitchFamily="18" charset="0"/>
                <a:cs typeface="Times New Roman" panose="02020603050405020304" pitchFamily="18" charset="0"/>
              </a:rPr>
              <a:t>em busca de comida </a:t>
            </a:r>
            <a:r>
              <a:rPr lang="pt-BR" sz="2600" dirty="0" smtClean="0">
                <a:latin typeface="Times New Roman" panose="02020603050405020304" pitchFamily="18" charset="0"/>
                <a:cs typeface="Times New Roman" panose="02020603050405020304" pitchFamily="18" charset="0"/>
              </a:rPr>
              <a:t>(finalidade), sua plumagem de cor viva </a:t>
            </a:r>
            <a:r>
              <a:rPr lang="pt-BR" sz="2600" b="1" dirty="0" smtClean="0">
                <a:latin typeface="Times New Roman" panose="02020603050405020304" pitchFamily="18" charset="0"/>
                <a:cs typeface="Times New Roman" panose="02020603050405020304" pitchFamily="18" charset="0"/>
              </a:rPr>
              <a:t>já</a:t>
            </a:r>
            <a:r>
              <a:rPr lang="pt-BR" sz="2600" dirty="0" smtClean="0">
                <a:latin typeface="Times New Roman" panose="02020603050405020304" pitchFamily="18" charset="0"/>
                <a:cs typeface="Times New Roman" panose="02020603050405020304" pitchFamily="18" charset="0"/>
              </a:rPr>
              <a:t> (tempo) </a:t>
            </a:r>
            <a:r>
              <a:rPr lang="pt-BR" sz="2600" b="1" dirty="0" smtClean="0">
                <a:latin typeface="Times New Roman" panose="02020603050405020304" pitchFamily="18" charset="0"/>
                <a:cs typeface="Times New Roman" panose="02020603050405020304" pitchFamily="18" charset="0"/>
              </a:rPr>
              <a:t>não</a:t>
            </a:r>
            <a:r>
              <a:rPr lang="pt-BR" sz="2600" dirty="0" smtClean="0">
                <a:latin typeface="Times New Roman" panose="02020603050405020304" pitchFamily="18" charset="0"/>
                <a:cs typeface="Times New Roman" panose="02020603050405020304" pitchFamily="18" charset="0"/>
              </a:rPr>
              <a:t> (negação) chama </a:t>
            </a:r>
            <a:r>
              <a:rPr lang="pt-BR" sz="2600" b="1" dirty="0" smtClean="0">
                <a:latin typeface="Times New Roman" panose="02020603050405020304" pitchFamily="18" charset="0"/>
                <a:cs typeface="Times New Roman" panose="02020603050405020304" pitchFamily="18" charset="0"/>
              </a:rPr>
              <a:t>tanta</a:t>
            </a:r>
            <a:r>
              <a:rPr lang="pt-BR" sz="2600" dirty="0" smtClean="0">
                <a:latin typeface="Times New Roman" panose="02020603050405020304" pitchFamily="18" charset="0"/>
                <a:cs typeface="Times New Roman" panose="02020603050405020304" pitchFamily="18" charset="0"/>
              </a:rPr>
              <a:t> (intensidade) atenção.”.</a:t>
            </a:r>
            <a:r>
              <a:rPr lang="pt-BR" sz="2400" dirty="0" smtClean="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336607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EXERCÍCIOS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a:bodyPr>
          <a:lstStyle/>
          <a:p>
            <a:pPr marL="0" indent="0" algn="just">
              <a:spcBef>
                <a:spcPts val="0"/>
              </a:spcBef>
              <a:buNone/>
            </a:pPr>
            <a:r>
              <a:rPr lang="pt-BR" sz="2600" dirty="0">
                <a:latin typeface="Times New Roman" panose="02020603050405020304" pitchFamily="18" charset="0"/>
                <a:cs typeface="Times New Roman" panose="02020603050405020304" pitchFamily="18" charset="0"/>
              </a:rPr>
              <a:t>6</a:t>
            </a:r>
            <a:r>
              <a:rPr lang="pt-BR" sz="2600" dirty="0" smtClean="0">
                <a:latin typeface="Times New Roman" panose="02020603050405020304" pitchFamily="18" charset="0"/>
                <a:cs typeface="Times New Roman" panose="02020603050405020304" pitchFamily="18" charset="0"/>
              </a:rPr>
              <a:t>) </a:t>
            </a:r>
            <a:r>
              <a:rPr lang="pt-BR" sz="2600" b="1" dirty="0" smtClean="0">
                <a:latin typeface="Times New Roman" panose="02020603050405020304" pitchFamily="18" charset="0"/>
                <a:cs typeface="Times New Roman" panose="02020603050405020304" pitchFamily="18" charset="0"/>
              </a:rPr>
              <a:t>Classifique os termos da oração</a:t>
            </a:r>
            <a:r>
              <a:rPr lang="pt-BR" sz="2600" dirty="0" smtClean="0">
                <a:latin typeface="Times New Roman" panose="02020603050405020304" pitchFamily="18" charset="0"/>
                <a:cs typeface="Times New Roman" panose="02020603050405020304" pitchFamily="18" charset="0"/>
              </a:rPr>
              <a:t>:</a:t>
            </a:r>
          </a:p>
          <a:p>
            <a:pPr marL="0" indent="0" algn="just">
              <a:spcBef>
                <a:spcPts val="0"/>
              </a:spcBef>
              <a:buNone/>
            </a:pPr>
            <a:endParaRPr lang="pt-BR" sz="2600" dirty="0">
              <a:latin typeface="Times New Roman" panose="02020603050405020304" pitchFamily="18" charset="0"/>
              <a:cs typeface="Times New Roman" panose="02020603050405020304" pitchFamily="18" charset="0"/>
            </a:endParaRPr>
          </a:p>
          <a:p>
            <a:pPr marL="0" indent="0" algn="just">
              <a:spcBef>
                <a:spcPts val="0"/>
              </a:spcBef>
              <a:buNone/>
            </a:pPr>
            <a:r>
              <a:rPr lang="pt-BR" sz="2600" dirty="0">
                <a:latin typeface="Times New Roman" panose="02020603050405020304" pitchFamily="18" charset="0"/>
                <a:cs typeface="Times New Roman" panose="02020603050405020304" pitchFamily="18" charset="0"/>
              </a:rPr>
              <a:t>a</a:t>
            </a:r>
            <a:r>
              <a:rPr lang="pt-BR" sz="2600" dirty="0" smtClean="0">
                <a:latin typeface="Times New Roman" panose="02020603050405020304" pitchFamily="18" charset="0"/>
                <a:cs typeface="Times New Roman" panose="02020603050405020304" pitchFamily="18" charset="0"/>
              </a:rPr>
              <a:t>) A enchente alagou a cidade na noite de ontem.</a:t>
            </a:r>
          </a:p>
          <a:p>
            <a:pPr marL="0" indent="0" algn="just">
              <a:spcBef>
                <a:spcPts val="0"/>
              </a:spcBef>
              <a:buNone/>
            </a:pPr>
            <a:r>
              <a:rPr lang="pt-BR" sz="2600" dirty="0" smtClean="0">
                <a:latin typeface="Times New Roman" panose="02020603050405020304" pitchFamily="18" charset="0"/>
                <a:cs typeface="Times New Roman" panose="02020603050405020304" pitchFamily="18" charset="0"/>
              </a:rPr>
              <a:t>b) O atleta correu muito.</a:t>
            </a:r>
          </a:p>
          <a:p>
            <a:pPr marL="0" indent="0" algn="just">
              <a:spcBef>
                <a:spcPts val="0"/>
              </a:spcBef>
              <a:buNone/>
            </a:pPr>
            <a:r>
              <a:rPr lang="pt-BR" sz="2600" dirty="0" smtClean="0">
                <a:latin typeface="Times New Roman" panose="02020603050405020304" pitchFamily="18" charset="0"/>
                <a:cs typeface="Times New Roman" panose="02020603050405020304" pitchFamily="18" charset="0"/>
              </a:rPr>
              <a:t>c) Provavelmente chegaremos atrasados.</a:t>
            </a:r>
          </a:p>
          <a:p>
            <a:pPr marL="0" indent="0" algn="just">
              <a:spcBef>
                <a:spcPts val="0"/>
              </a:spcBef>
              <a:buNone/>
            </a:pPr>
            <a:r>
              <a:rPr lang="pt-BR" sz="2600" dirty="0" smtClean="0">
                <a:latin typeface="Times New Roman" panose="02020603050405020304" pitchFamily="18" charset="0"/>
                <a:cs typeface="Times New Roman" panose="02020603050405020304" pitchFamily="18" charset="0"/>
              </a:rPr>
              <a:t>d) Ana e Rogério viajarão de avião.</a:t>
            </a:r>
          </a:p>
          <a:p>
            <a:pPr marL="0" indent="0" algn="just">
              <a:spcBef>
                <a:spcPts val="0"/>
              </a:spcBef>
              <a:buNone/>
            </a:pPr>
            <a:r>
              <a:rPr lang="pt-BR" sz="2600" dirty="0" smtClean="0">
                <a:latin typeface="Times New Roman" panose="02020603050405020304" pitchFamily="18" charset="0"/>
                <a:cs typeface="Times New Roman" panose="02020603050405020304" pitchFamily="18" charset="0"/>
              </a:rPr>
              <a:t>e) Necessita-se de atendentes no novo aeroporto.</a:t>
            </a:r>
          </a:p>
          <a:p>
            <a:pPr marL="0" indent="0" algn="just">
              <a:spcBef>
                <a:spcPts val="0"/>
              </a:spcBef>
              <a:buNone/>
            </a:pPr>
            <a:r>
              <a:rPr lang="pt-BR" sz="2600" dirty="0">
                <a:latin typeface="Times New Roman" panose="02020603050405020304" pitchFamily="18" charset="0"/>
                <a:cs typeface="Times New Roman" panose="02020603050405020304" pitchFamily="18" charset="0"/>
              </a:rPr>
              <a:t>f</a:t>
            </a:r>
            <a:r>
              <a:rPr lang="pt-BR" sz="2600" dirty="0" smtClean="0">
                <a:latin typeface="Times New Roman" panose="02020603050405020304" pitchFamily="18" charset="0"/>
                <a:cs typeface="Times New Roman" panose="02020603050405020304" pitchFamily="18" charset="0"/>
              </a:rPr>
              <a:t>) Nós gostamos muito da apresentação.</a:t>
            </a:r>
          </a:p>
          <a:p>
            <a:pPr marL="0" indent="0" algn="just">
              <a:spcBef>
                <a:spcPts val="0"/>
              </a:spcBef>
              <a:buNone/>
            </a:pPr>
            <a:r>
              <a:rPr lang="pt-BR" sz="2400" dirty="0" smtClean="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0444929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EXERCÍCIOS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a:bodyPr>
          <a:lstStyle/>
          <a:p>
            <a:pPr marL="0" indent="0" algn="just">
              <a:buNone/>
            </a:pPr>
            <a:r>
              <a:rPr lang="pt-BR" sz="2600" dirty="0" smtClean="0">
                <a:latin typeface="Times New Roman" panose="02020603050405020304" pitchFamily="18" charset="0"/>
                <a:cs typeface="Times New Roman" panose="02020603050405020304" pitchFamily="18" charset="0"/>
              </a:rPr>
              <a:t>7) </a:t>
            </a:r>
            <a:r>
              <a:rPr lang="pt-BR" sz="2800" b="1" dirty="0">
                <a:latin typeface="Times New Roman" panose="02020603050405020304" pitchFamily="18" charset="0"/>
                <a:cs typeface="Times New Roman" panose="02020603050405020304" pitchFamily="18" charset="0"/>
              </a:rPr>
              <a:t>(FAU-2016)</a:t>
            </a:r>
            <a:r>
              <a:rPr lang="pt-BR" sz="2800" dirty="0">
                <a:latin typeface="Times New Roman" panose="02020603050405020304" pitchFamily="18" charset="0"/>
                <a:cs typeface="Times New Roman" panose="02020603050405020304" pitchFamily="18" charset="0"/>
              </a:rPr>
              <a:t> Na frase: “Para a realização das provas do concurso, chegamos </a:t>
            </a:r>
            <a:r>
              <a:rPr lang="pt-BR" sz="2800" b="1" dirty="0">
                <a:latin typeface="Times New Roman" panose="02020603050405020304" pitchFamily="18" charset="0"/>
                <a:cs typeface="Times New Roman" panose="02020603050405020304" pitchFamily="18" charset="0"/>
              </a:rPr>
              <a:t>no ônibus das 7h</a:t>
            </a:r>
            <a:r>
              <a:rPr lang="pt-BR" sz="2800" dirty="0">
                <a:latin typeface="Times New Roman" panose="02020603050405020304" pitchFamily="18" charset="0"/>
                <a:cs typeface="Times New Roman" panose="02020603050405020304" pitchFamily="18" charset="0"/>
              </a:rPr>
              <a:t>.” A expressão destacada refere-se a</a:t>
            </a:r>
            <a:r>
              <a:rPr lang="pt-BR" sz="2800" dirty="0" smtClean="0">
                <a:latin typeface="Times New Roman" panose="02020603050405020304" pitchFamily="18" charset="0"/>
                <a:cs typeface="Times New Roman" panose="02020603050405020304" pitchFamily="18" charset="0"/>
              </a:rPr>
              <a:t>:</a:t>
            </a:r>
          </a:p>
          <a:p>
            <a:pPr marL="0" indent="0">
              <a:buNone/>
            </a:pPr>
            <a:endParaRPr lang="pt-BR" sz="2800" dirty="0">
              <a:latin typeface="Times New Roman" panose="02020603050405020304" pitchFamily="18" charset="0"/>
              <a:cs typeface="Times New Roman" panose="02020603050405020304" pitchFamily="18" charset="0"/>
            </a:endParaRPr>
          </a:p>
          <a:p>
            <a:pPr marL="0" indent="0">
              <a:buNone/>
            </a:pPr>
            <a:r>
              <a:rPr lang="pt-BR" sz="2800" dirty="0">
                <a:latin typeface="Times New Roman" panose="02020603050405020304" pitchFamily="18" charset="0"/>
                <a:cs typeface="Times New Roman" panose="02020603050405020304" pitchFamily="18" charset="0"/>
              </a:rPr>
              <a:t>a) ( ) Adjunto adverbial de meio.</a:t>
            </a:r>
          </a:p>
          <a:p>
            <a:pPr marL="0" indent="0">
              <a:buNone/>
            </a:pPr>
            <a:r>
              <a:rPr lang="pt-BR" sz="2800" dirty="0">
                <a:latin typeface="Times New Roman" panose="02020603050405020304" pitchFamily="18" charset="0"/>
                <a:cs typeface="Times New Roman" panose="02020603050405020304" pitchFamily="18" charset="0"/>
              </a:rPr>
              <a:t>b) ( ) Adjunto adverbial de tempo.</a:t>
            </a:r>
          </a:p>
          <a:p>
            <a:pPr marL="0" indent="0">
              <a:buNone/>
            </a:pPr>
            <a:r>
              <a:rPr lang="pt-BR" sz="2800" dirty="0">
                <a:latin typeface="Times New Roman" panose="02020603050405020304" pitchFamily="18" charset="0"/>
                <a:cs typeface="Times New Roman" panose="02020603050405020304" pitchFamily="18" charset="0"/>
              </a:rPr>
              <a:t>c) ( ) Adjunto adverbial de lugar.</a:t>
            </a:r>
          </a:p>
          <a:p>
            <a:pPr marL="0" indent="0">
              <a:buNone/>
            </a:pPr>
            <a:r>
              <a:rPr lang="pt-BR" sz="2800" dirty="0">
                <a:latin typeface="Times New Roman" panose="02020603050405020304" pitchFamily="18" charset="0"/>
                <a:cs typeface="Times New Roman" panose="02020603050405020304" pitchFamily="18" charset="0"/>
              </a:rPr>
              <a:t>d) ( ) Adjunto adverbial de modo.</a:t>
            </a:r>
          </a:p>
          <a:p>
            <a:pPr marL="0" indent="0">
              <a:buNone/>
            </a:pPr>
            <a:r>
              <a:rPr lang="pt-BR" sz="2800" dirty="0">
                <a:latin typeface="Times New Roman" panose="02020603050405020304" pitchFamily="18" charset="0"/>
                <a:cs typeface="Times New Roman" panose="02020603050405020304" pitchFamily="18" charset="0"/>
              </a:rPr>
              <a:t>e) ( ) Adjunto adverbial de meio e de tempo</a:t>
            </a:r>
            <a:r>
              <a:rPr lang="pt-BR" sz="2800" b="1" dirty="0">
                <a:latin typeface="Times New Roman" panose="02020603050405020304" pitchFamily="18" charset="0"/>
                <a:cs typeface="Times New Roman" panose="02020603050405020304" pitchFamily="18" charset="0"/>
              </a:rPr>
              <a:t>.</a:t>
            </a:r>
          </a:p>
          <a:p>
            <a:pPr marL="0" indent="0" algn="just">
              <a:spcBef>
                <a:spcPts val="0"/>
              </a:spcBef>
              <a:buNone/>
            </a:pPr>
            <a:r>
              <a:rPr lang="pt-BR" sz="2400" dirty="0" smtClean="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41810650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EXERCÍCIOS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a:bodyPr>
          <a:lstStyle/>
          <a:p>
            <a:pPr marL="0" indent="0" algn="just">
              <a:buNone/>
            </a:pPr>
            <a:r>
              <a:rPr lang="pt-BR" sz="2600" dirty="0">
                <a:latin typeface="Times New Roman" panose="02020603050405020304" pitchFamily="18" charset="0"/>
                <a:cs typeface="Times New Roman" panose="02020603050405020304" pitchFamily="18" charset="0"/>
              </a:rPr>
              <a:t>8</a:t>
            </a:r>
            <a:r>
              <a:rPr lang="pt-BR" sz="2600" dirty="0" smtClean="0">
                <a:latin typeface="Times New Roman" panose="02020603050405020304" pitchFamily="18" charset="0"/>
                <a:cs typeface="Times New Roman" panose="02020603050405020304" pitchFamily="18" charset="0"/>
              </a:rPr>
              <a:t>) </a:t>
            </a:r>
            <a:r>
              <a:rPr lang="pt-BR" sz="2800" dirty="0">
                <a:latin typeface="Times New Roman" panose="02020603050405020304" pitchFamily="18" charset="0"/>
                <a:cs typeface="Times New Roman" panose="02020603050405020304" pitchFamily="18" charset="0"/>
              </a:rPr>
              <a:t>(Instituto Excelência-2017) O adjunto adverbial relaciona-se com a circunstância por ele expressa. Assinale a alternativa que indica a frase que contém um adjunto adverbial de causa</a:t>
            </a:r>
            <a:r>
              <a:rPr lang="pt-BR" sz="2800" dirty="0" smtClean="0">
                <a:latin typeface="Times New Roman" panose="02020603050405020304" pitchFamily="18" charset="0"/>
                <a:cs typeface="Times New Roman" panose="02020603050405020304" pitchFamily="18" charset="0"/>
              </a:rPr>
              <a:t>:</a:t>
            </a:r>
          </a:p>
          <a:p>
            <a:pPr marL="0" indent="0">
              <a:buNone/>
            </a:pPr>
            <a:endParaRPr lang="pt-BR" sz="2800" dirty="0">
              <a:latin typeface="Times New Roman" panose="02020603050405020304" pitchFamily="18" charset="0"/>
              <a:cs typeface="Times New Roman" panose="02020603050405020304" pitchFamily="18" charset="0"/>
            </a:endParaRPr>
          </a:p>
          <a:p>
            <a:pPr marL="0" indent="0">
              <a:buNone/>
            </a:pPr>
            <a:r>
              <a:rPr lang="pt-BR" sz="2800" dirty="0">
                <a:latin typeface="Times New Roman" panose="02020603050405020304" pitchFamily="18" charset="0"/>
                <a:cs typeface="Times New Roman" panose="02020603050405020304" pitchFamily="18" charset="0"/>
              </a:rPr>
              <a:t>a) ( ) Jamais duvide de Deus.</a:t>
            </a:r>
          </a:p>
          <a:p>
            <a:pPr marL="0" indent="0">
              <a:buNone/>
            </a:pPr>
            <a:r>
              <a:rPr lang="pt-BR" sz="2800" dirty="0">
                <a:latin typeface="Times New Roman" panose="02020603050405020304" pitchFamily="18" charset="0"/>
                <a:cs typeface="Times New Roman" panose="02020603050405020304" pitchFamily="18" charset="0"/>
              </a:rPr>
              <a:t>b) ( ) Mande a carta pelo correio.</a:t>
            </a:r>
          </a:p>
          <a:p>
            <a:pPr marL="0" indent="0">
              <a:buNone/>
            </a:pPr>
            <a:r>
              <a:rPr lang="pt-BR" sz="2800" dirty="0">
                <a:latin typeface="Times New Roman" panose="02020603050405020304" pitchFamily="18" charset="0"/>
                <a:cs typeface="Times New Roman" panose="02020603050405020304" pitchFamily="18" charset="0"/>
              </a:rPr>
              <a:t>c) ( ) Devido ao mau tempo, não saiu de casa.</a:t>
            </a:r>
          </a:p>
          <a:p>
            <a:pPr marL="0" indent="0">
              <a:buNone/>
            </a:pPr>
            <a:r>
              <a:rPr lang="pt-BR" sz="2800" dirty="0">
                <a:latin typeface="Times New Roman" panose="02020603050405020304" pitchFamily="18" charset="0"/>
                <a:cs typeface="Times New Roman" panose="02020603050405020304" pitchFamily="18" charset="0"/>
              </a:rPr>
              <a:t>d) ( ) Nenhuma das alternativas.</a:t>
            </a:r>
          </a:p>
          <a:p>
            <a:pPr marL="0" indent="0" algn="just">
              <a:spcBef>
                <a:spcPts val="0"/>
              </a:spcBef>
              <a:buNone/>
            </a:pPr>
            <a:r>
              <a:rPr lang="pt-BR" sz="2400" dirty="0" smtClean="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4641498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EXERCÍCIOS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a:bodyPr>
          <a:lstStyle/>
          <a:p>
            <a:pPr marL="0" indent="0" algn="just">
              <a:buNone/>
            </a:pPr>
            <a:r>
              <a:rPr lang="pt-BR" sz="2600" dirty="0" smtClean="0">
                <a:latin typeface="Times New Roman" panose="02020603050405020304" pitchFamily="18" charset="0"/>
                <a:cs typeface="Times New Roman" panose="02020603050405020304" pitchFamily="18" charset="0"/>
              </a:rPr>
              <a:t>9) </a:t>
            </a:r>
            <a:r>
              <a:rPr lang="pt-BR" sz="2800" dirty="0">
                <a:latin typeface="Times New Roman" panose="02020603050405020304" pitchFamily="18" charset="0"/>
                <a:cs typeface="Times New Roman" panose="02020603050405020304" pitchFamily="18" charset="0"/>
              </a:rPr>
              <a:t>(U. F. Viçosa) Em todas as alternativas, há dois advérbios, exceto</a:t>
            </a:r>
            <a:r>
              <a:rPr lang="pt-BR" sz="2800" dirty="0" smtClean="0">
                <a:latin typeface="Times New Roman" panose="02020603050405020304" pitchFamily="18" charset="0"/>
                <a:cs typeface="Times New Roman" panose="02020603050405020304" pitchFamily="18" charset="0"/>
              </a:rPr>
              <a:t>:</a:t>
            </a:r>
          </a:p>
          <a:p>
            <a:pPr marL="0" indent="0" algn="just">
              <a:buNone/>
            </a:pPr>
            <a:endParaRPr lang="pt-BR" sz="2800" dirty="0">
              <a:latin typeface="Times New Roman" panose="02020603050405020304" pitchFamily="18" charset="0"/>
              <a:cs typeface="Times New Roman" panose="02020603050405020304" pitchFamily="18" charset="0"/>
            </a:endParaRPr>
          </a:p>
          <a:p>
            <a:pPr marL="0" indent="0">
              <a:buNone/>
            </a:pPr>
            <a:r>
              <a:rPr lang="pt-BR" sz="2800" dirty="0" smtClean="0">
                <a:latin typeface="Times New Roman" panose="02020603050405020304" pitchFamily="18" charset="0"/>
                <a:cs typeface="Times New Roman" panose="02020603050405020304" pitchFamily="18" charset="0"/>
              </a:rPr>
              <a:t>A – (  ) </a:t>
            </a:r>
            <a:r>
              <a:rPr lang="pt-BR" sz="2800" dirty="0">
                <a:latin typeface="Times New Roman" panose="02020603050405020304" pitchFamily="18" charset="0"/>
                <a:cs typeface="Times New Roman" panose="02020603050405020304" pitchFamily="18" charset="0"/>
              </a:rPr>
              <a:t>Ele permaneceu muito calado.</a:t>
            </a:r>
            <a:br>
              <a:rPr lang="pt-BR" sz="2800" dirty="0">
                <a:latin typeface="Times New Roman" panose="02020603050405020304" pitchFamily="18" charset="0"/>
                <a:cs typeface="Times New Roman" panose="02020603050405020304" pitchFamily="18" charset="0"/>
              </a:rPr>
            </a:br>
            <a:r>
              <a:rPr lang="pt-BR" sz="2800" dirty="0">
                <a:latin typeface="Times New Roman" panose="02020603050405020304" pitchFamily="18" charset="0"/>
                <a:cs typeface="Times New Roman" panose="02020603050405020304" pitchFamily="18" charset="0"/>
              </a:rPr>
              <a:t>b -  </a:t>
            </a:r>
            <a:r>
              <a:rPr lang="pt-BR" sz="2800" dirty="0" smtClean="0">
                <a:latin typeface="Times New Roman" panose="02020603050405020304" pitchFamily="18" charset="0"/>
                <a:cs typeface="Times New Roman" panose="02020603050405020304" pitchFamily="18" charset="0"/>
              </a:rPr>
              <a:t>(  ) </a:t>
            </a:r>
            <a:r>
              <a:rPr lang="pt-BR" sz="2800" dirty="0">
                <a:latin typeface="Times New Roman" panose="02020603050405020304" pitchFamily="18" charset="0"/>
                <a:cs typeface="Times New Roman" panose="02020603050405020304" pitchFamily="18" charset="0"/>
              </a:rPr>
              <a:t>Amanhã, não iremos ao cinema.</a:t>
            </a:r>
            <a:br>
              <a:rPr lang="pt-BR" sz="2800" dirty="0">
                <a:latin typeface="Times New Roman" panose="02020603050405020304" pitchFamily="18" charset="0"/>
                <a:cs typeface="Times New Roman" panose="02020603050405020304" pitchFamily="18" charset="0"/>
              </a:rPr>
            </a:br>
            <a:r>
              <a:rPr lang="pt-BR" sz="2800" dirty="0">
                <a:latin typeface="Times New Roman" panose="02020603050405020304" pitchFamily="18" charset="0"/>
                <a:cs typeface="Times New Roman" panose="02020603050405020304" pitchFamily="18" charset="0"/>
              </a:rPr>
              <a:t>c -  (  ) O menino, ontem, cantou desafinadamente.</a:t>
            </a:r>
          </a:p>
          <a:p>
            <a:pPr marL="0" indent="0">
              <a:buNone/>
            </a:pPr>
            <a:r>
              <a:rPr lang="pt-BR" sz="2800" dirty="0">
                <a:latin typeface="Times New Roman" panose="02020603050405020304" pitchFamily="18" charset="0"/>
                <a:cs typeface="Times New Roman" panose="02020603050405020304" pitchFamily="18" charset="0"/>
              </a:rPr>
              <a:t>d- (  ) Tranquilamente, </a:t>
            </a:r>
            <a:r>
              <a:rPr lang="pt-BR" sz="2800" dirty="0" smtClean="0">
                <a:latin typeface="Times New Roman" panose="02020603050405020304" pitchFamily="18" charset="0"/>
                <a:cs typeface="Times New Roman" panose="02020603050405020304" pitchFamily="18" charset="0"/>
              </a:rPr>
              <a:t>realizou-se, </a:t>
            </a:r>
            <a:r>
              <a:rPr lang="pt-BR" sz="2800" dirty="0">
                <a:latin typeface="Times New Roman" panose="02020603050405020304" pitchFamily="18" charset="0"/>
                <a:cs typeface="Times New Roman" panose="02020603050405020304" pitchFamily="18" charset="0"/>
              </a:rPr>
              <a:t>hoje, o jogo.</a:t>
            </a:r>
          </a:p>
          <a:p>
            <a:pPr marL="0" indent="0">
              <a:buNone/>
            </a:pPr>
            <a:r>
              <a:rPr lang="pt-BR" sz="2800" dirty="0">
                <a:latin typeface="Times New Roman" panose="02020603050405020304" pitchFamily="18" charset="0"/>
                <a:cs typeface="Times New Roman" panose="02020603050405020304" pitchFamily="18" charset="0"/>
              </a:rPr>
              <a:t>e – (  ) Ela falou calma e sabiamente.</a:t>
            </a:r>
          </a:p>
          <a:p>
            <a:pPr marL="0" indent="0" algn="just">
              <a:spcBef>
                <a:spcPts val="0"/>
              </a:spcBef>
              <a:buNone/>
            </a:pPr>
            <a:r>
              <a:rPr lang="pt-BR" sz="2400" dirty="0" smtClean="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4228906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EXERCÍCIOS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a:bodyPr>
          <a:lstStyle/>
          <a:p>
            <a:pPr marL="0" indent="0" algn="just">
              <a:buNone/>
            </a:pPr>
            <a:r>
              <a:rPr lang="pt-BR" sz="2600" dirty="0" smtClean="0">
                <a:latin typeface="Times New Roman" panose="02020603050405020304" pitchFamily="18" charset="0"/>
                <a:cs typeface="Times New Roman" panose="02020603050405020304" pitchFamily="18" charset="0"/>
              </a:rPr>
              <a:t>10) </a:t>
            </a:r>
            <a:r>
              <a:rPr lang="pt-BR" sz="2800" dirty="0">
                <a:latin typeface="Times New Roman" panose="02020603050405020304" pitchFamily="18" charset="0"/>
                <a:cs typeface="Times New Roman" panose="02020603050405020304" pitchFamily="18" charset="0"/>
              </a:rPr>
              <a:t>(UPR) Em 'Ele morreu </a:t>
            </a:r>
            <a:r>
              <a:rPr lang="pt-BR" sz="2800" u="sng" dirty="0">
                <a:latin typeface="Times New Roman" panose="02020603050405020304" pitchFamily="18" charset="0"/>
                <a:cs typeface="Times New Roman" panose="02020603050405020304" pitchFamily="18" charset="0"/>
              </a:rPr>
              <a:t>de fome</a:t>
            </a:r>
            <a:r>
              <a:rPr lang="pt-BR" sz="2800" dirty="0">
                <a:latin typeface="Times New Roman" panose="02020603050405020304" pitchFamily="18" charset="0"/>
                <a:cs typeface="Times New Roman" panose="02020603050405020304" pitchFamily="18" charset="0"/>
              </a:rPr>
              <a:t>', a expressão sublinhada classifica-se como:</a:t>
            </a:r>
            <a:br>
              <a:rPr lang="pt-BR" sz="2800" dirty="0">
                <a:latin typeface="Times New Roman" panose="02020603050405020304" pitchFamily="18" charset="0"/>
                <a:cs typeface="Times New Roman" panose="02020603050405020304" pitchFamily="18" charset="0"/>
              </a:rPr>
            </a:br>
            <a:endParaRPr lang="pt-BR" sz="2800" dirty="0">
              <a:latin typeface="Times New Roman" panose="02020603050405020304" pitchFamily="18" charset="0"/>
              <a:cs typeface="Times New Roman" panose="02020603050405020304" pitchFamily="18" charset="0"/>
            </a:endParaRPr>
          </a:p>
          <a:p>
            <a:pPr marL="0" indent="0">
              <a:buNone/>
            </a:pPr>
            <a:r>
              <a:rPr lang="pt-BR" sz="2800" dirty="0">
                <a:latin typeface="Times New Roman" panose="02020603050405020304" pitchFamily="18" charset="0"/>
                <a:cs typeface="Times New Roman" panose="02020603050405020304" pitchFamily="18" charset="0"/>
              </a:rPr>
              <a:t>a) adjunto adnominal</a:t>
            </a:r>
            <a:br>
              <a:rPr lang="pt-BR" sz="2800" dirty="0">
                <a:latin typeface="Times New Roman" panose="02020603050405020304" pitchFamily="18" charset="0"/>
                <a:cs typeface="Times New Roman" panose="02020603050405020304" pitchFamily="18" charset="0"/>
              </a:rPr>
            </a:br>
            <a:r>
              <a:rPr lang="pt-BR" sz="2800" dirty="0">
                <a:latin typeface="Times New Roman" panose="02020603050405020304" pitchFamily="18" charset="0"/>
                <a:cs typeface="Times New Roman" panose="02020603050405020304" pitchFamily="18" charset="0"/>
              </a:rPr>
              <a:t>b) aposto</a:t>
            </a:r>
            <a:br>
              <a:rPr lang="pt-BR" sz="2800" dirty="0">
                <a:latin typeface="Times New Roman" panose="02020603050405020304" pitchFamily="18" charset="0"/>
                <a:cs typeface="Times New Roman" panose="02020603050405020304" pitchFamily="18" charset="0"/>
              </a:rPr>
            </a:br>
            <a:r>
              <a:rPr lang="pt-BR" sz="2800" dirty="0">
                <a:latin typeface="Times New Roman" panose="02020603050405020304" pitchFamily="18" charset="0"/>
                <a:cs typeface="Times New Roman" panose="02020603050405020304" pitchFamily="18" charset="0"/>
              </a:rPr>
              <a:t>c) adjunto adverbial</a:t>
            </a:r>
            <a:br>
              <a:rPr lang="pt-BR" sz="2800" dirty="0">
                <a:latin typeface="Times New Roman" panose="02020603050405020304" pitchFamily="18" charset="0"/>
                <a:cs typeface="Times New Roman" panose="02020603050405020304" pitchFamily="18" charset="0"/>
              </a:rPr>
            </a:br>
            <a:r>
              <a:rPr lang="pt-BR" sz="2800" dirty="0">
                <a:latin typeface="Times New Roman" panose="02020603050405020304" pitchFamily="18" charset="0"/>
                <a:cs typeface="Times New Roman" panose="02020603050405020304" pitchFamily="18" charset="0"/>
              </a:rPr>
              <a:t>d) vocativo</a:t>
            </a:r>
          </a:p>
          <a:p>
            <a:pPr marL="0" indent="0" algn="just">
              <a:spcBef>
                <a:spcPts val="0"/>
              </a:spcBef>
              <a:buNone/>
            </a:pPr>
            <a:r>
              <a:rPr lang="pt-BR" sz="2400" dirty="0" smtClean="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7281945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EXERCÍCIOS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a:bodyPr>
          <a:lstStyle/>
          <a:p>
            <a:pPr marL="0" indent="0">
              <a:buNone/>
            </a:pPr>
            <a:r>
              <a:rPr lang="pt-BR" sz="2600" dirty="0" smtClean="0">
                <a:latin typeface="Times New Roman" panose="02020603050405020304" pitchFamily="18" charset="0"/>
                <a:cs typeface="Times New Roman" panose="02020603050405020304" pitchFamily="18" charset="0"/>
              </a:rPr>
              <a:t>11) </a:t>
            </a:r>
            <a:r>
              <a:rPr lang="pt-BR" sz="2800" dirty="0">
                <a:latin typeface="Times New Roman" panose="02020603050405020304" pitchFamily="18" charset="0"/>
                <a:cs typeface="Times New Roman" panose="02020603050405020304" pitchFamily="18" charset="0"/>
              </a:rPr>
              <a:t>(FMU-SP) Em: “Eu era </a:t>
            </a:r>
            <a:r>
              <a:rPr lang="pt-BR" sz="2800" b="1" dirty="0">
                <a:latin typeface="Times New Roman" panose="02020603050405020304" pitchFamily="18" charset="0"/>
                <a:cs typeface="Times New Roman" panose="02020603050405020304" pitchFamily="18" charset="0"/>
              </a:rPr>
              <a:t>enfim</a:t>
            </a:r>
            <a:r>
              <a:rPr lang="pt-BR" sz="2800" dirty="0">
                <a:latin typeface="Times New Roman" panose="02020603050405020304" pitchFamily="18" charset="0"/>
                <a:cs typeface="Times New Roman" panose="02020603050405020304" pitchFamily="18" charset="0"/>
              </a:rPr>
              <a:t>, </a:t>
            </a:r>
            <a:r>
              <a:rPr lang="pt-BR" sz="2800" b="1" dirty="0">
                <a:latin typeface="Times New Roman" panose="02020603050405020304" pitchFamily="18" charset="0"/>
                <a:cs typeface="Times New Roman" panose="02020603050405020304" pitchFamily="18" charset="0"/>
              </a:rPr>
              <a:t>senhores</a:t>
            </a:r>
            <a:r>
              <a:rPr lang="pt-BR" sz="2800" dirty="0">
                <a:latin typeface="Times New Roman" panose="02020603050405020304" pitchFamily="18" charset="0"/>
                <a:cs typeface="Times New Roman" panose="02020603050405020304" pitchFamily="18" charset="0"/>
              </a:rPr>
              <a:t>, </a:t>
            </a:r>
            <a:r>
              <a:rPr lang="pt-BR" sz="2800" b="1" dirty="0">
                <a:latin typeface="Times New Roman" panose="02020603050405020304" pitchFamily="18" charset="0"/>
                <a:cs typeface="Times New Roman" panose="02020603050405020304" pitchFamily="18" charset="0"/>
              </a:rPr>
              <a:t>uma graça de alienado</a:t>
            </a:r>
            <a:r>
              <a:rPr lang="pt-BR" sz="2800" dirty="0">
                <a:latin typeface="Times New Roman" panose="02020603050405020304" pitchFamily="18" charset="0"/>
                <a:cs typeface="Times New Roman" panose="02020603050405020304" pitchFamily="18" charset="0"/>
              </a:rPr>
              <a:t>”, os termos em destaque são, respectivamente: </a:t>
            </a:r>
            <a:br>
              <a:rPr lang="pt-BR" sz="2800" dirty="0">
                <a:latin typeface="Times New Roman" panose="02020603050405020304" pitchFamily="18" charset="0"/>
                <a:cs typeface="Times New Roman" panose="02020603050405020304" pitchFamily="18" charset="0"/>
              </a:rPr>
            </a:br>
            <a:r>
              <a:rPr lang="pt-BR" sz="2800" dirty="0">
                <a:latin typeface="Times New Roman" panose="02020603050405020304" pitchFamily="18" charset="0"/>
                <a:cs typeface="Times New Roman" panose="02020603050405020304" pitchFamily="18" charset="0"/>
              </a:rPr>
              <a:t/>
            </a:r>
            <a:br>
              <a:rPr lang="pt-BR" sz="2800" dirty="0">
                <a:latin typeface="Times New Roman" panose="02020603050405020304" pitchFamily="18" charset="0"/>
                <a:cs typeface="Times New Roman" panose="02020603050405020304" pitchFamily="18" charset="0"/>
              </a:rPr>
            </a:br>
            <a:r>
              <a:rPr lang="pt-BR" sz="2800" dirty="0">
                <a:latin typeface="Times New Roman" panose="02020603050405020304" pitchFamily="18" charset="0"/>
                <a:cs typeface="Times New Roman" panose="02020603050405020304" pitchFamily="18" charset="0"/>
              </a:rPr>
              <a:t/>
            </a:r>
            <a:br>
              <a:rPr lang="pt-BR" sz="2800" dirty="0">
                <a:latin typeface="Times New Roman" panose="02020603050405020304" pitchFamily="18" charset="0"/>
                <a:cs typeface="Times New Roman" panose="02020603050405020304" pitchFamily="18" charset="0"/>
              </a:rPr>
            </a:br>
            <a:r>
              <a:rPr lang="pt-BR" sz="2800" dirty="0">
                <a:latin typeface="Times New Roman" panose="02020603050405020304" pitchFamily="18" charset="0"/>
                <a:cs typeface="Times New Roman" panose="02020603050405020304" pitchFamily="18" charset="0"/>
              </a:rPr>
              <a:t>a. Adjunto adverbial, aposto, predicativo do objeto.</a:t>
            </a:r>
            <a:br>
              <a:rPr lang="pt-BR" sz="2800" dirty="0">
                <a:latin typeface="Times New Roman" panose="02020603050405020304" pitchFamily="18" charset="0"/>
                <a:cs typeface="Times New Roman" panose="02020603050405020304" pitchFamily="18" charset="0"/>
              </a:rPr>
            </a:br>
            <a:r>
              <a:rPr lang="pt-BR" sz="2800" dirty="0">
                <a:latin typeface="Times New Roman" panose="02020603050405020304" pitchFamily="18" charset="0"/>
                <a:cs typeface="Times New Roman" panose="02020603050405020304" pitchFamily="18" charset="0"/>
              </a:rPr>
              <a:t>b. Adjunto adnominal, vocativo, predicativo do sujeito.</a:t>
            </a:r>
            <a:br>
              <a:rPr lang="pt-BR" sz="2800" dirty="0">
                <a:latin typeface="Times New Roman" panose="02020603050405020304" pitchFamily="18" charset="0"/>
                <a:cs typeface="Times New Roman" panose="02020603050405020304" pitchFamily="18" charset="0"/>
              </a:rPr>
            </a:br>
            <a:r>
              <a:rPr lang="pt-BR" sz="2800" dirty="0">
                <a:latin typeface="Times New Roman" panose="02020603050405020304" pitchFamily="18" charset="0"/>
                <a:cs typeface="Times New Roman" panose="02020603050405020304" pitchFamily="18" charset="0"/>
              </a:rPr>
              <a:t>c. Adjunto adverbial, vocativo, objeto direto.</a:t>
            </a:r>
            <a:br>
              <a:rPr lang="pt-BR" sz="2800" dirty="0">
                <a:latin typeface="Times New Roman" panose="02020603050405020304" pitchFamily="18" charset="0"/>
                <a:cs typeface="Times New Roman" panose="02020603050405020304" pitchFamily="18" charset="0"/>
              </a:rPr>
            </a:br>
            <a:r>
              <a:rPr lang="pt-BR" sz="2800" dirty="0">
                <a:latin typeface="Times New Roman" panose="02020603050405020304" pitchFamily="18" charset="0"/>
                <a:cs typeface="Times New Roman" panose="02020603050405020304" pitchFamily="18" charset="0"/>
              </a:rPr>
              <a:t>d. Adjunto adverbial, vocativo, predicativo do sujeito.</a:t>
            </a:r>
            <a:br>
              <a:rPr lang="pt-BR" sz="2800" dirty="0">
                <a:latin typeface="Times New Roman" panose="02020603050405020304" pitchFamily="18" charset="0"/>
                <a:cs typeface="Times New Roman" panose="02020603050405020304" pitchFamily="18" charset="0"/>
              </a:rPr>
            </a:br>
            <a:r>
              <a:rPr lang="pt-BR" sz="2800" dirty="0">
                <a:latin typeface="Times New Roman" panose="02020603050405020304" pitchFamily="18" charset="0"/>
                <a:cs typeface="Times New Roman" panose="02020603050405020304" pitchFamily="18" charset="0"/>
              </a:rPr>
              <a:t>e. Adjunto adnominal, aposto, predicativo do objeto. </a:t>
            </a:r>
          </a:p>
          <a:p>
            <a:pPr marL="0" indent="0">
              <a:buNone/>
            </a:pPr>
            <a:r>
              <a:rPr lang="pt-BR" sz="2400" dirty="0" smtClean="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5880321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EXERCÍCIOS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a:bodyPr>
          <a:lstStyle/>
          <a:p>
            <a:pPr marL="0" indent="0" algn="just">
              <a:buNone/>
            </a:pPr>
            <a:r>
              <a:rPr lang="pt-BR" sz="2600" dirty="0" smtClean="0">
                <a:latin typeface="Times New Roman" panose="02020603050405020304" pitchFamily="18" charset="0"/>
                <a:cs typeface="Times New Roman" panose="02020603050405020304" pitchFamily="18" charset="0"/>
              </a:rPr>
              <a:t>12) </a:t>
            </a:r>
            <a:r>
              <a:rPr lang="pt-BR" sz="2800" dirty="0">
                <a:latin typeface="Times New Roman" panose="02020603050405020304" pitchFamily="18" charset="0"/>
                <a:cs typeface="Times New Roman" panose="02020603050405020304" pitchFamily="18" charset="0"/>
              </a:rPr>
              <a:t>Na oração "Você ficará </a:t>
            </a:r>
            <a:r>
              <a:rPr lang="pt-BR" sz="2800" b="1" u="sng" dirty="0" smtClean="0">
                <a:latin typeface="Times New Roman" panose="02020603050405020304" pitchFamily="18" charset="0"/>
                <a:cs typeface="Times New Roman" panose="02020603050405020304" pitchFamily="18" charset="0"/>
              </a:rPr>
              <a:t>tuberculoso</a:t>
            </a:r>
            <a:r>
              <a:rPr lang="pt-BR" sz="2800" dirty="0" smtClean="0">
                <a:latin typeface="Times New Roman" panose="02020603050405020304" pitchFamily="18" charset="0"/>
                <a:cs typeface="Times New Roman" panose="02020603050405020304" pitchFamily="18" charset="0"/>
              </a:rPr>
              <a:t>, </a:t>
            </a:r>
            <a:r>
              <a:rPr lang="pt-BR" sz="2800" b="1" u="sng" dirty="0" smtClean="0">
                <a:latin typeface="Times New Roman" panose="02020603050405020304" pitchFamily="18" charset="0"/>
                <a:cs typeface="Times New Roman" panose="02020603050405020304" pitchFamily="18" charset="0"/>
              </a:rPr>
              <a:t>de tuberculose</a:t>
            </a:r>
            <a:r>
              <a:rPr lang="pt-BR" sz="2800" dirty="0" smtClean="0">
                <a:latin typeface="Times New Roman" panose="02020603050405020304" pitchFamily="18" charset="0"/>
                <a:cs typeface="Times New Roman" panose="02020603050405020304" pitchFamily="18" charset="0"/>
              </a:rPr>
              <a:t> morrerá”, </a:t>
            </a:r>
            <a:r>
              <a:rPr lang="pt-BR" sz="2800" dirty="0">
                <a:latin typeface="Times New Roman" panose="02020603050405020304" pitchFamily="18" charset="0"/>
                <a:cs typeface="Times New Roman" panose="02020603050405020304" pitchFamily="18" charset="0"/>
              </a:rPr>
              <a:t>as palavras destacadas são, respectivamente</a:t>
            </a:r>
            <a:r>
              <a:rPr lang="pt-BR" sz="2800" dirty="0" smtClean="0">
                <a:latin typeface="Times New Roman" panose="02020603050405020304" pitchFamily="18" charset="0"/>
                <a:cs typeface="Times New Roman" panose="02020603050405020304" pitchFamily="18" charset="0"/>
              </a:rPr>
              <a:t>:</a:t>
            </a:r>
          </a:p>
          <a:p>
            <a:pPr marL="0" indent="0">
              <a:buNone/>
            </a:pPr>
            <a:r>
              <a:rPr lang="pt-BR" sz="2800" dirty="0">
                <a:latin typeface="Times New Roman" panose="02020603050405020304" pitchFamily="18" charset="0"/>
                <a:cs typeface="Times New Roman" panose="02020603050405020304" pitchFamily="18" charset="0"/>
              </a:rPr>
              <a:t/>
            </a:r>
            <a:br>
              <a:rPr lang="pt-BR" sz="2800" dirty="0">
                <a:latin typeface="Times New Roman" panose="02020603050405020304" pitchFamily="18" charset="0"/>
                <a:cs typeface="Times New Roman" panose="02020603050405020304" pitchFamily="18" charset="0"/>
              </a:rPr>
            </a:br>
            <a:r>
              <a:rPr lang="pt-BR" sz="2800" dirty="0">
                <a:latin typeface="Times New Roman" panose="02020603050405020304" pitchFamily="18" charset="0"/>
                <a:cs typeface="Times New Roman" panose="02020603050405020304" pitchFamily="18" charset="0"/>
              </a:rPr>
              <a:t>A) adjunto adverbial de modo e adjunto adverbial de </a:t>
            </a:r>
            <a:r>
              <a:rPr lang="pt-BR" sz="2800" dirty="0" smtClean="0">
                <a:latin typeface="Times New Roman" panose="02020603050405020304" pitchFamily="18" charset="0"/>
                <a:cs typeface="Times New Roman" panose="02020603050405020304" pitchFamily="18" charset="0"/>
              </a:rPr>
              <a:t>causa.</a:t>
            </a:r>
            <a:r>
              <a:rPr lang="pt-BR" sz="2800" dirty="0">
                <a:latin typeface="Times New Roman" panose="02020603050405020304" pitchFamily="18" charset="0"/>
                <a:cs typeface="Times New Roman" panose="02020603050405020304" pitchFamily="18" charset="0"/>
              </a:rPr>
              <a:t/>
            </a:r>
            <a:br>
              <a:rPr lang="pt-BR" sz="2800" dirty="0">
                <a:latin typeface="Times New Roman" panose="02020603050405020304" pitchFamily="18" charset="0"/>
                <a:cs typeface="Times New Roman" panose="02020603050405020304" pitchFamily="18" charset="0"/>
              </a:rPr>
            </a:br>
            <a:r>
              <a:rPr lang="pt-BR" sz="2800" dirty="0">
                <a:latin typeface="Times New Roman" panose="02020603050405020304" pitchFamily="18" charset="0"/>
                <a:cs typeface="Times New Roman" panose="02020603050405020304" pitchFamily="18" charset="0"/>
              </a:rPr>
              <a:t>B) objeto direto e objeto </a:t>
            </a:r>
            <a:r>
              <a:rPr lang="pt-BR" sz="2800" dirty="0" smtClean="0">
                <a:latin typeface="Times New Roman" panose="02020603050405020304" pitchFamily="18" charset="0"/>
                <a:cs typeface="Times New Roman" panose="02020603050405020304" pitchFamily="18" charset="0"/>
              </a:rPr>
              <a:t>indireto.</a:t>
            </a:r>
            <a:r>
              <a:rPr lang="pt-BR" sz="2800" dirty="0">
                <a:latin typeface="Times New Roman" panose="02020603050405020304" pitchFamily="18" charset="0"/>
                <a:cs typeface="Times New Roman" panose="02020603050405020304" pitchFamily="18" charset="0"/>
              </a:rPr>
              <a:t/>
            </a:r>
            <a:br>
              <a:rPr lang="pt-BR" sz="2800" dirty="0">
                <a:latin typeface="Times New Roman" panose="02020603050405020304" pitchFamily="18" charset="0"/>
                <a:cs typeface="Times New Roman" panose="02020603050405020304" pitchFamily="18" charset="0"/>
              </a:rPr>
            </a:br>
            <a:r>
              <a:rPr lang="pt-BR" sz="2800" dirty="0">
                <a:latin typeface="Times New Roman" panose="02020603050405020304" pitchFamily="18" charset="0"/>
                <a:cs typeface="Times New Roman" panose="02020603050405020304" pitchFamily="18" charset="0"/>
              </a:rPr>
              <a:t>C) predicativo do sujeito e adjunto </a:t>
            </a:r>
            <a:r>
              <a:rPr lang="pt-BR" sz="2800" dirty="0" smtClean="0">
                <a:latin typeface="Times New Roman" panose="02020603050405020304" pitchFamily="18" charset="0"/>
                <a:cs typeface="Times New Roman" panose="02020603050405020304" pitchFamily="18" charset="0"/>
              </a:rPr>
              <a:t>adverbial</a:t>
            </a:r>
            <a:r>
              <a:rPr lang="pt-BR" sz="2800" b="1" dirty="0" smtClean="0">
                <a:latin typeface="Times New Roman" panose="02020603050405020304" pitchFamily="18" charset="0"/>
                <a:cs typeface="Times New Roman" panose="02020603050405020304" pitchFamily="18" charset="0"/>
              </a:rPr>
              <a:t>.</a:t>
            </a:r>
            <a:r>
              <a:rPr lang="pt-BR" sz="2800" dirty="0">
                <a:latin typeface="Times New Roman" panose="02020603050405020304" pitchFamily="18" charset="0"/>
                <a:cs typeface="Times New Roman" panose="02020603050405020304" pitchFamily="18" charset="0"/>
              </a:rPr>
              <a:t/>
            </a:r>
            <a:br>
              <a:rPr lang="pt-BR" sz="2800" dirty="0">
                <a:latin typeface="Times New Roman" panose="02020603050405020304" pitchFamily="18" charset="0"/>
                <a:cs typeface="Times New Roman" panose="02020603050405020304" pitchFamily="18" charset="0"/>
              </a:rPr>
            </a:br>
            <a:r>
              <a:rPr lang="pt-BR" sz="2800" dirty="0">
                <a:latin typeface="Times New Roman" panose="02020603050405020304" pitchFamily="18" charset="0"/>
                <a:cs typeface="Times New Roman" panose="02020603050405020304" pitchFamily="18" charset="0"/>
              </a:rPr>
              <a:t>D) </a:t>
            </a:r>
            <a:r>
              <a:rPr lang="pt-BR" sz="2800" dirty="0" smtClean="0">
                <a:latin typeface="Times New Roman" panose="02020603050405020304" pitchFamily="18" charset="0"/>
                <a:cs typeface="Times New Roman" panose="02020603050405020304" pitchFamily="18" charset="0"/>
              </a:rPr>
              <a:t>predicativo e predicativo.</a:t>
            </a:r>
            <a:r>
              <a:rPr lang="pt-BR" sz="2800" dirty="0">
                <a:latin typeface="Times New Roman" panose="02020603050405020304" pitchFamily="18" charset="0"/>
                <a:cs typeface="Times New Roman" panose="02020603050405020304" pitchFamily="18" charset="0"/>
              </a:rPr>
              <a:t/>
            </a:r>
            <a:br>
              <a:rPr lang="pt-BR" sz="2800" dirty="0">
                <a:latin typeface="Times New Roman" panose="02020603050405020304" pitchFamily="18" charset="0"/>
                <a:cs typeface="Times New Roman" panose="02020603050405020304" pitchFamily="18" charset="0"/>
              </a:rPr>
            </a:br>
            <a:r>
              <a:rPr lang="pt-BR" sz="2800" dirty="0">
                <a:latin typeface="Times New Roman" panose="02020603050405020304" pitchFamily="18" charset="0"/>
                <a:cs typeface="Times New Roman" panose="02020603050405020304" pitchFamily="18" charset="0"/>
              </a:rPr>
              <a:t>E) </a:t>
            </a:r>
            <a:r>
              <a:rPr lang="pt-BR" sz="2800" dirty="0" err="1" smtClean="0">
                <a:latin typeface="Times New Roman" panose="02020603050405020304" pitchFamily="18" charset="0"/>
                <a:cs typeface="Times New Roman" panose="02020603050405020304" pitchFamily="18" charset="0"/>
              </a:rPr>
              <a:t>n.d.a</a:t>
            </a:r>
            <a:r>
              <a:rPr lang="pt-BR" sz="2800" dirty="0" smtClean="0">
                <a:latin typeface="Times New Roman" panose="02020603050405020304" pitchFamily="18" charset="0"/>
                <a:cs typeface="Times New Roman" panose="02020603050405020304" pitchFamily="18" charset="0"/>
              </a:rPr>
              <a:t>.</a:t>
            </a:r>
            <a:endParaRPr lang="pt-BR" sz="2800" dirty="0">
              <a:latin typeface="Times New Roman" panose="02020603050405020304" pitchFamily="18" charset="0"/>
              <a:cs typeface="Times New Roman" panose="02020603050405020304" pitchFamily="18" charset="0"/>
            </a:endParaRPr>
          </a:p>
          <a:p>
            <a:pPr marL="0" indent="0">
              <a:buNone/>
            </a:pPr>
            <a:r>
              <a:rPr lang="pt-BR" sz="2400" dirty="0" smtClean="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0860913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EXERCÍCIOS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a:bodyPr>
          <a:lstStyle/>
          <a:p>
            <a:pPr marL="0" indent="0" algn="just">
              <a:buNone/>
            </a:pPr>
            <a:r>
              <a:rPr lang="pt-BR" sz="2600" dirty="0" smtClean="0">
                <a:latin typeface="Times New Roman" panose="02020603050405020304" pitchFamily="18" charset="0"/>
                <a:cs typeface="Times New Roman" panose="02020603050405020304" pitchFamily="18" charset="0"/>
              </a:rPr>
              <a:t>13) </a:t>
            </a:r>
            <a:r>
              <a:rPr lang="pt-BR" sz="2800" dirty="0"/>
              <a:t>(PUC-SP) Dê a função sintática do termo destacado em: “</a:t>
            </a:r>
            <a:r>
              <a:rPr lang="pt-BR" sz="2800" b="1" dirty="0"/>
              <a:t>Depressa</a:t>
            </a:r>
            <a:r>
              <a:rPr lang="pt-BR" sz="2800" dirty="0"/>
              <a:t> esqueci o Quincas Borba</a:t>
            </a:r>
            <a:r>
              <a:rPr lang="pt-BR" sz="2800" dirty="0" smtClean="0"/>
              <a:t>”.</a:t>
            </a:r>
          </a:p>
          <a:p>
            <a:pPr marL="0" indent="0">
              <a:buNone/>
            </a:pPr>
            <a:r>
              <a:rPr lang="pt-BR" sz="2800" dirty="0">
                <a:latin typeface="Times New Roman" panose="02020603050405020304" pitchFamily="18" charset="0"/>
                <a:cs typeface="Times New Roman" panose="02020603050405020304" pitchFamily="18" charset="0"/>
              </a:rPr>
              <a:t/>
            </a:r>
            <a:br>
              <a:rPr lang="pt-BR" sz="2800" dirty="0">
                <a:latin typeface="Times New Roman" panose="02020603050405020304" pitchFamily="18" charset="0"/>
                <a:cs typeface="Times New Roman" panose="02020603050405020304" pitchFamily="18" charset="0"/>
              </a:rPr>
            </a:br>
            <a:r>
              <a:rPr lang="pt-BR" sz="2800" dirty="0">
                <a:latin typeface="Times New Roman" panose="02020603050405020304" pitchFamily="18" charset="0"/>
                <a:cs typeface="Times New Roman" panose="02020603050405020304" pitchFamily="18" charset="0"/>
              </a:rPr>
              <a:t>A) </a:t>
            </a:r>
            <a:r>
              <a:rPr lang="pt-BR" sz="2800" dirty="0" smtClean="0">
                <a:latin typeface="Times New Roman" panose="02020603050405020304" pitchFamily="18" charset="0"/>
                <a:cs typeface="Times New Roman" panose="02020603050405020304" pitchFamily="18" charset="0"/>
              </a:rPr>
              <a:t>objeto direto.</a:t>
            </a:r>
            <a:r>
              <a:rPr lang="pt-BR" sz="2800" dirty="0">
                <a:latin typeface="Times New Roman" panose="02020603050405020304" pitchFamily="18" charset="0"/>
                <a:cs typeface="Times New Roman" panose="02020603050405020304" pitchFamily="18" charset="0"/>
              </a:rPr>
              <a:t/>
            </a:r>
            <a:br>
              <a:rPr lang="pt-BR" sz="2800" dirty="0">
                <a:latin typeface="Times New Roman" panose="02020603050405020304" pitchFamily="18" charset="0"/>
                <a:cs typeface="Times New Roman" panose="02020603050405020304" pitchFamily="18" charset="0"/>
              </a:rPr>
            </a:br>
            <a:r>
              <a:rPr lang="pt-BR" sz="2800" dirty="0">
                <a:latin typeface="Times New Roman" panose="02020603050405020304" pitchFamily="18" charset="0"/>
                <a:cs typeface="Times New Roman" panose="02020603050405020304" pitchFamily="18" charset="0"/>
              </a:rPr>
              <a:t>B) </a:t>
            </a:r>
            <a:r>
              <a:rPr lang="pt-BR" sz="2800" dirty="0" smtClean="0">
                <a:latin typeface="Times New Roman" panose="02020603050405020304" pitchFamily="18" charset="0"/>
                <a:cs typeface="Times New Roman" panose="02020603050405020304" pitchFamily="18" charset="0"/>
              </a:rPr>
              <a:t>sujeito.</a:t>
            </a:r>
            <a:r>
              <a:rPr lang="pt-BR" sz="2800" dirty="0">
                <a:latin typeface="Times New Roman" panose="02020603050405020304" pitchFamily="18" charset="0"/>
                <a:cs typeface="Times New Roman" panose="02020603050405020304" pitchFamily="18" charset="0"/>
              </a:rPr>
              <a:t/>
            </a:r>
            <a:br>
              <a:rPr lang="pt-BR" sz="2800" dirty="0">
                <a:latin typeface="Times New Roman" panose="02020603050405020304" pitchFamily="18" charset="0"/>
                <a:cs typeface="Times New Roman" panose="02020603050405020304" pitchFamily="18" charset="0"/>
              </a:rPr>
            </a:br>
            <a:r>
              <a:rPr lang="pt-BR" sz="2800" dirty="0">
                <a:latin typeface="Times New Roman" panose="02020603050405020304" pitchFamily="18" charset="0"/>
                <a:cs typeface="Times New Roman" panose="02020603050405020304" pitchFamily="18" charset="0"/>
              </a:rPr>
              <a:t>C) </a:t>
            </a:r>
            <a:r>
              <a:rPr lang="pt-BR" sz="2800" dirty="0" smtClean="0">
                <a:latin typeface="Times New Roman" panose="02020603050405020304" pitchFamily="18" charset="0"/>
                <a:cs typeface="Times New Roman" panose="02020603050405020304" pitchFamily="18" charset="0"/>
              </a:rPr>
              <a:t>adjunto adverbial.</a:t>
            </a:r>
            <a:r>
              <a:rPr lang="pt-BR" sz="2800" dirty="0">
                <a:latin typeface="Times New Roman" panose="02020603050405020304" pitchFamily="18" charset="0"/>
                <a:cs typeface="Times New Roman" panose="02020603050405020304" pitchFamily="18" charset="0"/>
              </a:rPr>
              <a:t/>
            </a:r>
            <a:br>
              <a:rPr lang="pt-BR" sz="2800" dirty="0">
                <a:latin typeface="Times New Roman" panose="02020603050405020304" pitchFamily="18" charset="0"/>
                <a:cs typeface="Times New Roman" panose="02020603050405020304" pitchFamily="18" charset="0"/>
              </a:rPr>
            </a:br>
            <a:r>
              <a:rPr lang="pt-BR" sz="2800" dirty="0">
                <a:latin typeface="Times New Roman" panose="02020603050405020304" pitchFamily="18" charset="0"/>
                <a:cs typeface="Times New Roman" panose="02020603050405020304" pitchFamily="18" charset="0"/>
              </a:rPr>
              <a:t>D) </a:t>
            </a:r>
            <a:r>
              <a:rPr lang="pt-BR" sz="2800" dirty="0" smtClean="0">
                <a:latin typeface="Times New Roman" panose="02020603050405020304" pitchFamily="18" charset="0"/>
                <a:cs typeface="Times New Roman" panose="02020603050405020304" pitchFamily="18" charset="0"/>
              </a:rPr>
              <a:t>predicativo do sujeito.</a:t>
            </a:r>
            <a:r>
              <a:rPr lang="pt-BR" sz="2800" dirty="0">
                <a:latin typeface="Times New Roman" panose="02020603050405020304" pitchFamily="18" charset="0"/>
                <a:cs typeface="Times New Roman" panose="02020603050405020304" pitchFamily="18" charset="0"/>
              </a:rPr>
              <a:t/>
            </a:r>
            <a:br>
              <a:rPr lang="pt-BR" sz="2800" dirty="0">
                <a:latin typeface="Times New Roman" panose="02020603050405020304" pitchFamily="18" charset="0"/>
                <a:cs typeface="Times New Roman" panose="02020603050405020304" pitchFamily="18" charset="0"/>
              </a:rPr>
            </a:br>
            <a:r>
              <a:rPr lang="pt-BR" sz="2800" dirty="0">
                <a:latin typeface="Times New Roman" panose="02020603050405020304" pitchFamily="18" charset="0"/>
                <a:cs typeface="Times New Roman" panose="02020603050405020304" pitchFamily="18" charset="0"/>
              </a:rPr>
              <a:t>E) </a:t>
            </a:r>
            <a:r>
              <a:rPr lang="pt-BR" sz="2800" dirty="0" smtClean="0">
                <a:latin typeface="Times New Roman" panose="02020603050405020304" pitchFamily="18" charset="0"/>
                <a:cs typeface="Times New Roman" panose="02020603050405020304" pitchFamily="18" charset="0"/>
              </a:rPr>
              <a:t>aposto.</a:t>
            </a:r>
            <a:endParaRPr lang="pt-BR" sz="2800" dirty="0">
              <a:latin typeface="Times New Roman" panose="02020603050405020304" pitchFamily="18" charset="0"/>
              <a:cs typeface="Times New Roman" panose="02020603050405020304" pitchFamily="18" charset="0"/>
            </a:endParaRPr>
          </a:p>
          <a:p>
            <a:pPr marL="0" indent="0">
              <a:buNone/>
            </a:pPr>
            <a:r>
              <a:rPr lang="pt-BR" sz="2400" dirty="0" smtClean="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42231034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EXERCÍCIOS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a:bodyPr>
          <a:lstStyle/>
          <a:p>
            <a:pPr marL="0" indent="0">
              <a:buNone/>
            </a:pPr>
            <a:r>
              <a:rPr lang="pt-BR" sz="2600" dirty="0" smtClean="0">
                <a:latin typeface="Times New Roman" panose="02020603050405020304" pitchFamily="18" charset="0"/>
                <a:cs typeface="Times New Roman" panose="02020603050405020304" pitchFamily="18" charset="0"/>
              </a:rPr>
              <a:t>14) </a:t>
            </a:r>
            <a:r>
              <a:rPr lang="pt-BR" sz="2800" dirty="0">
                <a:latin typeface="Times New Roman" panose="02020603050405020304" pitchFamily="18" charset="0"/>
                <a:cs typeface="Times New Roman" panose="02020603050405020304" pitchFamily="18" charset="0"/>
              </a:rPr>
              <a:t>(PUC-SP) Dê a função sintática do termo destacado em: “Voltaremos </a:t>
            </a:r>
            <a:r>
              <a:rPr lang="pt-BR" sz="2800" b="1" u="sng" dirty="0">
                <a:latin typeface="Times New Roman" panose="02020603050405020304" pitchFamily="18" charset="0"/>
                <a:cs typeface="Times New Roman" panose="02020603050405020304" pitchFamily="18" charset="0"/>
              </a:rPr>
              <a:t>pela Via Anhanguera</a:t>
            </a:r>
            <a:r>
              <a:rPr lang="pt-BR" sz="2800" dirty="0" smtClean="0">
                <a:latin typeface="Times New Roman" panose="02020603050405020304" pitchFamily="18" charset="0"/>
                <a:cs typeface="Times New Roman" panose="02020603050405020304" pitchFamily="18" charset="0"/>
              </a:rPr>
              <a:t>”.</a:t>
            </a:r>
          </a:p>
          <a:p>
            <a:pPr marL="0" indent="0">
              <a:buNone/>
            </a:pPr>
            <a:r>
              <a:rPr lang="pt-BR" sz="2800" dirty="0">
                <a:latin typeface="Times New Roman" panose="02020603050405020304" pitchFamily="18" charset="0"/>
                <a:cs typeface="Times New Roman" panose="02020603050405020304" pitchFamily="18" charset="0"/>
              </a:rPr>
              <a:t/>
            </a:r>
            <a:br>
              <a:rPr lang="pt-BR" sz="2800" dirty="0">
                <a:latin typeface="Times New Roman" panose="02020603050405020304" pitchFamily="18" charset="0"/>
                <a:cs typeface="Times New Roman" panose="02020603050405020304" pitchFamily="18" charset="0"/>
              </a:rPr>
            </a:br>
            <a:r>
              <a:rPr lang="pt-BR" sz="2800" dirty="0">
                <a:latin typeface="Times New Roman" panose="02020603050405020304" pitchFamily="18" charset="0"/>
                <a:cs typeface="Times New Roman" panose="02020603050405020304" pitchFamily="18" charset="0"/>
              </a:rPr>
              <a:t>a. sujeito.</a:t>
            </a:r>
            <a:br>
              <a:rPr lang="pt-BR" sz="2800" dirty="0">
                <a:latin typeface="Times New Roman" panose="02020603050405020304" pitchFamily="18" charset="0"/>
                <a:cs typeface="Times New Roman" panose="02020603050405020304" pitchFamily="18" charset="0"/>
              </a:rPr>
            </a:br>
            <a:r>
              <a:rPr lang="pt-BR" sz="2800" dirty="0">
                <a:latin typeface="Times New Roman" panose="02020603050405020304" pitchFamily="18" charset="0"/>
                <a:cs typeface="Times New Roman" panose="02020603050405020304" pitchFamily="18" charset="0"/>
              </a:rPr>
              <a:t>b. objeto direto.</a:t>
            </a:r>
            <a:br>
              <a:rPr lang="pt-BR" sz="2800" dirty="0">
                <a:latin typeface="Times New Roman" panose="02020603050405020304" pitchFamily="18" charset="0"/>
                <a:cs typeface="Times New Roman" panose="02020603050405020304" pitchFamily="18" charset="0"/>
              </a:rPr>
            </a:br>
            <a:r>
              <a:rPr lang="pt-BR" sz="2800" dirty="0">
                <a:latin typeface="Times New Roman" panose="02020603050405020304" pitchFamily="18" charset="0"/>
                <a:cs typeface="Times New Roman" panose="02020603050405020304" pitchFamily="18" charset="0"/>
              </a:rPr>
              <a:t>c. agente da passiva.</a:t>
            </a:r>
            <a:br>
              <a:rPr lang="pt-BR" sz="2800" dirty="0">
                <a:latin typeface="Times New Roman" panose="02020603050405020304" pitchFamily="18" charset="0"/>
                <a:cs typeface="Times New Roman" panose="02020603050405020304" pitchFamily="18" charset="0"/>
              </a:rPr>
            </a:br>
            <a:r>
              <a:rPr lang="pt-BR" sz="2800" dirty="0">
                <a:latin typeface="Times New Roman" panose="02020603050405020304" pitchFamily="18" charset="0"/>
                <a:cs typeface="Times New Roman" panose="02020603050405020304" pitchFamily="18" charset="0"/>
              </a:rPr>
              <a:t>d. adjunto adverbial.</a:t>
            </a:r>
            <a:br>
              <a:rPr lang="pt-BR" sz="2800" dirty="0">
                <a:latin typeface="Times New Roman" panose="02020603050405020304" pitchFamily="18" charset="0"/>
                <a:cs typeface="Times New Roman" panose="02020603050405020304" pitchFamily="18" charset="0"/>
              </a:rPr>
            </a:br>
            <a:r>
              <a:rPr lang="pt-BR" sz="2800" dirty="0">
                <a:latin typeface="Times New Roman" panose="02020603050405020304" pitchFamily="18" charset="0"/>
                <a:cs typeface="Times New Roman" panose="02020603050405020304" pitchFamily="18" charset="0"/>
              </a:rPr>
              <a:t>e. aposto. </a:t>
            </a:r>
          </a:p>
          <a:p>
            <a:pPr marL="0" indent="0">
              <a:buNone/>
            </a:pPr>
            <a:r>
              <a:rPr lang="pt-BR" sz="2400" dirty="0" smtClean="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438600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ADJUNTO ADVERBIAL</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fontScale="70000" lnSpcReduction="20000"/>
          </a:bodyPr>
          <a:lstStyle/>
          <a:p>
            <a:pPr marL="0" indent="0" algn="just">
              <a:buNone/>
            </a:pPr>
            <a:r>
              <a:rPr lang="pt-BR" sz="2600" dirty="0" smtClean="0">
                <a:latin typeface="Times New Roman" panose="02020603050405020304" pitchFamily="18" charset="0"/>
                <a:cs typeface="Times New Roman" panose="02020603050405020304" pitchFamily="18" charset="0"/>
              </a:rPr>
              <a:t>• Classificação (apenas os mais conhecidos):</a:t>
            </a:r>
          </a:p>
          <a:p>
            <a:pPr marL="0" indent="0" algn="just">
              <a:buNone/>
            </a:pPr>
            <a:endParaRPr lang="pt-BR" sz="2600" dirty="0" smtClean="0">
              <a:latin typeface="Times New Roman" panose="02020603050405020304" pitchFamily="18" charset="0"/>
              <a:cs typeface="Times New Roman" panose="02020603050405020304" pitchFamily="18" charset="0"/>
            </a:endParaRPr>
          </a:p>
          <a:p>
            <a:pPr marL="0" indent="0" algn="just">
              <a:spcBef>
                <a:spcPts val="0"/>
              </a:spcBef>
              <a:buNone/>
            </a:pPr>
            <a:r>
              <a:rPr lang="pt-BR" sz="2600" dirty="0" smtClean="0">
                <a:latin typeface="Times New Roman" panose="02020603050405020304" pitchFamily="18" charset="0"/>
                <a:cs typeface="Times New Roman" panose="02020603050405020304" pitchFamily="18" charset="0"/>
              </a:rPr>
              <a:t>• </a:t>
            </a:r>
            <a:r>
              <a:rPr lang="pt-BR" sz="2600" b="1" dirty="0" smtClean="0">
                <a:latin typeface="Times New Roman" panose="02020603050405020304" pitchFamily="18" charset="0"/>
                <a:cs typeface="Times New Roman" panose="02020603050405020304" pitchFamily="18" charset="0"/>
              </a:rPr>
              <a:t>Tempo</a:t>
            </a:r>
            <a:r>
              <a:rPr lang="pt-BR" sz="2600" dirty="0" smtClean="0">
                <a:latin typeface="Times New Roman" panose="02020603050405020304" pitchFamily="18" charset="0"/>
                <a:cs typeface="Times New Roman" panose="02020603050405020304" pitchFamily="18" charset="0"/>
              </a:rPr>
              <a:t>: Os meus pais chegaram </a:t>
            </a:r>
            <a:r>
              <a:rPr lang="pt-BR" sz="2600" b="1" dirty="0" smtClean="0">
                <a:latin typeface="Times New Roman" panose="02020603050405020304" pitchFamily="18" charset="0"/>
                <a:cs typeface="Times New Roman" panose="02020603050405020304" pitchFamily="18" charset="0"/>
              </a:rPr>
              <a:t>ontem</a:t>
            </a:r>
            <a:r>
              <a:rPr lang="pt-BR" sz="26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pt-BR" sz="2600" dirty="0" smtClean="0">
                <a:latin typeface="Times New Roman" panose="02020603050405020304" pitchFamily="18" charset="0"/>
                <a:cs typeface="Times New Roman" panose="02020603050405020304" pitchFamily="18" charset="0"/>
              </a:rPr>
              <a:t>• </a:t>
            </a:r>
            <a:r>
              <a:rPr lang="pt-BR" sz="2600" b="1" dirty="0" smtClean="0">
                <a:latin typeface="Times New Roman" panose="02020603050405020304" pitchFamily="18" charset="0"/>
                <a:cs typeface="Times New Roman" panose="02020603050405020304" pitchFamily="18" charset="0"/>
              </a:rPr>
              <a:t>Lugar</a:t>
            </a:r>
            <a:r>
              <a:rPr lang="pt-BR" sz="2600" dirty="0" smtClean="0">
                <a:latin typeface="Times New Roman" panose="02020603050405020304" pitchFamily="18" charset="0"/>
                <a:cs typeface="Times New Roman" panose="02020603050405020304" pitchFamily="18" charset="0"/>
              </a:rPr>
              <a:t>: </a:t>
            </a:r>
            <a:r>
              <a:rPr lang="pt-BR" sz="2600" b="1" dirty="0" smtClean="0">
                <a:latin typeface="Times New Roman" panose="02020603050405020304" pitchFamily="18" charset="0"/>
                <a:cs typeface="Times New Roman" panose="02020603050405020304" pitchFamily="18" charset="0"/>
              </a:rPr>
              <a:t>Nesta casa</a:t>
            </a:r>
            <a:r>
              <a:rPr lang="pt-BR" sz="2600" dirty="0" smtClean="0">
                <a:latin typeface="Times New Roman" panose="02020603050405020304" pitchFamily="18" charset="0"/>
                <a:cs typeface="Times New Roman" panose="02020603050405020304" pitchFamily="18" charset="0"/>
              </a:rPr>
              <a:t>, não se discute política.</a:t>
            </a:r>
          </a:p>
          <a:p>
            <a:pPr marL="0" indent="0" algn="just">
              <a:buNone/>
            </a:pPr>
            <a:r>
              <a:rPr lang="pt-BR" sz="2600" dirty="0" smtClean="0">
                <a:latin typeface="Times New Roman" panose="02020603050405020304" pitchFamily="18" charset="0"/>
                <a:cs typeface="Times New Roman" panose="02020603050405020304" pitchFamily="18" charset="0"/>
              </a:rPr>
              <a:t>• </a:t>
            </a:r>
            <a:r>
              <a:rPr lang="pt-BR" sz="2600" b="1" dirty="0" smtClean="0">
                <a:latin typeface="Times New Roman" panose="02020603050405020304" pitchFamily="18" charset="0"/>
                <a:cs typeface="Times New Roman" panose="02020603050405020304" pitchFamily="18" charset="0"/>
              </a:rPr>
              <a:t>Intensidade</a:t>
            </a:r>
            <a:r>
              <a:rPr lang="pt-BR" sz="2600" dirty="0" smtClean="0">
                <a:latin typeface="Times New Roman" panose="02020603050405020304" pitchFamily="18" charset="0"/>
                <a:cs typeface="Times New Roman" panose="02020603050405020304" pitchFamily="18" charset="0"/>
              </a:rPr>
              <a:t>: Nós andamos </a:t>
            </a:r>
            <a:r>
              <a:rPr lang="pt-BR" sz="2600" b="1" dirty="0" smtClean="0">
                <a:latin typeface="Times New Roman" panose="02020603050405020304" pitchFamily="18" charset="0"/>
                <a:cs typeface="Times New Roman" panose="02020603050405020304" pitchFamily="18" charset="0"/>
              </a:rPr>
              <a:t>bastante</a:t>
            </a:r>
            <a:r>
              <a:rPr lang="pt-BR" sz="2600" dirty="0" smtClean="0">
                <a:latin typeface="Times New Roman" panose="02020603050405020304" pitchFamily="18" charset="0"/>
                <a:cs typeface="Times New Roman" panose="02020603050405020304" pitchFamily="18" charset="0"/>
              </a:rPr>
              <a:t>.</a:t>
            </a:r>
          </a:p>
          <a:p>
            <a:pPr marL="0" indent="0" algn="just">
              <a:buNone/>
            </a:pPr>
            <a:r>
              <a:rPr lang="pt-BR" sz="2600" dirty="0" smtClean="0">
                <a:latin typeface="Times New Roman" panose="02020603050405020304" pitchFamily="18" charset="0"/>
                <a:cs typeface="Times New Roman" panose="02020603050405020304" pitchFamily="18" charset="0"/>
              </a:rPr>
              <a:t>• </a:t>
            </a:r>
            <a:r>
              <a:rPr lang="pt-BR" sz="2600" b="1" dirty="0" smtClean="0">
                <a:latin typeface="Times New Roman" panose="02020603050405020304" pitchFamily="18" charset="0"/>
                <a:cs typeface="Times New Roman" panose="02020603050405020304" pitchFamily="18" charset="0"/>
              </a:rPr>
              <a:t>Modo</a:t>
            </a:r>
            <a:r>
              <a:rPr lang="pt-BR" sz="2600" dirty="0" smtClean="0">
                <a:latin typeface="Times New Roman" panose="02020603050405020304" pitchFamily="18" charset="0"/>
                <a:cs typeface="Times New Roman" panose="02020603050405020304" pitchFamily="18" charset="0"/>
              </a:rPr>
              <a:t>: Os japoneses falam </a:t>
            </a:r>
            <a:r>
              <a:rPr lang="pt-BR" sz="2600" b="1" dirty="0" smtClean="0">
                <a:latin typeface="Times New Roman" panose="02020603050405020304" pitchFamily="18" charset="0"/>
                <a:cs typeface="Times New Roman" panose="02020603050405020304" pitchFamily="18" charset="0"/>
              </a:rPr>
              <a:t>lentamente</a:t>
            </a:r>
            <a:r>
              <a:rPr lang="pt-BR" sz="2600" dirty="0" smtClean="0">
                <a:latin typeface="Times New Roman" panose="02020603050405020304" pitchFamily="18" charset="0"/>
                <a:cs typeface="Times New Roman" panose="02020603050405020304" pitchFamily="18" charset="0"/>
              </a:rPr>
              <a:t>.</a:t>
            </a:r>
          </a:p>
          <a:p>
            <a:pPr marL="0" indent="0" algn="just">
              <a:buNone/>
            </a:pPr>
            <a:r>
              <a:rPr lang="pt-BR" sz="2600" dirty="0" smtClean="0">
                <a:latin typeface="Times New Roman" panose="02020603050405020304" pitchFamily="18" charset="0"/>
                <a:cs typeface="Times New Roman" panose="02020603050405020304" pitchFamily="18" charset="0"/>
              </a:rPr>
              <a:t>• </a:t>
            </a:r>
            <a:r>
              <a:rPr lang="pt-BR" sz="2600" b="1" dirty="0" smtClean="0">
                <a:latin typeface="Times New Roman" panose="02020603050405020304" pitchFamily="18" charset="0"/>
                <a:cs typeface="Times New Roman" panose="02020603050405020304" pitchFamily="18" charset="0"/>
              </a:rPr>
              <a:t>Afirmação</a:t>
            </a:r>
            <a:r>
              <a:rPr lang="pt-BR" sz="2600" dirty="0" smtClean="0">
                <a:latin typeface="Times New Roman" panose="02020603050405020304" pitchFamily="18" charset="0"/>
                <a:cs typeface="Times New Roman" panose="02020603050405020304" pitchFamily="18" charset="0"/>
              </a:rPr>
              <a:t>: </a:t>
            </a:r>
            <a:r>
              <a:rPr lang="pt-BR" sz="2600" b="1" dirty="0" smtClean="0">
                <a:latin typeface="Times New Roman" panose="02020603050405020304" pitchFamily="18" charset="0"/>
                <a:cs typeface="Times New Roman" panose="02020603050405020304" pitchFamily="18" charset="0"/>
              </a:rPr>
              <a:t>Certamente</a:t>
            </a:r>
            <a:r>
              <a:rPr lang="pt-BR" sz="2600" dirty="0" smtClean="0">
                <a:latin typeface="Times New Roman" panose="02020603050405020304" pitchFamily="18" charset="0"/>
                <a:cs typeface="Times New Roman" panose="02020603050405020304" pitchFamily="18" charset="0"/>
              </a:rPr>
              <a:t> choverá amanhã.</a:t>
            </a:r>
          </a:p>
          <a:p>
            <a:pPr marL="0" indent="0" algn="just">
              <a:buNone/>
            </a:pPr>
            <a:r>
              <a:rPr lang="pt-BR" sz="2600" dirty="0" smtClean="0">
                <a:latin typeface="Times New Roman" panose="02020603050405020304" pitchFamily="18" charset="0"/>
                <a:cs typeface="Times New Roman" panose="02020603050405020304" pitchFamily="18" charset="0"/>
              </a:rPr>
              <a:t>• </a:t>
            </a:r>
            <a:r>
              <a:rPr lang="pt-BR" sz="2600" b="1" dirty="0" smtClean="0">
                <a:latin typeface="Times New Roman" panose="02020603050405020304" pitchFamily="18" charset="0"/>
                <a:cs typeface="Times New Roman" panose="02020603050405020304" pitchFamily="18" charset="0"/>
              </a:rPr>
              <a:t>Negação</a:t>
            </a:r>
            <a:r>
              <a:rPr lang="pt-BR" sz="2600" dirty="0" smtClean="0">
                <a:latin typeface="Times New Roman" panose="02020603050405020304" pitchFamily="18" charset="0"/>
                <a:cs typeface="Times New Roman" panose="02020603050405020304" pitchFamily="18" charset="0"/>
              </a:rPr>
              <a:t>: </a:t>
            </a:r>
            <a:r>
              <a:rPr lang="pt-BR" sz="2600" b="1" dirty="0" smtClean="0">
                <a:latin typeface="Times New Roman" panose="02020603050405020304" pitchFamily="18" charset="0"/>
                <a:cs typeface="Times New Roman" panose="02020603050405020304" pitchFamily="18" charset="0"/>
              </a:rPr>
              <a:t>Não</a:t>
            </a:r>
            <a:r>
              <a:rPr lang="pt-BR" sz="2600" dirty="0" smtClean="0">
                <a:latin typeface="Times New Roman" panose="02020603050405020304" pitchFamily="18" charset="0"/>
                <a:cs typeface="Times New Roman" panose="02020603050405020304" pitchFamily="18" charset="0"/>
              </a:rPr>
              <a:t> sairei de casa hoje.</a:t>
            </a:r>
          </a:p>
          <a:p>
            <a:pPr marL="0" indent="0" algn="just">
              <a:buNone/>
            </a:pPr>
            <a:r>
              <a:rPr lang="pt-BR" sz="2600" dirty="0" smtClean="0">
                <a:latin typeface="Times New Roman" panose="02020603050405020304" pitchFamily="18" charset="0"/>
                <a:cs typeface="Times New Roman" panose="02020603050405020304" pitchFamily="18" charset="0"/>
              </a:rPr>
              <a:t>• </a:t>
            </a:r>
            <a:r>
              <a:rPr lang="pt-BR" sz="2600" b="1" dirty="0" smtClean="0">
                <a:latin typeface="Times New Roman" panose="02020603050405020304" pitchFamily="18" charset="0"/>
                <a:cs typeface="Times New Roman" panose="02020603050405020304" pitchFamily="18" charset="0"/>
              </a:rPr>
              <a:t>Dúvida</a:t>
            </a:r>
            <a:r>
              <a:rPr lang="pt-BR" sz="2600" dirty="0" smtClean="0">
                <a:latin typeface="Times New Roman" panose="02020603050405020304" pitchFamily="18" charset="0"/>
                <a:cs typeface="Times New Roman" panose="02020603050405020304" pitchFamily="18" charset="0"/>
              </a:rPr>
              <a:t>: </a:t>
            </a:r>
            <a:r>
              <a:rPr lang="pt-BR" sz="2600" b="1" dirty="0" smtClean="0">
                <a:latin typeface="Times New Roman" panose="02020603050405020304" pitchFamily="18" charset="0"/>
                <a:cs typeface="Times New Roman" panose="02020603050405020304" pitchFamily="18" charset="0"/>
              </a:rPr>
              <a:t>Talvez</a:t>
            </a:r>
            <a:r>
              <a:rPr lang="pt-BR" sz="2600" dirty="0" smtClean="0">
                <a:latin typeface="Times New Roman" panose="02020603050405020304" pitchFamily="18" charset="0"/>
                <a:cs typeface="Times New Roman" panose="02020603050405020304" pitchFamily="18" charset="0"/>
              </a:rPr>
              <a:t> haja uma solução melhor.</a:t>
            </a:r>
          </a:p>
          <a:p>
            <a:pPr marL="0" indent="0" algn="just">
              <a:buNone/>
            </a:pPr>
            <a:r>
              <a:rPr lang="pt-BR" sz="2600" dirty="0" smtClean="0">
                <a:latin typeface="Times New Roman" panose="02020603050405020304" pitchFamily="18" charset="0"/>
                <a:cs typeface="Times New Roman" panose="02020603050405020304" pitchFamily="18" charset="0"/>
              </a:rPr>
              <a:t>• </a:t>
            </a:r>
            <a:r>
              <a:rPr lang="pt-BR" sz="2600" b="1" dirty="0" smtClean="0">
                <a:latin typeface="Times New Roman" panose="02020603050405020304" pitchFamily="18" charset="0"/>
                <a:cs typeface="Times New Roman" panose="02020603050405020304" pitchFamily="18" charset="0"/>
              </a:rPr>
              <a:t>Causa</a:t>
            </a:r>
            <a:r>
              <a:rPr lang="pt-BR" sz="2600" dirty="0" smtClean="0">
                <a:latin typeface="Times New Roman" panose="02020603050405020304" pitchFamily="18" charset="0"/>
                <a:cs typeface="Times New Roman" panose="02020603050405020304" pitchFamily="18" charset="0"/>
              </a:rPr>
              <a:t>: Ele está sofrendo </a:t>
            </a:r>
            <a:r>
              <a:rPr lang="pt-BR" sz="2600" b="1" dirty="0" smtClean="0">
                <a:latin typeface="Times New Roman" panose="02020603050405020304" pitchFamily="18" charset="0"/>
                <a:cs typeface="Times New Roman" panose="02020603050405020304" pitchFamily="18" charset="0"/>
              </a:rPr>
              <a:t>por amor</a:t>
            </a:r>
            <a:r>
              <a:rPr lang="pt-BR" sz="2600" dirty="0" smtClean="0">
                <a:latin typeface="Times New Roman" panose="02020603050405020304" pitchFamily="18" charset="0"/>
                <a:cs typeface="Times New Roman" panose="02020603050405020304" pitchFamily="18" charset="0"/>
              </a:rPr>
              <a:t>.</a:t>
            </a:r>
          </a:p>
          <a:p>
            <a:pPr marL="0" indent="0" algn="just">
              <a:buNone/>
            </a:pPr>
            <a:r>
              <a:rPr lang="pt-BR" sz="2600" dirty="0" smtClean="0">
                <a:latin typeface="Times New Roman" panose="02020603050405020304" pitchFamily="18" charset="0"/>
                <a:cs typeface="Times New Roman" panose="02020603050405020304" pitchFamily="18" charset="0"/>
              </a:rPr>
              <a:t>• </a:t>
            </a:r>
            <a:r>
              <a:rPr lang="pt-BR" sz="2600" b="1" dirty="0" smtClean="0">
                <a:latin typeface="Times New Roman" panose="02020603050405020304" pitchFamily="18" charset="0"/>
                <a:cs typeface="Times New Roman" panose="02020603050405020304" pitchFamily="18" charset="0"/>
              </a:rPr>
              <a:t>Companhia</a:t>
            </a:r>
            <a:r>
              <a:rPr lang="pt-BR" sz="2600" dirty="0" smtClean="0">
                <a:latin typeface="Times New Roman" panose="02020603050405020304" pitchFamily="18" charset="0"/>
                <a:cs typeface="Times New Roman" panose="02020603050405020304" pitchFamily="18" charset="0"/>
              </a:rPr>
              <a:t>: Ninguém saiu </a:t>
            </a:r>
            <a:r>
              <a:rPr lang="pt-BR" sz="2600" b="1" dirty="0" smtClean="0">
                <a:latin typeface="Times New Roman" panose="02020603050405020304" pitchFamily="18" charset="0"/>
                <a:cs typeface="Times New Roman" panose="02020603050405020304" pitchFamily="18" charset="0"/>
              </a:rPr>
              <a:t>comigo</a:t>
            </a:r>
            <a:r>
              <a:rPr lang="pt-BR" sz="2600" dirty="0" smtClean="0">
                <a:latin typeface="Times New Roman" panose="02020603050405020304" pitchFamily="18" charset="0"/>
                <a:cs typeface="Times New Roman" panose="02020603050405020304" pitchFamily="18" charset="0"/>
              </a:rPr>
              <a:t>.</a:t>
            </a:r>
          </a:p>
          <a:p>
            <a:pPr marL="0" indent="0" algn="just">
              <a:buNone/>
            </a:pPr>
            <a:r>
              <a:rPr lang="pt-BR" sz="2600" dirty="0" smtClean="0">
                <a:latin typeface="Times New Roman" panose="02020603050405020304" pitchFamily="18" charset="0"/>
                <a:cs typeface="Times New Roman" panose="02020603050405020304" pitchFamily="18" charset="0"/>
              </a:rPr>
              <a:t>• </a:t>
            </a:r>
            <a:r>
              <a:rPr lang="pt-BR" sz="2600" b="1" dirty="0" smtClean="0">
                <a:latin typeface="Times New Roman" panose="02020603050405020304" pitchFamily="18" charset="0"/>
                <a:cs typeface="Times New Roman" panose="02020603050405020304" pitchFamily="18" charset="0"/>
              </a:rPr>
              <a:t>Condição</a:t>
            </a:r>
            <a:r>
              <a:rPr lang="pt-BR" sz="2600" dirty="0" smtClean="0">
                <a:latin typeface="Times New Roman" panose="02020603050405020304" pitchFamily="18" charset="0"/>
                <a:cs typeface="Times New Roman" panose="02020603050405020304" pitchFamily="18" charset="0"/>
              </a:rPr>
              <a:t>: Faremos a autorização </a:t>
            </a:r>
            <a:r>
              <a:rPr lang="pt-BR" sz="2600" b="1" dirty="0" smtClean="0">
                <a:latin typeface="Times New Roman" panose="02020603050405020304" pitchFamily="18" charset="0"/>
                <a:cs typeface="Times New Roman" panose="02020603050405020304" pitchFamily="18" charset="0"/>
              </a:rPr>
              <a:t>sob indicação médica</a:t>
            </a:r>
            <a:r>
              <a:rPr lang="pt-BR" sz="2600" dirty="0" smtClean="0">
                <a:latin typeface="Times New Roman" panose="02020603050405020304" pitchFamily="18" charset="0"/>
                <a:cs typeface="Times New Roman" panose="02020603050405020304" pitchFamily="18" charset="0"/>
              </a:rPr>
              <a:t>.</a:t>
            </a:r>
          </a:p>
          <a:p>
            <a:pPr marL="0" indent="0" algn="just">
              <a:buNone/>
            </a:pPr>
            <a:r>
              <a:rPr lang="pt-BR" sz="2600" dirty="0" smtClean="0">
                <a:latin typeface="Times New Roman" panose="02020603050405020304" pitchFamily="18" charset="0"/>
                <a:cs typeface="Times New Roman" panose="02020603050405020304" pitchFamily="18" charset="0"/>
              </a:rPr>
              <a:t>• </a:t>
            </a:r>
            <a:r>
              <a:rPr lang="pt-BR" sz="2600" b="1" dirty="0" smtClean="0">
                <a:latin typeface="Times New Roman" panose="02020603050405020304" pitchFamily="18" charset="0"/>
                <a:cs typeface="Times New Roman" panose="02020603050405020304" pitchFamily="18" charset="0"/>
              </a:rPr>
              <a:t>Finalidade</a:t>
            </a:r>
            <a:r>
              <a:rPr lang="pt-BR" sz="2600" dirty="0" smtClean="0">
                <a:latin typeface="Times New Roman" panose="02020603050405020304" pitchFamily="18" charset="0"/>
                <a:cs typeface="Times New Roman" panose="02020603050405020304" pitchFamily="18" charset="0"/>
              </a:rPr>
              <a:t>: Este espaço está reservado </a:t>
            </a:r>
            <a:r>
              <a:rPr lang="pt-BR" sz="2600" b="1" dirty="0" smtClean="0">
                <a:latin typeface="Times New Roman" panose="02020603050405020304" pitchFamily="18" charset="0"/>
                <a:cs typeface="Times New Roman" panose="02020603050405020304" pitchFamily="18" charset="0"/>
              </a:rPr>
              <a:t>para nosso quadro</a:t>
            </a:r>
            <a:r>
              <a:rPr lang="pt-BR" sz="2600" dirty="0" smtClean="0">
                <a:latin typeface="Times New Roman" panose="02020603050405020304" pitchFamily="18" charset="0"/>
                <a:cs typeface="Times New Roman" panose="02020603050405020304" pitchFamily="18" charset="0"/>
              </a:rPr>
              <a:t>.</a:t>
            </a:r>
          </a:p>
          <a:p>
            <a:pPr marL="0" indent="0" algn="just">
              <a:buNone/>
            </a:pPr>
            <a:r>
              <a:rPr lang="pt-BR" sz="2600" dirty="0" smtClean="0">
                <a:latin typeface="Times New Roman" panose="02020603050405020304" pitchFamily="18" charset="0"/>
                <a:cs typeface="Times New Roman" panose="02020603050405020304" pitchFamily="18" charset="0"/>
              </a:rPr>
              <a:t>• </a:t>
            </a:r>
            <a:r>
              <a:rPr lang="pt-BR" sz="2600" b="1" dirty="0" smtClean="0">
                <a:latin typeface="Times New Roman" panose="02020603050405020304" pitchFamily="18" charset="0"/>
                <a:cs typeface="Times New Roman" panose="02020603050405020304" pitchFamily="18" charset="0"/>
              </a:rPr>
              <a:t>Instrumento</a:t>
            </a:r>
            <a:r>
              <a:rPr lang="pt-BR" sz="2600" dirty="0" smtClean="0">
                <a:latin typeface="Times New Roman" panose="02020603050405020304" pitchFamily="18" charset="0"/>
                <a:cs typeface="Times New Roman" panose="02020603050405020304" pitchFamily="18" charset="0"/>
              </a:rPr>
              <a:t>: Abriram a porta </a:t>
            </a:r>
            <a:r>
              <a:rPr lang="pt-BR" sz="2600" b="1" dirty="0" smtClean="0">
                <a:latin typeface="Times New Roman" panose="02020603050405020304" pitchFamily="18" charset="0"/>
                <a:cs typeface="Times New Roman" panose="02020603050405020304" pitchFamily="18" charset="0"/>
              </a:rPr>
              <a:t>com a chave</a:t>
            </a:r>
            <a:r>
              <a:rPr lang="pt-BR" sz="2600" dirty="0" smtClean="0">
                <a:latin typeface="Times New Roman" panose="02020603050405020304" pitchFamily="18" charset="0"/>
                <a:cs typeface="Times New Roman" panose="02020603050405020304" pitchFamily="18" charset="0"/>
              </a:rPr>
              <a:t>.</a:t>
            </a:r>
          </a:p>
          <a:p>
            <a:pPr marL="0" indent="0" algn="just">
              <a:buNone/>
            </a:pPr>
            <a:r>
              <a:rPr lang="pt-BR" sz="2600" dirty="0" smtClean="0">
                <a:latin typeface="Times New Roman" panose="02020603050405020304" pitchFamily="18" charset="0"/>
                <a:cs typeface="Times New Roman" panose="02020603050405020304" pitchFamily="18" charset="0"/>
              </a:rPr>
              <a:t>• </a:t>
            </a:r>
            <a:r>
              <a:rPr lang="pt-BR" sz="2600" b="1" dirty="0" smtClean="0">
                <a:latin typeface="Times New Roman" panose="02020603050405020304" pitchFamily="18" charset="0"/>
                <a:cs typeface="Times New Roman" panose="02020603050405020304" pitchFamily="18" charset="0"/>
              </a:rPr>
              <a:t>Meio</a:t>
            </a:r>
            <a:r>
              <a:rPr lang="pt-BR" sz="2600" dirty="0" smtClean="0">
                <a:latin typeface="Times New Roman" panose="02020603050405020304" pitchFamily="18" charset="0"/>
                <a:cs typeface="Times New Roman" panose="02020603050405020304" pitchFamily="18" charset="0"/>
              </a:rPr>
              <a:t>: Viemos </a:t>
            </a:r>
            <a:r>
              <a:rPr lang="pt-BR" sz="2600" b="1" dirty="0" smtClean="0">
                <a:latin typeface="Times New Roman" panose="02020603050405020304" pitchFamily="18" charset="0"/>
                <a:cs typeface="Times New Roman" panose="02020603050405020304" pitchFamily="18" charset="0"/>
              </a:rPr>
              <a:t>de carro</a:t>
            </a:r>
            <a:r>
              <a:rPr lang="pt-BR" sz="2600" dirty="0" smtClean="0">
                <a:latin typeface="Times New Roman" panose="02020603050405020304" pitchFamily="18" charset="0"/>
                <a:cs typeface="Times New Roman" panose="02020603050405020304" pitchFamily="18" charset="0"/>
              </a:rPr>
              <a:t>.</a:t>
            </a:r>
          </a:p>
          <a:p>
            <a:pPr marL="0" indent="0" algn="just">
              <a:buNone/>
            </a:pPr>
            <a:r>
              <a:rPr lang="pt-BR" sz="2600" dirty="0" smtClean="0">
                <a:latin typeface="Times New Roman" panose="02020603050405020304" pitchFamily="18" charset="0"/>
                <a:cs typeface="Times New Roman" panose="02020603050405020304" pitchFamily="18" charset="0"/>
              </a:rPr>
              <a:t>• </a:t>
            </a:r>
            <a:r>
              <a:rPr lang="pt-BR" sz="2600" b="1" dirty="0" smtClean="0">
                <a:latin typeface="Times New Roman" panose="02020603050405020304" pitchFamily="18" charset="0"/>
                <a:cs typeface="Times New Roman" panose="02020603050405020304" pitchFamily="18" charset="0"/>
              </a:rPr>
              <a:t>Assunto</a:t>
            </a:r>
            <a:r>
              <a:rPr lang="pt-BR" sz="2600" dirty="0" smtClean="0">
                <a:latin typeface="Times New Roman" panose="02020603050405020304" pitchFamily="18" charset="0"/>
                <a:cs typeface="Times New Roman" panose="02020603050405020304" pitchFamily="18" charset="0"/>
              </a:rPr>
              <a:t>: Discutiremos </a:t>
            </a:r>
            <a:r>
              <a:rPr lang="pt-BR" sz="2600" b="1" dirty="0" smtClean="0">
                <a:latin typeface="Times New Roman" panose="02020603050405020304" pitchFamily="18" charset="0"/>
                <a:cs typeface="Times New Roman" panose="02020603050405020304" pitchFamily="18" charset="0"/>
              </a:rPr>
              <a:t>sobre o trânsito</a:t>
            </a:r>
            <a:r>
              <a:rPr lang="pt-BR" sz="2600" dirty="0" smtClean="0">
                <a:latin typeface="Times New Roman" panose="02020603050405020304" pitchFamily="18" charset="0"/>
                <a:cs typeface="Times New Roman" panose="02020603050405020304" pitchFamily="18" charset="0"/>
              </a:rPr>
              <a:t>.</a:t>
            </a:r>
          </a:p>
          <a:p>
            <a:pPr marL="0" indent="0" algn="just">
              <a:buNone/>
            </a:pPr>
            <a:r>
              <a:rPr lang="pt-BR" sz="2600" dirty="0" smtClean="0">
                <a:latin typeface="Times New Roman" panose="02020603050405020304" pitchFamily="18" charset="0"/>
                <a:cs typeface="Times New Roman" panose="02020603050405020304" pitchFamily="18" charset="0"/>
              </a:rPr>
              <a:t>• </a:t>
            </a:r>
            <a:r>
              <a:rPr lang="pt-BR" sz="2600" b="1" dirty="0" smtClean="0">
                <a:latin typeface="Times New Roman" panose="02020603050405020304" pitchFamily="18" charset="0"/>
                <a:cs typeface="Times New Roman" panose="02020603050405020304" pitchFamily="18" charset="0"/>
              </a:rPr>
              <a:t>Matéria</a:t>
            </a:r>
            <a:r>
              <a:rPr lang="pt-BR" sz="2600" dirty="0" smtClean="0">
                <a:latin typeface="Times New Roman" panose="02020603050405020304" pitchFamily="18" charset="0"/>
                <a:cs typeface="Times New Roman" panose="02020603050405020304" pitchFamily="18" charset="0"/>
              </a:rPr>
              <a:t>: Os anéis foram feitos </a:t>
            </a:r>
            <a:r>
              <a:rPr lang="pt-BR" sz="2600" b="1" dirty="0" smtClean="0">
                <a:latin typeface="Times New Roman" panose="02020603050405020304" pitchFamily="18" charset="0"/>
                <a:cs typeface="Times New Roman" panose="02020603050405020304" pitchFamily="18" charset="0"/>
              </a:rPr>
              <a:t>de ouro</a:t>
            </a:r>
            <a:r>
              <a:rPr lang="pt-BR" sz="26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pt-BR" sz="2400" dirty="0" smtClean="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1932603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ADJUNTO ADVERBIAL X OBJETO INDIRETO</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a:bodyPr>
          <a:lstStyle/>
          <a:p>
            <a:pPr marL="0" indent="0" algn="just">
              <a:buNone/>
            </a:pPr>
            <a:r>
              <a:rPr lang="pt-BR" sz="2400" dirty="0" smtClean="0">
                <a:latin typeface="Times New Roman" panose="02020603050405020304" pitchFamily="18" charset="0"/>
                <a:cs typeface="Times New Roman" panose="02020603050405020304" pitchFamily="18" charset="0"/>
              </a:rPr>
              <a:t>• Frequentemente </a:t>
            </a:r>
            <a:r>
              <a:rPr lang="pt-BR" sz="2400" dirty="0">
                <a:latin typeface="Times New Roman" panose="02020603050405020304" pitchFamily="18" charset="0"/>
                <a:cs typeface="Times New Roman" panose="02020603050405020304" pitchFamily="18" charset="0"/>
              </a:rPr>
              <a:t>observa-se certa </a:t>
            </a:r>
            <a:r>
              <a:rPr lang="pt-BR" sz="2400" b="1" dirty="0">
                <a:latin typeface="Times New Roman" panose="02020603050405020304" pitchFamily="18" charset="0"/>
                <a:cs typeface="Times New Roman" panose="02020603050405020304" pitchFamily="18" charset="0"/>
              </a:rPr>
              <a:t>confusão</a:t>
            </a:r>
            <a:r>
              <a:rPr lang="pt-BR" sz="2400" dirty="0">
                <a:latin typeface="Times New Roman" panose="02020603050405020304" pitchFamily="18" charset="0"/>
                <a:cs typeface="Times New Roman" panose="02020603050405020304" pitchFamily="18" charset="0"/>
              </a:rPr>
              <a:t> estabelecida entre o </a:t>
            </a:r>
            <a:r>
              <a:rPr lang="pt-BR" sz="2400" b="1" dirty="0">
                <a:latin typeface="Times New Roman" panose="02020603050405020304" pitchFamily="18" charset="0"/>
                <a:cs typeface="Times New Roman" panose="02020603050405020304" pitchFamily="18" charset="0"/>
              </a:rPr>
              <a:t>adjunto adverbial </a:t>
            </a:r>
            <a:r>
              <a:rPr lang="pt-BR" sz="2400" dirty="0">
                <a:latin typeface="Times New Roman" panose="02020603050405020304" pitchFamily="18" charset="0"/>
                <a:cs typeface="Times New Roman" panose="02020603050405020304" pitchFamily="18" charset="0"/>
              </a:rPr>
              <a:t>expressado por uma </a:t>
            </a:r>
            <a:r>
              <a:rPr lang="pt-BR" sz="2400" b="1" dirty="0">
                <a:latin typeface="Times New Roman" panose="02020603050405020304" pitchFamily="18" charset="0"/>
                <a:cs typeface="Times New Roman" panose="02020603050405020304" pitchFamily="18" charset="0"/>
              </a:rPr>
              <a:t>locução adverbial </a:t>
            </a:r>
            <a:r>
              <a:rPr lang="pt-BR" sz="2400" dirty="0">
                <a:latin typeface="Times New Roman" panose="02020603050405020304" pitchFamily="18" charset="0"/>
                <a:cs typeface="Times New Roman" panose="02020603050405020304" pitchFamily="18" charset="0"/>
              </a:rPr>
              <a:t>e o </a:t>
            </a:r>
            <a:r>
              <a:rPr lang="pt-BR" sz="2400" b="1" dirty="0" smtClean="0">
                <a:latin typeface="Times New Roman" panose="02020603050405020304" pitchFamily="18" charset="0"/>
                <a:cs typeface="Times New Roman" panose="02020603050405020304" pitchFamily="18" charset="0"/>
              </a:rPr>
              <a:t>objeto indireto</a:t>
            </a:r>
            <a:r>
              <a:rPr lang="pt-BR" sz="2400" dirty="0" smtClean="0">
                <a:latin typeface="Times New Roman" panose="02020603050405020304" pitchFamily="18" charset="0"/>
                <a:cs typeface="Times New Roman" panose="02020603050405020304" pitchFamily="18" charset="0"/>
              </a:rPr>
              <a:t>. </a:t>
            </a:r>
            <a:r>
              <a:rPr lang="pt-BR" sz="2400" dirty="0">
                <a:latin typeface="Times New Roman" panose="02020603050405020304" pitchFamily="18" charset="0"/>
                <a:cs typeface="Times New Roman" panose="02020603050405020304" pitchFamily="18" charset="0"/>
              </a:rPr>
              <a:t>Isso se dá </a:t>
            </a:r>
            <a:r>
              <a:rPr lang="pt-BR" sz="2400" dirty="0" smtClean="0">
                <a:latin typeface="Times New Roman" panose="02020603050405020304" pitchFamily="18" charset="0"/>
                <a:cs typeface="Times New Roman" panose="02020603050405020304" pitchFamily="18" charset="0"/>
              </a:rPr>
              <a:t>porque </a:t>
            </a:r>
            <a:r>
              <a:rPr lang="pt-BR" sz="2400" b="1" dirty="0">
                <a:latin typeface="Times New Roman" panose="02020603050405020304" pitchFamily="18" charset="0"/>
                <a:cs typeface="Times New Roman" panose="02020603050405020304" pitchFamily="18" charset="0"/>
              </a:rPr>
              <a:t>ambas</a:t>
            </a:r>
            <a:r>
              <a:rPr lang="pt-BR" sz="2400" dirty="0">
                <a:latin typeface="Times New Roman" panose="02020603050405020304" pitchFamily="18" charset="0"/>
                <a:cs typeface="Times New Roman" panose="02020603050405020304" pitchFamily="18" charset="0"/>
              </a:rPr>
              <a:t> as construções são introduzidas por uma </a:t>
            </a:r>
            <a:r>
              <a:rPr lang="pt-BR" sz="2400" b="1" dirty="0" smtClean="0">
                <a:latin typeface="Times New Roman" panose="02020603050405020304" pitchFamily="18" charset="0"/>
                <a:cs typeface="Times New Roman" panose="02020603050405020304" pitchFamily="18" charset="0"/>
              </a:rPr>
              <a:t>preposição</a:t>
            </a:r>
            <a:r>
              <a:rPr lang="pt-BR" sz="2400" dirty="0" smtClean="0">
                <a:latin typeface="Times New Roman" panose="02020603050405020304" pitchFamily="18" charset="0"/>
                <a:cs typeface="Times New Roman" panose="02020603050405020304" pitchFamily="18" charset="0"/>
              </a:rPr>
              <a:t>. </a:t>
            </a:r>
          </a:p>
          <a:p>
            <a:pPr marL="0" indent="0" algn="just">
              <a:buNone/>
            </a:pPr>
            <a:endParaRPr lang="pt-BR" sz="2400" dirty="0">
              <a:latin typeface="Times New Roman" panose="02020603050405020304" pitchFamily="18" charset="0"/>
              <a:cs typeface="Times New Roman" panose="02020603050405020304" pitchFamily="18" charset="0"/>
            </a:endParaRPr>
          </a:p>
          <a:p>
            <a:pPr marL="0" indent="0" algn="just">
              <a:buNone/>
            </a:pPr>
            <a:r>
              <a:rPr lang="pt-BR" sz="2400" dirty="0" smtClean="0">
                <a:latin typeface="Times New Roman" panose="02020603050405020304" pitchFamily="18" charset="0"/>
                <a:cs typeface="Times New Roman" panose="02020603050405020304" pitchFamily="18" charset="0"/>
              </a:rPr>
              <a:t>• Ninguém se referiu </a:t>
            </a:r>
            <a:r>
              <a:rPr lang="pt-BR" sz="2400" b="1" dirty="0" smtClean="0">
                <a:latin typeface="Times New Roman" panose="02020603050405020304" pitchFamily="18" charset="0"/>
                <a:cs typeface="Times New Roman" panose="02020603050405020304" pitchFamily="18" charset="0"/>
              </a:rPr>
              <a:t>à reunião</a:t>
            </a:r>
            <a:r>
              <a:rPr lang="pt-BR" sz="2400" dirty="0" smtClean="0">
                <a:latin typeface="Times New Roman" panose="02020603050405020304" pitchFamily="18" charset="0"/>
                <a:cs typeface="Times New Roman" panose="02020603050405020304" pitchFamily="18" charset="0"/>
              </a:rPr>
              <a:t>.</a:t>
            </a:r>
          </a:p>
          <a:p>
            <a:pPr marL="0" indent="0" algn="just">
              <a:buNone/>
            </a:pPr>
            <a:r>
              <a:rPr lang="pt-BR" sz="2400" dirty="0" smtClean="0">
                <a:latin typeface="Times New Roman" panose="02020603050405020304" pitchFamily="18" charset="0"/>
                <a:cs typeface="Times New Roman" panose="02020603050405020304" pitchFamily="18" charset="0"/>
              </a:rPr>
              <a:t>			</a:t>
            </a:r>
            <a:r>
              <a:rPr lang="pt-BR" sz="2000" dirty="0" smtClean="0">
                <a:latin typeface="Times New Roman" panose="02020603050405020304" pitchFamily="18" charset="0"/>
                <a:cs typeface="Times New Roman" panose="02020603050405020304" pitchFamily="18" charset="0"/>
              </a:rPr>
              <a:t>    O.I.</a:t>
            </a:r>
          </a:p>
          <a:p>
            <a:pPr marL="0" indent="0" algn="just">
              <a:buNone/>
            </a:pPr>
            <a:endParaRPr lang="pt-BR" sz="2000" dirty="0" smtClean="0">
              <a:latin typeface="Times New Roman" panose="02020603050405020304" pitchFamily="18" charset="0"/>
              <a:cs typeface="Times New Roman" panose="02020603050405020304" pitchFamily="18" charset="0"/>
            </a:endParaRPr>
          </a:p>
          <a:p>
            <a:pPr marL="0" indent="0" algn="just">
              <a:buNone/>
            </a:pPr>
            <a:r>
              <a:rPr lang="pt-BR" sz="2400" dirty="0" smtClean="0">
                <a:latin typeface="Times New Roman" panose="02020603050405020304" pitchFamily="18" charset="0"/>
                <a:cs typeface="Times New Roman" panose="02020603050405020304" pitchFamily="18" charset="0"/>
              </a:rPr>
              <a:t>• Ninguém foi </a:t>
            </a:r>
            <a:r>
              <a:rPr lang="pt-BR" sz="2400" b="1" dirty="0" smtClean="0">
                <a:latin typeface="Times New Roman" panose="02020603050405020304" pitchFamily="18" charset="0"/>
                <a:cs typeface="Times New Roman" panose="02020603050405020304" pitchFamily="18" charset="0"/>
              </a:rPr>
              <a:t>à festa</a:t>
            </a:r>
            <a:r>
              <a:rPr lang="pt-BR" sz="2400" dirty="0" smtClean="0">
                <a:latin typeface="Times New Roman" panose="02020603050405020304" pitchFamily="18" charset="0"/>
                <a:cs typeface="Times New Roman" panose="02020603050405020304" pitchFamily="18" charset="0"/>
              </a:rPr>
              <a:t>.</a:t>
            </a:r>
          </a:p>
          <a:p>
            <a:pPr marL="0" indent="0" algn="just">
              <a:buNone/>
            </a:pPr>
            <a:r>
              <a:rPr lang="pt-BR" sz="2400" dirty="0">
                <a:latin typeface="Times New Roman" panose="02020603050405020304" pitchFamily="18" charset="0"/>
                <a:cs typeface="Times New Roman" panose="02020603050405020304" pitchFamily="18" charset="0"/>
              </a:rPr>
              <a:t> </a:t>
            </a:r>
            <a:r>
              <a:rPr lang="pt-BR" sz="2400" dirty="0" smtClean="0">
                <a:latin typeface="Times New Roman" panose="02020603050405020304" pitchFamily="18" charset="0"/>
                <a:cs typeface="Times New Roman" panose="02020603050405020304" pitchFamily="18" charset="0"/>
              </a:rPr>
              <a:t>                  </a:t>
            </a:r>
            <a:r>
              <a:rPr lang="pt-BR" sz="2000" dirty="0" smtClean="0">
                <a:latin typeface="Times New Roman" panose="02020603050405020304" pitchFamily="18" charset="0"/>
                <a:cs typeface="Times New Roman" panose="02020603050405020304" pitchFamily="18" charset="0"/>
              </a:rPr>
              <a:t>Adj. Adverbial</a:t>
            </a:r>
            <a:endParaRPr lang="pt-BR" sz="20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6391917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ADJUNTO ADVERBIAL X OBJETO INDIRETO</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a:bodyPr>
          <a:lstStyle/>
          <a:p>
            <a:pPr marL="0" indent="0" algn="just">
              <a:buNone/>
            </a:pPr>
            <a:r>
              <a:rPr lang="pt-BR" sz="2400" dirty="0" smtClean="0">
                <a:latin typeface="Times New Roman" panose="02020603050405020304" pitchFamily="18" charset="0"/>
                <a:cs typeface="Times New Roman" panose="02020603050405020304" pitchFamily="18" charset="0"/>
              </a:rPr>
              <a:t>• Outros exemplos:</a:t>
            </a:r>
          </a:p>
          <a:p>
            <a:pPr marL="0" indent="0" algn="just">
              <a:buNone/>
            </a:pPr>
            <a:endParaRPr lang="pt-BR" sz="2400" dirty="0">
              <a:latin typeface="Times New Roman" panose="02020603050405020304" pitchFamily="18" charset="0"/>
              <a:cs typeface="Times New Roman" panose="02020603050405020304" pitchFamily="18" charset="0"/>
            </a:endParaRPr>
          </a:p>
          <a:p>
            <a:pPr marL="0" indent="0" algn="just">
              <a:buNone/>
            </a:pPr>
            <a:r>
              <a:rPr lang="pt-BR" sz="2400" dirty="0" smtClean="0">
                <a:latin typeface="Times New Roman" panose="02020603050405020304" pitchFamily="18" charset="0"/>
                <a:cs typeface="Times New Roman" panose="02020603050405020304" pitchFamily="18" charset="0"/>
              </a:rPr>
              <a:t>• Eles moram </a:t>
            </a:r>
            <a:r>
              <a:rPr lang="pt-BR" sz="2400" b="1" dirty="0" smtClean="0">
                <a:latin typeface="Times New Roman" panose="02020603050405020304" pitchFamily="18" charset="0"/>
                <a:cs typeface="Times New Roman" panose="02020603050405020304" pitchFamily="18" charset="0"/>
              </a:rPr>
              <a:t>em Porto Alegre</a:t>
            </a:r>
            <a:r>
              <a:rPr lang="pt-BR" sz="2400" dirty="0" smtClean="0">
                <a:latin typeface="Times New Roman" panose="02020603050405020304" pitchFamily="18" charset="0"/>
                <a:cs typeface="Times New Roman" panose="02020603050405020304" pitchFamily="18" charset="0"/>
              </a:rPr>
              <a:t>.</a:t>
            </a:r>
          </a:p>
          <a:p>
            <a:pPr marL="0" indent="0" algn="just">
              <a:buNone/>
            </a:pPr>
            <a:r>
              <a:rPr lang="pt-BR" sz="2400" dirty="0" smtClean="0">
                <a:latin typeface="Times New Roman" panose="02020603050405020304" pitchFamily="18" charset="0"/>
                <a:cs typeface="Times New Roman" panose="02020603050405020304" pitchFamily="18" charset="0"/>
              </a:rPr>
              <a:t>		 </a:t>
            </a:r>
            <a:r>
              <a:rPr lang="pt-BR" sz="2000" dirty="0" smtClean="0">
                <a:latin typeface="Times New Roman" panose="02020603050405020304" pitchFamily="18" charset="0"/>
                <a:cs typeface="Times New Roman" panose="02020603050405020304" pitchFamily="18" charset="0"/>
              </a:rPr>
              <a:t> </a:t>
            </a:r>
            <a:r>
              <a:rPr lang="pt-BR" sz="2000" dirty="0">
                <a:latin typeface="Times New Roman" panose="02020603050405020304" pitchFamily="18" charset="0"/>
                <a:cs typeface="Times New Roman" panose="02020603050405020304" pitchFamily="18" charset="0"/>
              </a:rPr>
              <a:t>Adj. </a:t>
            </a:r>
            <a:r>
              <a:rPr lang="pt-BR" sz="2000" dirty="0" smtClean="0">
                <a:latin typeface="Times New Roman" panose="02020603050405020304" pitchFamily="18" charset="0"/>
                <a:cs typeface="Times New Roman" panose="02020603050405020304" pitchFamily="18" charset="0"/>
              </a:rPr>
              <a:t>Adverbial</a:t>
            </a:r>
          </a:p>
          <a:p>
            <a:pPr marL="0" indent="0" algn="just">
              <a:buNone/>
            </a:pPr>
            <a:endParaRPr lang="pt-BR" sz="2000" dirty="0" smtClean="0">
              <a:latin typeface="Times New Roman" panose="02020603050405020304" pitchFamily="18" charset="0"/>
              <a:cs typeface="Times New Roman" panose="02020603050405020304" pitchFamily="18" charset="0"/>
            </a:endParaRPr>
          </a:p>
          <a:p>
            <a:pPr marL="0" indent="0" algn="just">
              <a:buNone/>
            </a:pPr>
            <a:r>
              <a:rPr lang="pt-BR" sz="2400" dirty="0" smtClean="0">
                <a:latin typeface="Times New Roman" panose="02020603050405020304" pitchFamily="18" charset="0"/>
                <a:cs typeface="Times New Roman" panose="02020603050405020304" pitchFamily="18" charset="0"/>
              </a:rPr>
              <a:t>• Eles chegaram </a:t>
            </a:r>
            <a:r>
              <a:rPr lang="pt-BR" sz="2400" b="1" dirty="0" smtClean="0">
                <a:latin typeface="Times New Roman" panose="02020603050405020304" pitchFamily="18" charset="0"/>
                <a:cs typeface="Times New Roman" panose="02020603050405020304" pitchFamily="18" charset="0"/>
              </a:rPr>
              <a:t>à festa</a:t>
            </a:r>
            <a:r>
              <a:rPr lang="pt-BR" sz="2400" dirty="0" smtClean="0">
                <a:latin typeface="Times New Roman" panose="02020603050405020304" pitchFamily="18" charset="0"/>
                <a:cs typeface="Times New Roman" panose="02020603050405020304" pitchFamily="18" charset="0"/>
              </a:rPr>
              <a:t>.</a:t>
            </a:r>
          </a:p>
          <a:p>
            <a:pPr marL="0" indent="0" algn="just">
              <a:buNone/>
            </a:pPr>
            <a:r>
              <a:rPr lang="pt-BR" sz="2400" dirty="0">
                <a:latin typeface="Times New Roman" panose="02020603050405020304" pitchFamily="18" charset="0"/>
                <a:cs typeface="Times New Roman" panose="02020603050405020304" pitchFamily="18" charset="0"/>
              </a:rPr>
              <a:t> </a:t>
            </a:r>
            <a:r>
              <a:rPr lang="pt-BR" sz="2400" dirty="0" smtClean="0">
                <a:latin typeface="Times New Roman" panose="02020603050405020304" pitchFamily="18" charset="0"/>
                <a:cs typeface="Times New Roman" panose="02020603050405020304" pitchFamily="18" charset="0"/>
              </a:rPr>
              <a:t>                  </a:t>
            </a:r>
            <a:r>
              <a:rPr lang="pt-BR" sz="2000" dirty="0" smtClean="0">
                <a:latin typeface="Times New Roman" panose="02020603050405020304" pitchFamily="18" charset="0"/>
                <a:cs typeface="Times New Roman" panose="02020603050405020304" pitchFamily="18" charset="0"/>
              </a:rPr>
              <a:t>Adj. Adverbial</a:t>
            </a:r>
          </a:p>
          <a:p>
            <a:pPr marL="0" indent="0" algn="just">
              <a:buNone/>
            </a:pPr>
            <a:endParaRPr lang="pt-BR" sz="2000" dirty="0">
              <a:latin typeface="Times New Roman" panose="02020603050405020304" pitchFamily="18" charset="0"/>
              <a:cs typeface="Times New Roman" panose="02020603050405020304" pitchFamily="18" charset="0"/>
            </a:endParaRPr>
          </a:p>
          <a:p>
            <a:pPr marL="0" indent="0" algn="just">
              <a:buNone/>
            </a:pPr>
            <a:r>
              <a:rPr lang="pt-BR" sz="2000" dirty="0">
                <a:latin typeface="Times New Roman" panose="02020603050405020304" pitchFamily="18" charset="0"/>
                <a:cs typeface="Times New Roman" panose="02020603050405020304" pitchFamily="18" charset="0"/>
              </a:rPr>
              <a:t>• </a:t>
            </a:r>
            <a:r>
              <a:rPr lang="pt-BR" sz="2400" dirty="0">
                <a:latin typeface="Times New Roman" panose="02020603050405020304" pitchFamily="18" charset="0"/>
                <a:cs typeface="Times New Roman" panose="02020603050405020304" pitchFamily="18" charset="0"/>
              </a:rPr>
              <a:t>Eles </a:t>
            </a:r>
            <a:r>
              <a:rPr lang="pt-BR" sz="2400" dirty="0" smtClean="0">
                <a:latin typeface="Times New Roman" panose="02020603050405020304" pitchFamily="18" charset="0"/>
                <a:cs typeface="Times New Roman" panose="02020603050405020304" pitchFamily="18" charset="0"/>
              </a:rPr>
              <a:t>vieram </a:t>
            </a:r>
            <a:r>
              <a:rPr lang="pt-BR" sz="2400" b="1" dirty="0" smtClean="0">
                <a:latin typeface="Times New Roman" panose="02020603050405020304" pitchFamily="18" charset="0"/>
                <a:cs typeface="Times New Roman" panose="02020603050405020304" pitchFamily="18" charset="0"/>
              </a:rPr>
              <a:t>da Austrália</a:t>
            </a:r>
            <a:r>
              <a:rPr lang="pt-BR" sz="2400" dirty="0" smtClean="0">
                <a:latin typeface="Times New Roman" panose="02020603050405020304" pitchFamily="18" charset="0"/>
                <a:cs typeface="Times New Roman" panose="02020603050405020304" pitchFamily="18" charset="0"/>
              </a:rPr>
              <a:t>.</a:t>
            </a:r>
            <a:endParaRPr lang="pt-BR" sz="2400" dirty="0">
              <a:latin typeface="Times New Roman" panose="02020603050405020304" pitchFamily="18" charset="0"/>
              <a:cs typeface="Times New Roman" panose="02020603050405020304" pitchFamily="18" charset="0"/>
            </a:endParaRPr>
          </a:p>
          <a:p>
            <a:pPr marL="0" indent="0" algn="just">
              <a:buNone/>
            </a:pPr>
            <a:r>
              <a:rPr lang="pt-BR" sz="2000" dirty="0">
                <a:latin typeface="Times New Roman" panose="02020603050405020304" pitchFamily="18" charset="0"/>
                <a:cs typeface="Times New Roman" panose="02020603050405020304" pitchFamily="18" charset="0"/>
              </a:rPr>
              <a:t>                   </a:t>
            </a:r>
            <a:r>
              <a:rPr lang="pt-BR" sz="2000" dirty="0" smtClean="0">
                <a:latin typeface="Times New Roman" panose="02020603050405020304" pitchFamily="18" charset="0"/>
                <a:cs typeface="Times New Roman" panose="02020603050405020304" pitchFamily="18" charset="0"/>
              </a:rPr>
              <a:t>          </a:t>
            </a:r>
            <a:r>
              <a:rPr lang="pt-BR" sz="1800" dirty="0" smtClean="0">
                <a:latin typeface="Times New Roman" panose="02020603050405020304" pitchFamily="18" charset="0"/>
                <a:cs typeface="Times New Roman" panose="02020603050405020304" pitchFamily="18" charset="0"/>
              </a:rPr>
              <a:t>Adj</a:t>
            </a:r>
            <a:r>
              <a:rPr lang="pt-BR" sz="1800" dirty="0">
                <a:latin typeface="Times New Roman" panose="02020603050405020304" pitchFamily="18" charset="0"/>
                <a:cs typeface="Times New Roman" panose="02020603050405020304" pitchFamily="18" charset="0"/>
              </a:rPr>
              <a:t>. Adverbial</a:t>
            </a:r>
          </a:p>
          <a:p>
            <a:pPr marL="0" indent="0" algn="just">
              <a:buNone/>
            </a:pPr>
            <a:endParaRPr lang="pt-BR" sz="20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8662593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ADJUNTO ADVERBIAL X OBJETO INDIRETO</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a:bodyPr>
          <a:lstStyle/>
          <a:p>
            <a:pPr marL="0" indent="0" algn="just">
              <a:buNone/>
            </a:pPr>
            <a:r>
              <a:rPr lang="pt-BR" sz="2400" dirty="0" smtClean="0">
                <a:latin typeface="Times New Roman" panose="02020603050405020304" pitchFamily="18" charset="0"/>
                <a:cs typeface="Times New Roman" panose="02020603050405020304" pitchFamily="18" charset="0"/>
              </a:rPr>
              <a:t>• </a:t>
            </a:r>
            <a:r>
              <a:rPr lang="pt-BR" sz="2400" b="1" dirty="0" smtClean="0">
                <a:latin typeface="Times New Roman" panose="02020603050405020304" pitchFamily="18" charset="0"/>
                <a:cs typeface="Times New Roman" panose="02020603050405020304" pitchFamily="18" charset="0"/>
              </a:rPr>
              <a:t>Dica</a:t>
            </a:r>
            <a:r>
              <a:rPr lang="pt-BR" sz="2400" dirty="0" smtClean="0">
                <a:latin typeface="Times New Roman" panose="02020603050405020304" pitchFamily="18" charset="0"/>
                <a:cs typeface="Times New Roman" panose="02020603050405020304" pitchFamily="18" charset="0"/>
              </a:rPr>
              <a:t>: verificar se o verbo é transitivo indireto ou intransitivo. Se for transitivo indireto, o termo será objeto indireto. Se for intransitivo, será adjunto adverbial.</a:t>
            </a:r>
          </a:p>
          <a:p>
            <a:pPr marL="0" indent="0" algn="just">
              <a:buNone/>
            </a:pPr>
            <a:endParaRPr lang="pt-BR" sz="2400" dirty="0">
              <a:latin typeface="Times New Roman" panose="02020603050405020304" pitchFamily="18" charset="0"/>
              <a:cs typeface="Times New Roman" panose="02020603050405020304" pitchFamily="18" charset="0"/>
            </a:endParaRPr>
          </a:p>
          <a:p>
            <a:pPr marL="0" indent="0" algn="just">
              <a:buNone/>
            </a:pPr>
            <a:endParaRPr lang="pt-BR" sz="20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050" name="Picture 2" descr="C:\Users\Usuário\JEC\Pictures\Educandário\Imagens para aulas\dica1.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791345" y="2708920"/>
            <a:ext cx="4012782" cy="318474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342743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ADJUNTO ADVERBIAL X OBJETO INDIRETO</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a:bodyPr>
          <a:lstStyle/>
          <a:p>
            <a:pPr marL="0" indent="0" algn="just">
              <a:buNone/>
            </a:pPr>
            <a:endParaRPr lang="pt-BR" sz="20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2" name="Tabela 1"/>
          <p:cNvGraphicFramePr>
            <a:graphicFrameLocks noGrp="1"/>
          </p:cNvGraphicFramePr>
          <p:nvPr>
            <p:extLst>
              <p:ext uri="{D42A27DB-BD31-4B8C-83A1-F6EECF244321}">
                <p14:modId xmlns:p14="http://schemas.microsoft.com/office/powerpoint/2010/main" xmlns="" val="3833484471"/>
              </p:ext>
            </p:extLst>
          </p:nvPr>
        </p:nvGraphicFramePr>
        <p:xfrm>
          <a:off x="467544" y="1052732"/>
          <a:ext cx="8136954" cy="5148050"/>
        </p:xfrm>
        <a:graphic>
          <a:graphicData uri="http://schemas.openxmlformats.org/drawingml/2006/table">
            <a:tbl>
              <a:tblPr/>
              <a:tblGrid>
                <a:gridCol w="4068477"/>
                <a:gridCol w="4068477"/>
              </a:tblGrid>
              <a:tr h="205922">
                <a:tc gridSpan="2">
                  <a:txBody>
                    <a:bodyPr/>
                    <a:lstStyle/>
                    <a:p>
                      <a:pPr algn="ctr"/>
                      <a:r>
                        <a:rPr lang="pt-BR" sz="1000" b="1" dirty="0">
                          <a:latin typeface="Times New Roman" panose="02020603050405020304" pitchFamily="18" charset="0"/>
                          <a:cs typeface="Times New Roman" panose="02020603050405020304" pitchFamily="18" charset="0"/>
                        </a:rPr>
                        <a:t>Lista de verbos </a:t>
                      </a:r>
                      <a:r>
                        <a:rPr lang="pt-BR" sz="1000" b="1" dirty="0" smtClean="0">
                          <a:latin typeface="Times New Roman" panose="02020603050405020304" pitchFamily="18" charset="0"/>
                          <a:cs typeface="Times New Roman" panose="02020603050405020304" pitchFamily="18" charset="0"/>
                        </a:rPr>
                        <a:t>intransitivos (movimento, sono, vida e morte)</a:t>
                      </a:r>
                      <a:endParaRPr lang="pt-BR" sz="1000" b="1" dirty="0">
                        <a:latin typeface="Times New Roman" panose="02020603050405020304" pitchFamily="18" charset="0"/>
                        <a:cs typeface="Times New Roman" panose="02020603050405020304" pitchFamily="18" charset="0"/>
                      </a:endParaRPr>
                    </a:p>
                  </a:txBody>
                  <a:tcPr marL="45260" marR="45260" marT="22630" marB="22630" anchor="ctr">
                    <a:lnL>
                      <a:noFill/>
                    </a:lnL>
                    <a:lnR>
                      <a:noFill/>
                    </a:lnR>
                    <a:lnT>
                      <a:noFill/>
                    </a:lnT>
                    <a:lnB>
                      <a:noFill/>
                    </a:lnB>
                  </a:tcPr>
                </a:tc>
                <a:tc hMerge="1">
                  <a:txBody>
                    <a:bodyPr/>
                    <a:lstStyle/>
                    <a:p>
                      <a:endParaRPr lang="pt-BR"/>
                    </a:p>
                  </a:txBody>
                  <a:tcPr/>
                </a:tc>
              </a:tr>
              <a:tr h="205922">
                <a:tc>
                  <a:txBody>
                    <a:bodyPr/>
                    <a:lstStyle/>
                    <a:p>
                      <a:r>
                        <a:rPr lang="pt-BR" sz="1000" b="1">
                          <a:latin typeface="Times New Roman" panose="02020603050405020304" pitchFamily="18" charset="0"/>
                          <a:cs typeface="Times New Roman" panose="02020603050405020304" pitchFamily="18" charset="0"/>
                        </a:rPr>
                        <a:t>Verbos</a:t>
                      </a:r>
                      <a:endParaRPr lang="pt-BR" sz="1000">
                        <a:latin typeface="Times New Roman" panose="02020603050405020304" pitchFamily="18" charset="0"/>
                        <a:cs typeface="Times New Roman" panose="02020603050405020304" pitchFamily="18" charset="0"/>
                      </a:endParaRPr>
                    </a:p>
                  </a:txBody>
                  <a:tcPr marL="45260" marR="45260" marT="22630" marB="22630" anchor="ctr">
                    <a:lnL>
                      <a:noFill/>
                    </a:lnL>
                    <a:lnR>
                      <a:noFill/>
                    </a:lnR>
                    <a:lnT>
                      <a:noFill/>
                    </a:lnT>
                    <a:lnB>
                      <a:noFill/>
                    </a:lnB>
                  </a:tcPr>
                </a:tc>
                <a:tc>
                  <a:txBody>
                    <a:bodyPr/>
                    <a:lstStyle/>
                    <a:p>
                      <a:r>
                        <a:rPr lang="pt-BR" sz="1000" b="1" dirty="0">
                          <a:latin typeface="Times New Roman" panose="02020603050405020304" pitchFamily="18" charset="0"/>
                          <a:cs typeface="Times New Roman" panose="02020603050405020304" pitchFamily="18" charset="0"/>
                        </a:rPr>
                        <a:t>Exemplos</a:t>
                      </a:r>
                      <a:endParaRPr lang="pt-BR" sz="1000" dirty="0">
                        <a:latin typeface="Times New Roman" panose="02020603050405020304" pitchFamily="18" charset="0"/>
                        <a:cs typeface="Times New Roman" panose="02020603050405020304" pitchFamily="18" charset="0"/>
                      </a:endParaRPr>
                    </a:p>
                  </a:txBody>
                  <a:tcPr marL="45260" marR="45260" marT="22630" marB="22630" anchor="ctr">
                    <a:lnL>
                      <a:noFill/>
                    </a:lnL>
                    <a:lnR>
                      <a:noFill/>
                    </a:lnR>
                    <a:lnT>
                      <a:noFill/>
                    </a:lnT>
                    <a:lnB>
                      <a:noFill/>
                    </a:lnB>
                  </a:tcPr>
                </a:tc>
              </a:tr>
              <a:tr h="205922">
                <a:tc>
                  <a:txBody>
                    <a:bodyPr/>
                    <a:lstStyle/>
                    <a:p>
                      <a:r>
                        <a:rPr lang="pt-BR" sz="1000">
                          <a:latin typeface="Times New Roman" panose="02020603050405020304" pitchFamily="18" charset="0"/>
                          <a:cs typeface="Times New Roman" panose="02020603050405020304" pitchFamily="18" charset="0"/>
                        </a:rPr>
                        <a:t>Adormecer</a:t>
                      </a:r>
                    </a:p>
                  </a:txBody>
                  <a:tcPr marL="45260" marR="45260" marT="22630" marB="22630" anchor="ctr">
                    <a:lnL>
                      <a:noFill/>
                    </a:lnL>
                    <a:lnR>
                      <a:noFill/>
                    </a:lnR>
                    <a:lnT>
                      <a:noFill/>
                    </a:lnT>
                    <a:lnB>
                      <a:noFill/>
                    </a:lnB>
                  </a:tcPr>
                </a:tc>
                <a:tc>
                  <a:txBody>
                    <a:bodyPr/>
                    <a:lstStyle/>
                    <a:p>
                      <a:r>
                        <a:rPr lang="pt-BR" sz="1000">
                          <a:latin typeface="Times New Roman" panose="02020603050405020304" pitchFamily="18" charset="0"/>
                          <a:cs typeface="Times New Roman" panose="02020603050405020304" pitchFamily="18" charset="0"/>
                        </a:rPr>
                        <a:t>Finalmente, adormeceu!</a:t>
                      </a:r>
                    </a:p>
                  </a:txBody>
                  <a:tcPr marL="45260" marR="45260" marT="22630" marB="22630" anchor="ctr">
                    <a:lnL>
                      <a:noFill/>
                    </a:lnL>
                    <a:lnR>
                      <a:noFill/>
                    </a:lnR>
                    <a:lnT>
                      <a:noFill/>
                    </a:lnT>
                    <a:lnB>
                      <a:noFill/>
                    </a:lnB>
                  </a:tcPr>
                </a:tc>
              </a:tr>
              <a:tr h="205922">
                <a:tc>
                  <a:txBody>
                    <a:bodyPr/>
                    <a:lstStyle/>
                    <a:p>
                      <a:r>
                        <a:rPr lang="pt-BR" sz="1000">
                          <a:latin typeface="Times New Roman" panose="02020603050405020304" pitchFamily="18" charset="0"/>
                          <a:cs typeface="Times New Roman" panose="02020603050405020304" pitchFamily="18" charset="0"/>
                        </a:rPr>
                        <a:t>Andar</a:t>
                      </a:r>
                    </a:p>
                  </a:txBody>
                  <a:tcPr marL="45260" marR="45260" marT="22630" marB="22630" anchor="ctr">
                    <a:lnL>
                      <a:noFill/>
                    </a:lnL>
                    <a:lnR>
                      <a:noFill/>
                    </a:lnR>
                    <a:lnT>
                      <a:noFill/>
                    </a:lnT>
                    <a:lnB>
                      <a:noFill/>
                    </a:lnB>
                  </a:tcPr>
                </a:tc>
                <a:tc>
                  <a:txBody>
                    <a:bodyPr/>
                    <a:lstStyle/>
                    <a:p>
                      <a:r>
                        <a:rPr lang="pt-BR" sz="1000">
                          <a:latin typeface="Times New Roman" panose="02020603050405020304" pitchFamily="18" charset="0"/>
                          <a:cs typeface="Times New Roman" panose="02020603050405020304" pitchFamily="18" charset="0"/>
                        </a:rPr>
                        <a:t>Ela anda.</a:t>
                      </a:r>
                    </a:p>
                  </a:txBody>
                  <a:tcPr marL="45260" marR="45260" marT="22630" marB="22630" anchor="ctr">
                    <a:lnL>
                      <a:noFill/>
                    </a:lnL>
                    <a:lnR>
                      <a:noFill/>
                    </a:lnR>
                    <a:lnT>
                      <a:noFill/>
                    </a:lnT>
                    <a:lnB>
                      <a:noFill/>
                    </a:lnB>
                  </a:tcPr>
                </a:tc>
              </a:tr>
              <a:tr h="205922">
                <a:tc>
                  <a:txBody>
                    <a:bodyPr/>
                    <a:lstStyle/>
                    <a:p>
                      <a:r>
                        <a:rPr lang="pt-BR" sz="1000">
                          <a:latin typeface="Times New Roman" panose="02020603050405020304" pitchFamily="18" charset="0"/>
                          <a:cs typeface="Times New Roman" panose="02020603050405020304" pitchFamily="18" charset="0"/>
                        </a:rPr>
                        <a:t>Brincar</a:t>
                      </a:r>
                    </a:p>
                  </a:txBody>
                  <a:tcPr marL="45260" marR="45260" marT="22630" marB="22630" anchor="ctr">
                    <a:lnL>
                      <a:noFill/>
                    </a:lnL>
                    <a:lnR>
                      <a:noFill/>
                    </a:lnR>
                    <a:lnT>
                      <a:noFill/>
                    </a:lnT>
                    <a:lnB>
                      <a:noFill/>
                    </a:lnB>
                  </a:tcPr>
                </a:tc>
                <a:tc>
                  <a:txBody>
                    <a:bodyPr/>
                    <a:lstStyle/>
                    <a:p>
                      <a:r>
                        <a:rPr lang="pt-BR" sz="1000">
                          <a:latin typeface="Times New Roman" panose="02020603050405020304" pitchFamily="18" charset="0"/>
                          <a:cs typeface="Times New Roman" panose="02020603050405020304" pitchFamily="18" charset="0"/>
                        </a:rPr>
                        <a:t>Brincou a tarde toda.</a:t>
                      </a:r>
                    </a:p>
                  </a:txBody>
                  <a:tcPr marL="45260" marR="45260" marT="22630" marB="22630" anchor="ctr">
                    <a:lnL>
                      <a:noFill/>
                    </a:lnL>
                    <a:lnR>
                      <a:noFill/>
                    </a:lnR>
                    <a:lnT>
                      <a:noFill/>
                    </a:lnT>
                    <a:lnB>
                      <a:noFill/>
                    </a:lnB>
                  </a:tcPr>
                </a:tc>
              </a:tr>
              <a:tr h="205922">
                <a:tc>
                  <a:txBody>
                    <a:bodyPr/>
                    <a:lstStyle/>
                    <a:p>
                      <a:r>
                        <a:rPr lang="pt-BR" sz="1000">
                          <a:latin typeface="Times New Roman" panose="02020603050405020304" pitchFamily="18" charset="0"/>
                          <a:cs typeface="Times New Roman" panose="02020603050405020304" pitchFamily="18" charset="0"/>
                        </a:rPr>
                        <a:t>Cair</a:t>
                      </a:r>
                    </a:p>
                  </a:txBody>
                  <a:tcPr marL="45260" marR="45260" marT="22630" marB="22630" anchor="ctr">
                    <a:lnL>
                      <a:noFill/>
                    </a:lnL>
                    <a:lnR>
                      <a:noFill/>
                    </a:lnR>
                    <a:lnT>
                      <a:noFill/>
                    </a:lnT>
                    <a:lnB>
                      <a:noFill/>
                    </a:lnB>
                  </a:tcPr>
                </a:tc>
                <a:tc>
                  <a:txBody>
                    <a:bodyPr/>
                    <a:lstStyle/>
                    <a:p>
                      <a:r>
                        <a:rPr lang="pt-BR" sz="1000">
                          <a:latin typeface="Times New Roman" panose="02020603050405020304" pitchFamily="18" charset="0"/>
                          <a:cs typeface="Times New Roman" panose="02020603050405020304" pitchFamily="18" charset="0"/>
                        </a:rPr>
                        <a:t>Caiu.</a:t>
                      </a:r>
                    </a:p>
                  </a:txBody>
                  <a:tcPr marL="45260" marR="45260" marT="22630" marB="22630" anchor="ctr">
                    <a:lnL>
                      <a:noFill/>
                    </a:lnL>
                    <a:lnR>
                      <a:noFill/>
                    </a:lnR>
                    <a:lnT>
                      <a:noFill/>
                    </a:lnT>
                    <a:lnB>
                      <a:noFill/>
                    </a:lnB>
                  </a:tcPr>
                </a:tc>
              </a:tr>
              <a:tr h="205922">
                <a:tc>
                  <a:txBody>
                    <a:bodyPr/>
                    <a:lstStyle/>
                    <a:p>
                      <a:r>
                        <a:rPr lang="pt-BR" sz="1000">
                          <a:latin typeface="Times New Roman" panose="02020603050405020304" pitchFamily="18" charset="0"/>
                          <a:cs typeface="Times New Roman" panose="02020603050405020304" pitchFamily="18" charset="0"/>
                        </a:rPr>
                        <a:t>Casar</a:t>
                      </a:r>
                    </a:p>
                  </a:txBody>
                  <a:tcPr marL="45260" marR="45260" marT="22630" marB="22630" anchor="ctr">
                    <a:lnL>
                      <a:noFill/>
                    </a:lnL>
                    <a:lnR>
                      <a:noFill/>
                    </a:lnR>
                    <a:lnT>
                      <a:noFill/>
                    </a:lnT>
                    <a:lnB>
                      <a:noFill/>
                    </a:lnB>
                  </a:tcPr>
                </a:tc>
                <a:tc>
                  <a:txBody>
                    <a:bodyPr/>
                    <a:lstStyle/>
                    <a:p>
                      <a:r>
                        <a:rPr lang="pt-BR" sz="1000" dirty="0">
                          <a:latin typeface="Times New Roman" panose="02020603050405020304" pitchFamily="18" charset="0"/>
                          <a:cs typeface="Times New Roman" panose="02020603050405020304" pitchFamily="18" charset="0"/>
                        </a:rPr>
                        <a:t>Casou ontem.</a:t>
                      </a:r>
                    </a:p>
                  </a:txBody>
                  <a:tcPr marL="45260" marR="45260" marT="22630" marB="22630" anchor="ctr">
                    <a:lnL>
                      <a:noFill/>
                    </a:lnL>
                    <a:lnR>
                      <a:noFill/>
                    </a:lnR>
                    <a:lnT>
                      <a:noFill/>
                    </a:lnT>
                    <a:lnB>
                      <a:noFill/>
                    </a:lnB>
                  </a:tcPr>
                </a:tc>
              </a:tr>
              <a:tr h="205922">
                <a:tc>
                  <a:txBody>
                    <a:bodyPr/>
                    <a:lstStyle/>
                    <a:p>
                      <a:r>
                        <a:rPr lang="pt-BR" sz="1000">
                          <a:latin typeface="Times New Roman" panose="02020603050405020304" pitchFamily="18" charset="0"/>
                          <a:cs typeface="Times New Roman" panose="02020603050405020304" pitchFamily="18" charset="0"/>
                        </a:rPr>
                        <a:t>Chegar</a:t>
                      </a:r>
                    </a:p>
                  </a:txBody>
                  <a:tcPr marL="45260" marR="45260" marT="22630" marB="22630" anchor="ctr">
                    <a:lnL>
                      <a:noFill/>
                    </a:lnL>
                    <a:lnR>
                      <a:noFill/>
                    </a:lnR>
                    <a:lnT>
                      <a:noFill/>
                    </a:lnT>
                    <a:lnB>
                      <a:noFill/>
                    </a:lnB>
                  </a:tcPr>
                </a:tc>
                <a:tc>
                  <a:txBody>
                    <a:bodyPr/>
                    <a:lstStyle/>
                    <a:p>
                      <a:r>
                        <a:rPr lang="pt-BR" sz="1000">
                          <a:latin typeface="Times New Roman" panose="02020603050405020304" pitchFamily="18" charset="0"/>
                          <a:cs typeface="Times New Roman" panose="02020603050405020304" pitchFamily="18" charset="0"/>
                        </a:rPr>
                        <a:t>Cheguei!</a:t>
                      </a:r>
                    </a:p>
                  </a:txBody>
                  <a:tcPr marL="45260" marR="45260" marT="22630" marB="22630" anchor="ctr">
                    <a:lnL>
                      <a:noFill/>
                    </a:lnL>
                    <a:lnR>
                      <a:noFill/>
                    </a:lnR>
                    <a:lnT>
                      <a:noFill/>
                    </a:lnT>
                    <a:lnB>
                      <a:noFill/>
                    </a:lnB>
                  </a:tcPr>
                </a:tc>
              </a:tr>
              <a:tr h="205922">
                <a:tc>
                  <a:txBody>
                    <a:bodyPr/>
                    <a:lstStyle/>
                    <a:p>
                      <a:r>
                        <a:rPr lang="pt-BR" sz="1000">
                          <a:latin typeface="Times New Roman" panose="02020603050405020304" pitchFamily="18" charset="0"/>
                          <a:cs typeface="Times New Roman" panose="02020603050405020304" pitchFamily="18" charset="0"/>
                        </a:rPr>
                        <a:t>Chorar</a:t>
                      </a:r>
                    </a:p>
                  </a:txBody>
                  <a:tcPr marL="45260" marR="45260" marT="22630" marB="22630" anchor="ctr">
                    <a:lnL>
                      <a:noFill/>
                    </a:lnL>
                    <a:lnR>
                      <a:noFill/>
                    </a:lnR>
                    <a:lnT>
                      <a:noFill/>
                    </a:lnT>
                    <a:lnB>
                      <a:noFill/>
                    </a:lnB>
                  </a:tcPr>
                </a:tc>
                <a:tc>
                  <a:txBody>
                    <a:bodyPr/>
                    <a:lstStyle/>
                    <a:p>
                      <a:r>
                        <a:rPr lang="pt-BR" sz="1000" dirty="0">
                          <a:latin typeface="Times New Roman" panose="02020603050405020304" pitchFamily="18" charset="0"/>
                          <a:cs typeface="Times New Roman" panose="02020603050405020304" pitchFamily="18" charset="0"/>
                        </a:rPr>
                        <a:t>Chorava convulsivamente.</a:t>
                      </a:r>
                    </a:p>
                  </a:txBody>
                  <a:tcPr marL="45260" marR="45260" marT="22630" marB="22630" anchor="ctr">
                    <a:lnL>
                      <a:noFill/>
                    </a:lnL>
                    <a:lnR>
                      <a:noFill/>
                    </a:lnR>
                    <a:lnT>
                      <a:noFill/>
                    </a:lnT>
                    <a:lnB>
                      <a:noFill/>
                    </a:lnB>
                  </a:tcPr>
                </a:tc>
              </a:tr>
              <a:tr h="205922">
                <a:tc>
                  <a:txBody>
                    <a:bodyPr/>
                    <a:lstStyle/>
                    <a:p>
                      <a:r>
                        <a:rPr lang="pt-BR" sz="1000">
                          <a:latin typeface="Times New Roman" panose="02020603050405020304" pitchFamily="18" charset="0"/>
                          <a:cs typeface="Times New Roman" panose="02020603050405020304" pitchFamily="18" charset="0"/>
                        </a:rPr>
                        <a:t>Comparecer</a:t>
                      </a:r>
                    </a:p>
                  </a:txBody>
                  <a:tcPr marL="45260" marR="45260" marT="22630" marB="22630" anchor="ctr">
                    <a:lnL>
                      <a:noFill/>
                    </a:lnL>
                    <a:lnR>
                      <a:noFill/>
                    </a:lnR>
                    <a:lnT>
                      <a:noFill/>
                    </a:lnT>
                    <a:lnB>
                      <a:noFill/>
                    </a:lnB>
                  </a:tcPr>
                </a:tc>
                <a:tc>
                  <a:txBody>
                    <a:bodyPr/>
                    <a:lstStyle/>
                    <a:p>
                      <a:r>
                        <a:rPr lang="pt-BR" sz="1000">
                          <a:latin typeface="Times New Roman" panose="02020603050405020304" pitchFamily="18" charset="0"/>
                          <a:cs typeface="Times New Roman" panose="02020603050405020304" pitchFamily="18" charset="0"/>
                        </a:rPr>
                        <a:t>Talvez compareça.</a:t>
                      </a:r>
                    </a:p>
                  </a:txBody>
                  <a:tcPr marL="45260" marR="45260" marT="22630" marB="22630" anchor="ctr">
                    <a:lnL>
                      <a:noFill/>
                    </a:lnL>
                    <a:lnR>
                      <a:noFill/>
                    </a:lnR>
                    <a:lnT>
                      <a:noFill/>
                    </a:lnT>
                    <a:lnB>
                      <a:noFill/>
                    </a:lnB>
                  </a:tcPr>
                </a:tc>
              </a:tr>
              <a:tr h="205922">
                <a:tc>
                  <a:txBody>
                    <a:bodyPr/>
                    <a:lstStyle/>
                    <a:p>
                      <a:r>
                        <a:rPr lang="pt-BR" sz="1000" dirty="0">
                          <a:latin typeface="Times New Roman" panose="02020603050405020304" pitchFamily="18" charset="0"/>
                          <a:cs typeface="Times New Roman" panose="02020603050405020304" pitchFamily="18" charset="0"/>
                        </a:rPr>
                        <a:t>Deitar</a:t>
                      </a:r>
                    </a:p>
                  </a:txBody>
                  <a:tcPr marL="45260" marR="45260" marT="22630" marB="22630" anchor="ctr">
                    <a:lnL>
                      <a:noFill/>
                    </a:lnL>
                    <a:lnR>
                      <a:noFill/>
                    </a:lnR>
                    <a:lnT>
                      <a:noFill/>
                    </a:lnT>
                    <a:lnB>
                      <a:noFill/>
                    </a:lnB>
                  </a:tcPr>
                </a:tc>
                <a:tc>
                  <a:txBody>
                    <a:bodyPr/>
                    <a:lstStyle/>
                    <a:p>
                      <a:r>
                        <a:rPr lang="pt-BR" sz="1000">
                          <a:latin typeface="Times New Roman" panose="02020603050405020304" pitchFamily="18" charset="0"/>
                          <a:cs typeface="Times New Roman" panose="02020603050405020304" pitchFamily="18" charset="0"/>
                        </a:rPr>
                        <a:t>Deitaram-se?</a:t>
                      </a:r>
                    </a:p>
                  </a:txBody>
                  <a:tcPr marL="45260" marR="45260" marT="22630" marB="22630" anchor="ctr">
                    <a:lnL>
                      <a:noFill/>
                    </a:lnL>
                    <a:lnR>
                      <a:noFill/>
                    </a:lnR>
                    <a:lnT>
                      <a:noFill/>
                    </a:lnT>
                    <a:lnB>
                      <a:noFill/>
                    </a:lnB>
                  </a:tcPr>
                </a:tc>
              </a:tr>
              <a:tr h="205922">
                <a:tc>
                  <a:txBody>
                    <a:bodyPr/>
                    <a:lstStyle/>
                    <a:p>
                      <a:r>
                        <a:rPr lang="pt-BR" sz="1000">
                          <a:latin typeface="Times New Roman" panose="02020603050405020304" pitchFamily="18" charset="0"/>
                          <a:cs typeface="Times New Roman" panose="02020603050405020304" pitchFamily="18" charset="0"/>
                        </a:rPr>
                        <a:t>Dormir</a:t>
                      </a:r>
                    </a:p>
                  </a:txBody>
                  <a:tcPr marL="45260" marR="45260" marT="22630" marB="22630" anchor="ctr">
                    <a:lnL>
                      <a:noFill/>
                    </a:lnL>
                    <a:lnR>
                      <a:noFill/>
                    </a:lnR>
                    <a:lnT>
                      <a:noFill/>
                    </a:lnT>
                    <a:lnB>
                      <a:noFill/>
                    </a:lnB>
                  </a:tcPr>
                </a:tc>
                <a:tc>
                  <a:txBody>
                    <a:bodyPr/>
                    <a:lstStyle/>
                    <a:p>
                      <a:r>
                        <a:rPr lang="pt-BR" sz="1000" dirty="0">
                          <a:latin typeface="Times New Roman" panose="02020603050405020304" pitchFamily="18" charset="0"/>
                          <a:cs typeface="Times New Roman" panose="02020603050405020304" pitchFamily="18" charset="0"/>
                        </a:rPr>
                        <a:t>Durmo.</a:t>
                      </a:r>
                    </a:p>
                  </a:txBody>
                  <a:tcPr marL="45260" marR="45260" marT="22630" marB="22630" anchor="ctr">
                    <a:lnL>
                      <a:noFill/>
                    </a:lnL>
                    <a:lnR>
                      <a:noFill/>
                    </a:lnR>
                    <a:lnT>
                      <a:noFill/>
                    </a:lnT>
                    <a:lnB>
                      <a:noFill/>
                    </a:lnB>
                  </a:tcPr>
                </a:tc>
              </a:tr>
              <a:tr h="205922">
                <a:tc>
                  <a:txBody>
                    <a:bodyPr/>
                    <a:lstStyle/>
                    <a:p>
                      <a:r>
                        <a:rPr lang="pt-BR" sz="1000">
                          <a:latin typeface="Times New Roman" panose="02020603050405020304" pitchFamily="18" charset="0"/>
                          <a:cs typeface="Times New Roman" panose="02020603050405020304" pitchFamily="18" charset="0"/>
                        </a:rPr>
                        <a:t>Errar</a:t>
                      </a:r>
                    </a:p>
                  </a:txBody>
                  <a:tcPr marL="45260" marR="45260" marT="22630" marB="22630" anchor="ctr">
                    <a:lnL>
                      <a:noFill/>
                    </a:lnL>
                    <a:lnR>
                      <a:noFill/>
                    </a:lnR>
                    <a:lnT>
                      <a:noFill/>
                    </a:lnT>
                    <a:lnB>
                      <a:noFill/>
                    </a:lnB>
                  </a:tcPr>
                </a:tc>
                <a:tc>
                  <a:txBody>
                    <a:bodyPr/>
                    <a:lstStyle/>
                    <a:p>
                      <a:r>
                        <a:rPr lang="pt-BR" sz="1000">
                          <a:latin typeface="Times New Roman" panose="02020603050405020304" pitchFamily="18" charset="0"/>
                          <a:cs typeface="Times New Roman" panose="02020603050405020304" pitchFamily="18" charset="0"/>
                        </a:rPr>
                        <a:t>Nós erramos.</a:t>
                      </a:r>
                    </a:p>
                  </a:txBody>
                  <a:tcPr marL="45260" marR="45260" marT="22630" marB="22630" anchor="ctr">
                    <a:lnL>
                      <a:noFill/>
                    </a:lnL>
                    <a:lnR>
                      <a:noFill/>
                    </a:lnR>
                    <a:lnT>
                      <a:noFill/>
                    </a:lnT>
                    <a:lnB>
                      <a:noFill/>
                    </a:lnB>
                  </a:tcPr>
                </a:tc>
              </a:tr>
              <a:tr h="205922">
                <a:tc>
                  <a:txBody>
                    <a:bodyPr/>
                    <a:lstStyle/>
                    <a:p>
                      <a:r>
                        <a:rPr lang="pt-BR" sz="1000" dirty="0">
                          <a:latin typeface="Times New Roman" panose="02020603050405020304" pitchFamily="18" charset="0"/>
                          <a:cs typeface="Times New Roman" panose="02020603050405020304" pitchFamily="18" charset="0"/>
                        </a:rPr>
                        <a:t>Escorregar</a:t>
                      </a:r>
                    </a:p>
                  </a:txBody>
                  <a:tcPr marL="45260" marR="45260" marT="22630" marB="22630" anchor="ctr">
                    <a:lnL>
                      <a:noFill/>
                    </a:lnL>
                    <a:lnR>
                      <a:noFill/>
                    </a:lnR>
                    <a:lnT>
                      <a:noFill/>
                    </a:lnT>
                    <a:lnB>
                      <a:noFill/>
                    </a:lnB>
                  </a:tcPr>
                </a:tc>
                <a:tc>
                  <a:txBody>
                    <a:bodyPr/>
                    <a:lstStyle/>
                    <a:p>
                      <a:r>
                        <a:rPr lang="pt-BR" sz="1000">
                          <a:latin typeface="Times New Roman" panose="02020603050405020304" pitchFamily="18" charset="0"/>
                          <a:cs typeface="Times New Roman" panose="02020603050405020304" pitchFamily="18" charset="0"/>
                        </a:rPr>
                        <a:t>Escorreguei ali.</a:t>
                      </a:r>
                    </a:p>
                  </a:txBody>
                  <a:tcPr marL="45260" marR="45260" marT="22630" marB="22630" anchor="ctr">
                    <a:lnL>
                      <a:noFill/>
                    </a:lnL>
                    <a:lnR>
                      <a:noFill/>
                    </a:lnR>
                    <a:lnT>
                      <a:noFill/>
                    </a:lnT>
                    <a:lnB>
                      <a:noFill/>
                    </a:lnB>
                  </a:tcPr>
                </a:tc>
              </a:tr>
              <a:tr h="205922">
                <a:tc>
                  <a:txBody>
                    <a:bodyPr/>
                    <a:lstStyle/>
                    <a:p>
                      <a:r>
                        <a:rPr lang="pt-BR" sz="1000">
                          <a:latin typeface="Times New Roman" panose="02020603050405020304" pitchFamily="18" charset="0"/>
                          <a:cs typeface="Times New Roman" panose="02020603050405020304" pitchFamily="18" charset="0"/>
                        </a:rPr>
                        <a:t>Explodir</a:t>
                      </a:r>
                    </a:p>
                  </a:txBody>
                  <a:tcPr marL="45260" marR="45260" marT="22630" marB="22630" anchor="ctr">
                    <a:lnL>
                      <a:noFill/>
                    </a:lnL>
                    <a:lnR>
                      <a:noFill/>
                    </a:lnR>
                    <a:lnT>
                      <a:noFill/>
                    </a:lnT>
                    <a:lnB>
                      <a:noFill/>
                    </a:lnB>
                  </a:tcPr>
                </a:tc>
                <a:tc>
                  <a:txBody>
                    <a:bodyPr/>
                    <a:lstStyle/>
                    <a:p>
                      <a:r>
                        <a:rPr lang="pt-BR" sz="1000">
                          <a:latin typeface="Times New Roman" panose="02020603050405020304" pitchFamily="18" charset="0"/>
                          <a:cs typeface="Times New Roman" panose="02020603050405020304" pitchFamily="18" charset="0"/>
                        </a:rPr>
                        <a:t>O botijão de gás explodiu.</a:t>
                      </a:r>
                    </a:p>
                  </a:txBody>
                  <a:tcPr marL="45260" marR="45260" marT="22630" marB="22630" anchor="ctr">
                    <a:lnL>
                      <a:noFill/>
                    </a:lnL>
                    <a:lnR>
                      <a:noFill/>
                    </a:lnR>
                    <a:lnT>
                      <a:noFill/>
                    </a:lnT>
                    <a:lnB>
                      <a:noFill/>
                    </a:lnB>
                  </a:tcPr>
                </a:tc>
              </a:tr>
              <a:tr h="205922">
                <a:tc>
                  <a:txBody>
                    <a:bodyPr/>
                    <a:lstStyle/>
                    <a:p>
                      <a:r>
                        <a:rPr lang="pt-BR" sz="1000">
                          <a:latin typeface="Times New Roman" panose="02020603050405020304" pitchFamily="18" charset="0"/>
                          <a:cs typeface="Times New Roman" panose="02020603050405020304" pitchFamily="18" charset="0"/>
                        </a:rPr>
                        <a:t>Ir</a:t>
                      </a:r>
                    </a:p>
                  </a:txBody>
                  <a:tcPr marL="45260" marR="45260" marT="22630" marB="22630" anchor="ctr">
                    <a:lnL>
                      <a:noFill/>
                    </a:lnL>
                    <a:lnR>
                      <a:noFill/>
                    </a:lnR>
                    <a:lnT>
                      <a:noFill/>
                    </a:lnT>
                    <a:lnB>
                      <a:noFill/>
                    </a:lnB>
                  </a:tcPr>
                </a:tc>
                <a:tc>
                  <a:txBody>
                    <a:bodyPr/>
                    <a:lstStyle/>
                    <a:p>
                      <a:r>
                        <a:rPr lang="pt-BR" sz="1000">
                          <a:latin typeface="Times New Roman" panose="02020603050405020304" pitchFamily="18" charset="0"/>
                          <a:cs typeface="Times New Roman" panose="02020603050405020304" pitchFamily="18" charset="0"/>
                        </a:rPr>
                        <a:t>Você vai?</a:t>
                      </a:r>
                    </a:p>
                  </a:txBody>
                  <a:tcPr marL="45260" marR="45260" marT="22630" marB="22630" anchor="ctr">
                    <a:lnL>
                      <a:noFill/>
                    </a:lnL>
                    <a:lnR>
                      <a:noFill/>
                    </a:lnR>
                    <a:lnT>
                      <a:noFill/>
                    </a:lnT>
                    <a:lnB>
                      <a:noFill/>
                    </a:lnB>
                  </a:tcPr>
                </a:tc>
              </a:tr>
              <a:tr h="205922">
                <a:tc>
                  <a:txBody>
                    <a:bodyPr/>
                    <a:lstStyle/>
                    <a:p>
                      <a:r>
                        <a:rPr lang="pt-BR" sz="1000" dirty="0">
                          <a:latin typeface="Times New Roman" panose="02020603050405020304" pitchFamily="18" charset="0"/>
                          <a:cs typeface="Times New Roman" panose="02020603050405020304" pitchFamily="18" charset="0"/>
                        </a:rPr>
                        <a:t>Levantar</a:t>
                      </a:r>
                    </a:p>
                  </a:txBody>
                  <a:tcPr marL="45260" marR="45260" marT="22630" marB="22630" anchor="ctr">
                    <a:lnL>
                      <a:noFill/>
                    </a:lnL>
                    <a:lnR>
                      <a:noFill/>
                    </a:lnR>
                    <a:lnT>
                      <a:noFill/>
                    </a:lnT>
                    <a:lnB>
                      <a:noFill/>
                    </a:lnB>
                  </a:tcPr>
                </a:tc>
                <a:tc>
                  <a:txBody>
                    <a:bodyPr/>
                    <a:lstStyle/>
                    <a:p>
                      <a:r>
                        <a:rPr lang="pt-BR" sz="1000">
                          <a:latin typeface="Times New Roman" panose="02020603050405020304" pitchFamily="18" charset="0"/>
                          <a:cs typeface="Times New Roman" panose="02020603050405020304" pitchFamily="18" charset="0"/>
                        </a:rPr>
                        <a:t>Levantou e saiu.</a:t>
                      </a:r>
                    </a:p>
                  </a:txBody>
                  <a:tcPr marL="45260" marR="45260" marT="22630" marB="22630" anchor="ctr">
                    <a:lnL>
                      <a:noFill/>
                    </a:lnL>
                    <a:lnR>
                      <a:noFill/>
                    </a:lnR>
                    <a:lnT>
                      <a:noFill/>
                    </a:lnT>
                    <a:lnB>
                      <a:noFill/>
                    </a:lnB>
                  </a:tcPr>
                </a:tc>
              </a:tr>
              <a:tr h="205922">
                <a:tc>
                  <a:txBody>
                    <a:bodyPr/>
                    <a:lstStyle/>
                    <a:p>
                      <a:r>
                        <a:rPr lang="pt-BR" sz="1000">
                          <a:latin typeface="Times New Roman" panose="02020603050405020304" pitchFamily="18" charset="0"/>
                          <a:cs typeface="Times New Roman" panose="02020603050405020304" pitchFamily="18" charset="0"/>
                        </a:rPr>
                        <a:t>Morar</a:t>
                      </a:r>
                    </a:p>
                  </a:txBody>
                  <a:tcPr marL="45260" marR="45260" marT="22630" marB="22630" anchor="ctr">
                    <a:lnL>
                      <a:noFill/>
                    </a:lnL>
                    <a:lnR>
                      <a:noFill/>
                    </a:lnR>
                    <a:lnT>
                      <a:noFill/>
                    </a:lnT>
                    <a:lnB>
                      <a:noFill/>
                    </a:lnB>
                  </a:tcPr>
                </a:tc>
                <a:tc>
                  <a:txBody>
                    <a:bodyPr/>
                    <a:lstStyle/>
                    <a:p>
                      <a:r>
                        <a:rPr lang="pt-BR" sz="1000">
                          <a:latin typeface="Times New Roman" panose="02020603050405020304" pitchFamily="18" charset="0"/>
                          <a:cs typeface="Times New Roman" panose="02020603050405020304" pitchFamily="18" charset="0"/>
                        </a:rPr>
                        <a:t>Mora no exterior.</a:t>
                      </a:r>
                    </a:p>
                  </a:txBody>
                  <a:tcPr marL="45260" marR="45260" marT="22630" marB="22630" anchor="ctr">
                    <a:lnL>
                      <a:noFill/>
                    </a:lnL>
                    <a:lnR>
                      <a:noFill/>
                    </a:lnR>
                    <a:lnT>
                      <a:noFill/>
                    </a:lnT>
                    <a:lnB>
                      <a:noFill/>
                    </a:lnB>
                  </a:tcPr>
                </a:tc>
              </a:tr>
              <a:tr h="205922">
                <a:tc>
                  <a:txBody>
                    <a:bodyPr/>
                    <a:lstStyle/>
                    <a:p>
                      <a:r>
                        <a:rPr lang="pt-BR" sz="1000">
                          <a:latin typeface="Times New Roman" panose="02020603050405020304" pitchFamily="18" charset="0"/>
                          <a:cs typeface="Times New Roman" panose="02020603050405020304" pitchFamily="18" charset="0"/>
                        </a:rPr>
                        <a:t>Morrer</a:t>
                      </a:r>
                    </a:p>
                  </a:txBody>
                  <a:tcPr marL="45260" marR="45260" marT="22630" marB="22630" anchor="ctr">
                    <a:lnL>
                      <a:noFill/>
                    </a:lnL>
                    <a:lnR>
                      <a:noFill/>
                    </a:lnR>
                    <a:lnT>
                      <a:noFill/>
                    </a:lnT>
                    <a:lnB>
                      <a:noFill/>
                    </a:lnB>
                  </a:tcPr>
                </a:tc>
                <a:tc>
                  <a:txBody>
                    <a:bodyPr/>
                    <a:lstStyle/>
                    <a:p>
                      <a:r>
                        <a:rPr lang="pt-BR" sz="1000">
                          <a:latin typeface="Times New Roman" panose="02020603050405020304" pitchFamily="18" charset="0"/>
                          <a:cs typeface="Times New Roman" panose="02020603050405020304" pitchFamily="18" charset="0"/>
                        </a:rPr>
                        <a:t>Não morreu!</a:t>
                      </a:r>
                    </a:p>
                  </a:txBody>
                  <a:tcPr marL="45260" marR="45260" marT="22630" marB="22630" anchor="ctr">
                    <a:lnL>
                      <a:noFill/>
                    </a:lnL>
                    <a:lnR>
                      <a:noFill/>
                    </a:lnR>
                    <a:lnT>
                      <a:noFill/>
                    </a:lnT>
                    <a:lnB>
                      <a:noFill/>
                    </a:lnB>
                  </a:tcPr>
                </a:tc>
              </a:tr>
              <a:tr h="205922">
                <a:tc>
                  <a:txBody>
                    <a:bodyPr/>
                    <a:lstStyle/>
                    <a:p>
                      <a:r>
                        <a:rPr lang="pt-BR" sz="1000">
                          <a:latin typeface="Times New Roman" panose="02020603050405020304" pitchFamily="18" charset="0"/>
                          <a:cs typeface="Times New Roman" panose="02020603050405020304" pitchFamily="18" charset="0"/>
                        </a:rPr>
                        <a:t>Nascer</a:t>
                      </a:r>
                    </a:p>
                  </a:txBody>
                  <a:tcPr marL="45260" marR="45260" marT="22630" marB="22630" anchor="ctr">
                    <a:lnL>
                      <a:noFill/>
                    </a:lnL>
                    <a:lnR>
                      <a:noFill/>
                    </a:lnR>
                    <a:lnT>
                      <a:noFill/>
                    </a:lnT>
                    <a:lnB>
                      <a:noFill/>
                    </a:lnB>
                  </a:tcPr>
                </a:tc>
                <a:tc>
                  <a:txBody>
                    <a:bodyPr/>
                    <a:lstStyle/>
                    <a:p>
                      <a:r>
                        <a:rPr lang="pt-BR" sz="1000">
                          <a:latin typeface="Times New Roman" panose="02020603050405020304" pitchFamily="18" charset="0"/>
                          <a:cs typeface="Times New Roman" panose="02020603050405020304" pitchFamily="18" charset="0"/>
                        </a:rPr>
                        <a:t>Nasceu forte e saudável.</a:t>
                      </a:r>
                    </a:p>
                  </a:txBody>
                  <a:tcPr marL="45260" marR="45260" marT="22630" marB="22630" anchor="ctr">
                    <a:lnL>
                      <a:noFill/>
                    </a:lnL>
                    <a:lnR>
                      <a:noFill/>
                    </a:lnR>
                    <a:lnT>
                      <a:noFill/>
                    </a:lnT>
                    <a:lnB>
                      <a:noFill/>
                    </a:lnB>
                  </a:tcPr>
                </a:tc>
              </a:tr>
              <a:tr h="205922">
                <a:tc>
                  <a:txBody>
                    <a:bodyPr/>
                    <a:lstStyle/>
                    <a:p>
                      <a:r>
                        <a:rPr lang="pt-BR" sz="1000">
                          <a:latin typeface="Times New Roman" panose="02020603050405020304" pitchFamily="18" charset="0"/>
                          <a:cs typeface="Times New Roman" panose="02020603050405020304" pitchFamily="18" charset="0"/>
                        </a:rPr>
                        <a:t>Sentar</a:t>
                      </a:r>
                    </a:p>
                  </a:txBody>
                  <a:tcPr marL="45260" marR="45260" marT="22630" marB="22630" anchor="ctr">
                    <a:lnL>
                      <a:noFill/>
                    </a:lnL>
                    <a:lnR>
                      <a:noFill/>
                    </a:lnR>
                    <a:lnT>
                      <a:noFill/>
                    </a:lnT>
                    <a:lnB>
                      <a:noFill/>
                    </a:lnB>
                  </a:tcPr>
                </a:tc>
                <a:tc>
                  <a:txBody>
                    <a:bodyPr/>
                    <a:lstStyle/>
                    <a:p>
                      <a:r>
                        <a:rPr lang="pt-BR" sz="1000">
                          <a:latin typeface="Times New Roman" panose="02020603050405020304" pitchFamily="18" charset="0"/>
                          <a:cs typeface="Times New Roman" panose="02020603050405020304" pitchFamily="18" charset="0"/>
                        </a:rPr>
                        <a:t>Sentaram.</a:t>
                      </a:r>
                    </a:p>
                  </a:txBody>
                  <a:tcPr marL="45260" marR="45260" marT="22630" marB="22630" anchor="ctr">
                    <a:lnL>
                      <a:noFill/>
                    </a:lnL>
                    <a:lnR>
                      <a:noFill/>
                    </a:lnR>
                    <a:lnT>
                      <a:noFill/>
                    </a:lnT>
                    <a:lnB>
                      <a:noFill/>
                    </a:lnB>
                  </a:tcPr>
                </a:tc>
              </a:tr>
              <a:tr h="205922">
                <a:tc>
                  <a:txBody>
                    <a:bodyPr/>
                    <a:lstStyle/>
                    <a:p>
                      <a:r>
                        <a:rPr lang="pt-BR" sz="1000">
                          <a:latin typeface="Times New Roman" panose="02020603050405020304" pitchFamily="18" charset="0"/>
                          <a:cs typeface="Times New Roman" panose="02020603050405020304" pitchFamily="18" charset="0"/>
                        </a:rPr>
                        <a:t>Sofrer</a:t>
                      </a:r>
                    </a:p>
                  </a:txBody>
                  <a:tcPr marL="45260" marR="45260" marT="22630" marB="22630" anchor="ctr">
                    <a:lnL>
                      <a:noFill/>
                    </a:lnL>
                    <a:lnR>
                      <a:noFill/>
                    </a:lnR>
                    <a:lnT>
                      <a:noFill/>
                    </a:lnT>
                    <a:lnB>
                      <a:noFill/>
                    </a:lnB>
                  </a:tcPr>
                </a:tc>
                <a:tc>
                  <a:txBody>
                    <a:bodyPr/>
                    <a:lstStyle/>
                    <a:p>
                      <a:r>
                        <a:rPr lang="pt-BR" sz="1000">
                          <a:latin typeface="Times New Roman" panose="02020603050405020304" pitchFamily="18" charset="0"/>
                          <a:cs typeface="Times New Roman" panose="02020603050405020304" pitchFamily="18" charset="0"/>
                        </a:rPr>
                        <a:t>Sofreu até o fim.</a:t>
                      </a:r>
                    </a:p>
                  </a:txBody>
                  <a:tcPr marL="45260" marR="45260" marT="22630" marB="22630" anchor="ctr">
                    <a:lnL>
                      <a:noFill/>
                    </a:lnL>
                    <a:lnR>
                      <a:noFill/>
                    </a:lnR>
                    <a:lnT>
                      <a:noFill/>
                    </a:lnT>
                    <a:lnB>
                      <a:noFill/>
                    </a:lnB>
                  </a:tcPr>
                </a:tc>
              </a:tr>
              <a:tr h="205922">
                <a:tc>
                  <a:txBody>
                    <a:bodyPr/>
                    <a:lstStyle/>
                    <a:p>
                      <a:r>
                        <a:rPr lang="pt-BR" sz="1000">
                          <a:latin typeface="Times New Roman" panose="02020603050405020304" pitchFamily="18" charset="0"/>
                          <a:cs typeface="Times New Roman" panose="02020603050405020304" pitchFamily="18" charset="0"/>
                        </a:rPr>
                        <a:t>Sumir</a:t>
                      </a:r>
                    </a:p>
                  </a:txBody>
                  <a:tcPr marL="45260" marR="45260" marT="22630" marB="22630" anchor="ctr">
                    <a:lnL>
                      <a:noFill/>
                    </a:lnL>
                    <a:lnR>
                      <a:noFill/>
                    </a:lnR>
                    <a:lnT>
                      <a:noFill/>
                    </a:lnT>
                    <a:lnB>
                      <a:noFill/>
                    </a:lnB>
                  </a:tcPr>
                </a:tc>
                <a:tc>
                  <a:txBody>
                    <a:bodyPr/>
                    <a:lstStyle/>
                    <a:p>
                      <a:r>
                        <a:rPr lang="pt-BR" sz="1000">
                          <a:latin typeface="Times New Roman" panose="02020603050405020304" pitchFamily="18" charset="0"/>
                          <a:cs typeface="Times New Roman" panose="02020603050405020304" pitchFamily="18" charset="0"/>
                        </a:rPr>
                        <a:t>Como assim sumiram?</a:t>
                      </a:r>
                    </a:p>
                  </a:txBody>
                  <a:tcPr marL="45260" marR="45260" marT="22630" marB="22630" anchor="ctr">
                    <a:lnL>
                      <a:noFill/>
                    </a:lnL>
                    <a:lnR>
                      <a:noFill/>
                    </a:lnR>
                    <a:lnT>
                      <a:noFill/>
                    </a:lnT>
                    <a:lnB>
                      <a:noFill/>
                    </a:lnB>
                  </a:tcPr>
                </a:tc>
              </a:tr>
              <a:tr h="205922">
                <a:tc>
                  <a:txBody>
                    <a:bodyPr/>
                    <a:lstStyle/>
                    <a:p>
                      <a:r>
                        <a:rPr lang="pt-BR" sz="1000">
                          <a:latin typeface="Times New Roman" panose="02020603050405020304" pitchFamily="18" charset="0"/>
                          <a:cs typeface="Times New Roman" panose="02020603050405020304" pitchFamily="18" charset="0"/>
                        </a:rPr>
                        <a:t>Viver</a:t>
                      </a:r>
                    </a:p>
                  </a:txBody>
                  <a:tcPr marL="45260" marR="45260" marT="22630" marB="22630" anchor="ctr">
                    <a:lnL>
                      <a:noFill/>
                    </a:lnL>
                    <a:lnR>
                      <a:noFill/>
                    </a:lnR>
                    <a:lnT>
                      <a:noFill/>
                    </a:lnT>
                    <a:lnB>
                      <a:noFill/>
                    </a:lnB>
                  </a:tcPr>
                </a:tc>
                <a:tc>
                  <a:txBody>
                    <a:bodyPr/>
                    <a:lstStyle/>
                    <a:p>
                      <a:r>
                        <a:rPr lang="pt-BR" sz="1000">
                          <a:latin typeface="Times New Roman" panose="02020603050405020304" pitchFamily="18" charset="0"/>
                          <a:cs typeface="Times New Roman" panose="02020603050405020304" pitchFamily="18" charset="0"/>
                        </a:rPr>
                        <a:t>Vive sozinha.</a:t>
                      </a:r>
                    </a:p>
                  </a:txBody>
                  <a:tcPr marL="45260" marR="45260" marT="22630" marB="22630" anchor="ctr">
                    <a:lnL>
                      <a:noFill/>
                    </a:lnL>
                    <a:lnR>
                      <a:noFill/>
                    </a:lnR>
                    <a:lnT>
                      <a:noFill/>
                    </a:lnT>
                    <a:lnB>
                      <a:noFill/>
                    </a:lnB>
                  </a:tcPr>
                </a:tc>
              </a:tr>
              <a:tr h="205922">
                <a:tc>
                  <a:txBody>
                    <a:bodyPr/>
                    <a:lstStyle/>
                    <a:p>
                      <a:r>
                        <a:rPr lang="pt-BR" sz="1000">
                          <a:latin typeface="Times New Roman" panose="02020603050405020304" pitchFamily="18" charset="0"/>
                          <a:cs typeface="Times New Roman" panose="02020603050405020304" pitchFamily="18" charset="0"/>
                        </a:rPr>
                        <a:t>Voltar</a:t>
                      </a:r>
                    </a:p>
                  </a:txBody>
                  <a:tcPr marL="45260" marR="45260" marT="22630" marB="22630" anchor="ctr">
                    <a:lnL>
                      <a:noFill/>
                    </a:lnL>
                    <a:lnR>
                      <a:noFill/>
                    </a:lnR>
                    <a:lnT>
                      <a:noFill/>
                    </a:lnT>
                    <a:lnB>
                      <a:noFill/>
                    </a:lnB>
                  </a:tcPr>
                </a:tc>
                <a:tc>
                  <a:txBody>
                    <a:bodyPr/>
                    <a:lstStyle/>
                    <a:p>
                      <a:r>
                        <a:rPr lang="pt-BR" sz="1000" dirty="0">
                          <a:latin typeface="Times New Roman" panose="02020603050405020304" pitchFamily="18" charset="0"/>
                          <a:cs typeface="Times New Roman" panose="02020603050405020304" pitchFamily="18" charset="0"/>
                        </a:rPr>
                        <a:t>Volta!</a:t>
                      </a:r>
                    </a:p>
                  </a:txBody>
                  <a:tcPr marL="45260" marR="45260" marT="22630" marB="22630" anchor="ctr">
                    <a:lnL>
                      <a:noFill/>
                    </a:lnL>
                    <a:lnR>
                      <a:noFill/>
                    </a:lnR>
                    <a:lnT>
                      <a:noFill/>
                    </a:lnT>
                    <a:lnB>
                      <a:noFill/>
                    </a:lnB>
                  </a:tcPr>
                </a:tc>
              </a:tr>
            </a:tbl>
          </a:graphicData>
        </a:graphic>
      </p:graphicFrame>
    </p:spTree>
    <p:extLst>
      <p:ext uri="{BB962C8B-B14F-4D97-AF65-F5344CB8AC3E}">
        <p14:creationId xmlns:p14="http://schemas.microsoft.com/office/powerpoint/2010/main" xmlns="" val="27906354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PONTUAÇÃO DO ADJUNTO ADVERBIAL</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a:bodyPr>
          <a:lstStyle/>
          <a:p>
            <a:pPr marL="0" indent="0" algn="just">
              <a:buNone/>
            </a:pPr>
            <a:r>
              <a:rPr lang="pt-BR" sz="2600" dirty="0" smtClean="0">
                <a:latin typeface="Times New Roman" panose="02020603050405020304" pitchFamily="18" charset="0"/>
                <a:cs typeface="Times New Roman" panose="02020603050405020304" pitchFamily="18" charset="0"/>
              </a:rPr>
              <a:t>• Em Língua Portuguesa, há uma </a:t>
            </a:r>
            <a:r>
              <a:rPr lang="pt-BR" sz="2600" b="1" dirty="0" smtClean="0">
                <a:latin typeface="Times New Roman" panose="02020603050405020304" pitchFamily="18" charset="0"/>
                <a:cs typeface="Times New Roman" panose="02020603050405020304" pitchFamily="18" charset="0"/>
              </a:rPr>
              <a:t>ordem comum (padrão) </a:t>
            </a:r>
            <a:r>
              <a:rPr lang="pt-BR" sz="2600" dirty="0" smtClean="0">
                <a:latin typeface="Times New Roman" panose="02020603050405020304" pitchFamily="18" charset="0"/>
                <a:cs typeface="Times New Roman" panose="02020603050405020304" pitchFamily="18" charset="0"/>
              </a:rPr>
              <a:t>de disposição dos termos em uma oração: SVOA</a:t>
            </a:r>
          </a:p>
          <a:p>
            <a:pPr marL="0" indent="0" algn="just">
              <a:buNone/>
            </a:pPr>
            <a:endParaRPr lang="pt-BR" sz="2600" dirty="0" smtClean="0">
              <a:latin typeface="Times New Roman" panose="02020603050405020304" pitchFamily="18" charset="0"/>
              <a:cs typeface="Times New Roman" panose="02020603050405020304" pitchFamily="18" charset="0"/>
            </a:endParaRPr>
          </a:p>
          <a:p>
            <a:pPr marL="0" indent="0" algn="just">
              <a:spcBef>
                <a:spcPts val="0"/>
              </a:spcBef>
              <a:buNone/>
            </a:pPr>
            <a:r>
              <a:rPr lang="pt-BR" sz="2600" dirty="0" smtClean="0">
                <a:latin typeface="Times New Roman" panose="02020603050405020304" pitchFamily="18" charset="0"/>
                <a:cs typeface="Times New Roman" panose="02020603050405020304" pitchFamily="18" charset="0"/>
              </a:rPr>
              <a:t>• Ela	 usa	 a cor azul	 em seu vestido.</a:t>
            </a:r>
            <a:endParaRPr lang="pt-BR" sz="1800" dirty="0" smtClean="0">
              <a:latin typeface="Times New Roman" panose="02020603050405020304" pitchFamily="18" charset="0"/>
              <a:cs typeface="Times New Roman" panose="02020603050405020304" pitchFamily="18" charset="0"/>
            </a:endParaRPr>
          </a:p>
          <a:p>
            <a:pPr marL="0" indent="0" algn="just">
              <a:spcBef>
                <a:spcPts val="0"/>
              </a:spcBef>
              <a:buNone/>
            </a:pPr>
            <a:r>
              <a:rPr lang="pt-BR" sz="2600" dirty="0" smtClean="0">
                <a:latin typeface="Times New Roman" panose="02020603050405020304" pitchFamily="18" charset="0"/>
                <a:cs typeface="Times New Roman" panose="02020603050405020304" pitchFamily="18" charset="0"/>
              </a:rPr>
              <a:t>    S	  V              O			A</a:t>
            </a:r>
          </a:p>
          <a:p>
            <a:pPr marL="0" indent="0" algn="just">
              <a:spcBef>
                <a:spcPts val="0"/>
              </a:spcBef>
              <a:buNone/>
            </a:pPr>
            <a:endParaRPr lang="pt-BR" sz="2600" dirty="0" smtClean="0">
              <a:latin typeface="Times New Roman" panose="02020603050405020304" pitchFamily="18" charset="0"/>
              <a:cs typeface="Times New Roman" panose="02020603050405020304" pitchFamily="18" charset="0"/>
            </a:endParaRPr>
          </a:p>
          <a:p>
            <a:pPr marL="0" indent="0" algn="just">
              <a:buNone/>
            </a:pPr>
            <a:r>
              <a:rPr lang="pt-BR" sz="2600" dirty="0" smtClean="0">
                <a:latin typeface="Times New Roman" panose="02020603050405020304" pitchFamily="18" charset="0"/>
                <a:cs typeface="Times New Roman" panose="02020603050405020304" pitchFamily="18" charset="0"/>
              </a:rPr>
              <a:t>• O menino 	comeu         bolo 	na cozinha.</a:t>
            </a:r>
          </a:p>
          <a:p>
            <a:pPr marL="0" indent="0" algn="just">
              <a:spcBef>
                <a:spcPts val="0"/>
              </a:spcBef>
              <a:buNone/>
            </a:pPr>
            <a:r>
              <a:rPr lang="pt-BR" sz="2400" dirty="0" smtClean="0">
                <a:latin typeface="Times New Roman" panose="02020603050405020304" pitchFamily="18" charset="0"/>
                <a:cs typeface="Times New Roman" panose="02020603050405020304" pitchFamily="18" charset="0"/>
              </a:rPr>
              <a:t>	S	     V		O	        A</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5505308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PONTUAÇÃO DO ADJUNTO ADVERBIAL</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lnSpcReduction="10000"/>
          </a:bodyPr>
          <a:lstStyle/>
          <a:p>
            <a:pPr marL="0" indent="0" algn="just">
              <a:buNone/>
            </a:pPr>
            <a:r>
              <a:rPr lang="pt-BR" sz="2600" dirty="0" smtClean="0">
                <a:latin typeface="Times New Roman" panose="02020603050405020304" pitchFamily="18" charset="0"/>
                <a:cs typeface="Times New Roman" panose="02020603050405020304" pitchFamily="18" charset="0"/>
              </a:rPr>
              <a:t>• Obviamente, há frases em que não há todos os termos das orações anteriores:</a:t>
            </a:r>
          </a:p>
          <a:p>
            <a:pPr marL="0" indent="0" algn="just">
              <a:buNone/>
            </a:pPr>
            <a:endParaRPr lang="pt-BR" sz="2600" dirty="0" smtClean="0">
              <a:latin typeface="Times New Roman" panose="02020603050405020304" pitchFamily="18" charset="0"/>
              <a:cs typeface="Times New Roman" panose="02020603050405020304" pitchFamily="18" charset="0"/>
            </a:endParaRPr>
          </a:p>
          <a:p>
            <a:pPr marL="0" indent="0" algn="just">
              <a:spcBef>
                <a:spcPts val="0"/>
              </a:spcBef>
              <a:buNone/>
            </a:pPr>
            <a:r>
              <a:rPr lang="pt-BR" sz="2600" dirty="0" smtClean="0">
                <a:latin typeface="Times New Roman" panose="02020603050405020304" pitchFamily="18" charset="0"/>
                <a:cs typeface="Times New Roman" panose="02020603050405020304" pitchFamily="18" charset="0"/>
              </a:rPr>
              <a:t>• A princesa foi aprisionada </a:t>
            </a:r>
            <a:r>
              <a:rPr lang="pt-BR" sz="2600" b="1" dirty="0" smtClean="0">
                <a:latin typeface="Times New Roman" panose="02020603050405020304" pitchFamily="18" charset="0"/>
                <a:cs typeface="Times New Roman" panose="02020603050405020304" pitchFamily="18" charset="0"/>
              </a:rPr>
              <a:t>em seu enorme castelo</a:t>
            </a:r>
            <a:r>
              <a:rPr lang="pt-BR" sz="26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pt-BR" sz="1800" dirty="0">
                <a:latin typeface="Times New Roman" panose="02020603050405020304" pitchFamily="18" charset="0"/>
                <a:cs typeface="Times New Roman" panose="02020603050405020304" pitchFamily="18" charset="0"/>
              </a:rPr>
              <a:t> </a:t>
            </a:r>
            <a:r>
              <a:rPr lang="pt-BR" sz="1800" dirty="0" smtClean="0">
                <a:latin typeface="Times New Roman" panose="02020603050405020304" pitchFamily="18" charset="0"/>
                <a:cs typeface="Times New Roman" panose="02020603050405020304" pitchFamily="18" charset="0"/>
              </a:rPr>
              <a:t>               S                         V                                          A</a:t>
            </a:r>
          </a:p>
          <a:p>
            <a:pPr marL="0" indent="0" algn="just">
              <a:spcBef>
                <a:spcPts val="0"/>
              </a:spcBef>
              <a:buNone/>
            </a:pPr>
            <a:endParaRPr lang="pt-BR" sz="2600" dirty="0" smtClean="0">
              <a:latin typeface="Times New Roman" panose="02020603050405020304" pitchFamily="18" charset="0"/>
              <a:cs typeface="Times New Roman" panose="02020603050405020304" pitchFamily="18" charset="0"/>
            </a:endParaRPr>
          </a:p>
          <a:p>
            <a:pPr marL="0" indent="0" algn="just">
              <a:spcBef>
                <a:spcPts val="0"/>
              </a:spcBef>
              <a:buNone/>
            </a:pPr>
            <a:r>
              <a:rPr lang="pt-BR" sz="2600" dirty="0" smtClean="0">
                <a:latin typeface="Times New Roman" panose="02020603050405020304" pitchFamily="18" charset="0"/>
                <a:cs typeface="Times New Roman" panose="02020603050405020304" pitchFamily="18" charset="0"/>
              </a:rPr>
              <a:t>• Eventuais alterações nessa ordem devem ser marcadas por vírgula:</a:t>
            </a:r>
          </a:p>
          <a:p>
            <a:pPr marL="0" indent="0" algn="just">
              <a:spcBef>
                <a:spcPts val="0"/>
              </a:spcBef>
              <a:buNone/>
            </a:pPr>
            <a:endParaRPr lang="pt-BR" sz="2600" dirty="0" smtClean="0">
              <a:latin typeface="Times New Roman" panose="02020603050405020304" pitchFamily="18" charset="0"/>
              <a:cs typeface="Times New Roman" panose="02020603050405020304" pitchFamily="18" charset="0"/>
            </a:endParaRPr>
          </a:p>
          <a:p>
            <a:pPr marL="0" indent="0" algn="just">
              <a:buNone/>
            </a:pPr>
            <a:r>
              <a:rPr lang="pt-BR" sz="2600" dirty="0" smtClean="0">
                <a:latin typeface="Times New Roman" panose="02020603050405020304" pitchFamily="18" charset="0"/>
                <a:cs typeface="Times New Roman" panose="02020603050405020304" pitchFamily="18" charset="0"/>
              </a:rPr>
              <a:t>• </a:t>
            </a:r>
            <a:r>
              <a:rPr lang="pt-BR" sz="2600" b="1" dirty="0" smtClean="0">
                <a:latin typeface="Times New Roman" panose="02020603050405020304" pitchFamily="18" charset="0"/>
                <a:cs typeface="Times New Roman" panose="02020603050405020304" pitchFamily="18" charset="0"/>
              </a:rPr>
              <a:t>Em seu enorme castelo</a:t>
            </a:r>
            <a:r>
              <a:rPr lang="pt-BR" sz="2600" dirty="0" smtClean="0">
                <a:latin typeface="Times New Roman" panose="02020603050405020304" pitchFamily="18" charset="0"/>
                <a:cs typeface="Times New Roman" panose="02020603050405020304" pitchFamily="18" charset="0"/>
              </a:rPr>
              <a:t>, a princesa foi aprisionada.</a:t>
            </a:r>
          </a:p>
          <a:p>
            <a:pPr marL="0" indent="0" algn="just">
              <a:buNone/>
            </a:pPr>
            <a:r>
              <a:rPr lang="pt-BR" sz="2600" dirty="0" smtClean="0">
                <a:latin typeface="Times New Roman" panose="02020603050405020304" pitchFamily="18" charset="0"/>
                <a:cs typeface="Times New Roman" panose="02020603050405020304" pitchFamily="18" charset="0"/>
              </a:rPr>
              <a:t>• A princesa, </a:t>
            </a:r>
            <a:r>
              <a:rPr lang="pt-BR" sz="2600" b="1" dirty="0" smtClean="0">
                <a:latin typeface="Times New Roman" panose="02020603050405020304" pitchFamily="18" charset="0"/>
                <a:cs typeface="Times New Roman" panose="02020603050405020304" pitchFamily="18" charset="0"/>
              </a:rPr>
              <a:t>em seu enorme castelo</a:t>
            </a:r>
            <a:r>
              <a:rPr lang="pt-BR" sz="2600" dirty="0" smtClean="0">
                <a:latin typeface="Times New Roman" panose="02020603050405020304" pitchFamily="18" charset="0"/>
                <a:cs typeface="Times New Roman" panose="02020603050405020304" pitchFamily="18" charset="0"/>
              </a:rPr>
              <a:t>, foi aprisionada.</a:t>
            </a:r>
          </a:p>
          <a:p>
            <a:pPr marL="0" indent="0" algn="just">
              <a:spcBef>
                <a:spcPts val="0"/>
              </a:spcBef>
              <a:buNone/>
            </a:pPr>
            <a:r>
              <a:rPr lang="pt-BR" sz="2400" dirty="0" smtClean="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Seta em forma de U 1"/>
          <p:cNvSpPr/>
          <p:nvPr/>
        </p:nvSpPr>
        <p:spPr>
          <a:xfrm>
            <a:off x="3563888" y="2348880"/>
            <a:ext cx="2232248" cy="21602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Tree>
    <p:extLst>
      <p:ext uri="{BB962C8B-B14F-4D97-AF65-F5344CB8AC3E}">
        <p14:creationId xmlns:p14="http://schemas.microsoft.com/office/powerpoint/2010/main" xmlns="" val="218917850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2234</TotalTime>
  <Words>1811</Words>
  <Application>Microsoft Office PowerPoint</Application>
  <PresentationFormat>Apresentação na tela (4:3)</PresentationFormat>
  <Paragraphs>343</Paragraphs>
  <Slides>29</Slides>
  <Notes>0</Notes>
  <HiddenSlides>0</HiddenSlides>
  <MMClips>0</MMClips>
  <ScaleCrop>false</ScaleCrop>
  <HeadingPairs>
    <vt:vector size="4" baseType="variant">
      <vt:variant>
        <vt:lpstr>Tema</vt:lpstr>
      </vt:variant>
      <vt:variant>
        <vt:i4>1</vt:i4>
      </vt:variant>
      <vt:variant>
        <vt:lpstr>Títulos de slides</vt:lpstr>
      </vt:variant>
      <vt:variant>
        <vt:i4>29</vt:i4>
      </vt:variant>
    </vt:vector>
  </HeadingPairs>
  <TitlesOfParts>
    <vt:vector size="30" baseType="lpstr">
      <vt:lpstr>Tema do Office</vt:lpstr>
      <vt:lpstr>ADJUNTO ADVERBIAL</vt:lpstr>
      <vt:lpstr>ADJUNTO ADVERBIAL</vt:lpstr>
      <vt:lpstr>ADJUNTO ADVERBIAL</vt:lpstr>
      <vt:lpstr>ADJUNTO ADVERBIAL X OBJETO INDIRETO</vt:lpstr>
      <vt:lpstr>ADJUNTO ADVERBIAL X OBJETO INDIRETO</vt:lpstr>
      <vt:lpstr>ADJUNTO ADVERBIAL X OBJETO INDIRETO</vt:lpstr>
      <vt:lpstr>ADJUNTO ADVERBIAL X OBJETO INDIRETO</vt:lpstr>
      <vt:lpstr>PONTUAÇÃO DO ADJUNTO ADVERBIAL</vt:lpstr>
      <vt:lpstr>PONTUAÇÃO DO ADJUNTO ADVERBIAL</vt:lpstr>
      <vt:lpstr>PONTUAÇÃO DO ADJUNTO ADVERBIAL</vt:lpstr>
      <vt:lpstr>PONTUAÇÃO DO ADJUNTO ADVERBIAL</vt:lpstr>
      <vt:lpstr>PONTUAÇÃO DO ADJUNTO ADVERBIAL</vt:lpstr>
      <vt:lpstr>EXERCÍCIOS</vt:lpstr>
      <vt:lpstr>EXERCÍCIOS</vt:lpstr>
      <vt:lpstr>EXERCÍCIOS</vt:lpstr>
      <vt:lpstr>EXERCÍCIOS</vt:lpstr>
      <vt:lpstr>EXERCÍCIOS</vt:lpstr>
      <vt:lpstr>EXERCÍCIOS</vt:lpstr>
      <vt:lpstr>EXERCÍCIOS</vt:lpstr>
      <vt:lpstr>EXERCÍCIOS</vt:lpstr>
      <vt:lpstr>EXERCÍCIOS</vt:lpstr>
      <vt:lpstr>EXERCÍCIOS</vt:lpstr>
      <vt:lpstr>EXERCÍCIOS</vt:lpstr>
      <vt:lpstr>EXERCÍCIOS</vt:lpstr>
      <vt:lpstr>EXERCÍCIOS</vt:lpstr>
      <vt:lpstr>EXERCÍCIOS</vt:lpstr>
      <vt:lpstr>EXERCÍCIOS</vt:lpstr>
      <vt:lpstr>EXERCÍCIOS</vt:lpstr>
      <vt:lpstr>EXERCÍCIOS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PREVIDÊNCIA COMPLEMENTAR</dc:title>
  <dc:creator>Usuário</dc:creator>
  <cp:lastModifiedBy>Gestao03</cp:lastModifiedBy>
  <cp:revision>257</cp:revision>
  <dcterms:created xsi:type="dcterms:W3CDTF">2018-05-26T12:30:19Z</dcterms:created>
  <dcterms:modified xsi:type="dcterms:W3CDTF">2018-10-26T11:31:20Z</dcterms:modified>
</cp:coreProperties>
</file>