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09" r:id="rId2"/>
    <p:sldId id="314" r:id="rId3"/>
    <p:sldId id="316" r:id="rId4"/>
    <p:sldId id="317" r:id="rId5"/>
    <p:sldId id="315" r:id="rId6"/>
    <p:sldId id="318" r:id="rId7"/>
    <p:sldId id="326" r:id="rId8"/>
    <p:sldId id="327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6" r:id="rId34"/>
    <p:sldId id="310" r:id="rId35"/>
    <p:sldId id="311" r:id="rId36"/>
    <p:sldId id="312" r:id="rId37"/>
    <p:sldId id="313" r:id="rId38"/>
    <p:sldId id="347" r:id="rId39"/>
    <p:sldId id="348" r:id="rId40"/>
    <p:sldId id="349" r:id="rId41"/>
    <p:sldId id="350" r:id="rId42"/>
    <p:sldId id="351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54114"/>
            <a:ext cx="8229600" cy="504405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da linguagem: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expressão do pensamento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as pessoas. Ademais, usamos a linguagem para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representar o mundo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real e o mundo das ideias,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construindo e organizando a nossa realidade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toda a nossa herança cultural e subjetividade.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27" y="4201475"/>
            <a:ext cx="1798746" cy="197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Receptor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(destinatário, recebedor, interlocutor, ouvinte, segunda pessoa do discurso): aquele que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recebe a mensagem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684992"/>
            <a:ext cx="4577244" cy="243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92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Mensagem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aquilo que é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transmitido pelo emissor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verbal ou não verbal propriamente dito, é a estrutura textual.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717032"/>
            <a:ext cx="3582859" cy="224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Código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signos compartilhados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 emissor e pelo receptor. Ex.: Língua Portuguesa, Língua Inglesa.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573016"/>
            <a:ext cx="4386221" cy="231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Referente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(contexto): é o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assunto da mensagem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elemento extralinguístico dela.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284984"/>
            <a:ext cx="4514807" cy="252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Canal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(contato): é o meio, o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veículo transportador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mensagem. Ex.: carta, telefone.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27" y="3068961"/>
            <a:ext cx="7452145" cy="285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6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envia um e-mail para Paulo, falando de suas férias na Inglaterra.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Emissor: João.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Receptor: Paulo.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Mensagem: conteúdo no e-mail.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Código: Língua Portuguesa.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Referente: Férias de João.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Canal: E-mail.</a:t>
            </a:r>
            <a:endParaRPr lang="pt-BR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028826"/>
            <a:ext cx="3600450" cy="383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tratam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relevo dado a um dos seis elementos da comunicação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depender da proposta ou do intento do texto.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831894"/>
            <a:ext cx="6571388" cy="325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Função Emotiva (Expressiva):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emissor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“eu”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o centro da mensagem, na qual ele destaca seus próprios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sentimentos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impressões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atitudes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É um texto pessoal, repleto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subjetividade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músicas românticas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poemas líricos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639" y="3933056"/>
            <a:ext cx="2297410" cy="201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4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Função Emotiva (Expressiva) – marcas gramaticais: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 e pronomes na primeira pessoa;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Frases exclamativas;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nterjeições;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Vocativos;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Reticências.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04864"/>
            <a:ext cx="2580109" cy="344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Função Emotiva (Expressiva) – exemplo: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“Eu não tinha este rosto de hoje / assim calmo, assim triste, assim magro (...)”. (Cecília Meireles)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501008"/>
            <a:ext cx="3703700" cy="245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15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verbal: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a maneira que o homem tem de se fazer entender por meio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faladas ou escritas, atreladas a um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conceito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fim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representar algo do universo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externo ou interno.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221088"/>
            <a:ext cx="1996306" cy="180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Função Conotativa (Apelativa):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qual é o centro da mensagem, na qual é estimulado, provocado, seduzido, amparado e, por vezes,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conduzido a adotar uma postura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Visa à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persuasão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anúncios publicitários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músicas e poemas românticos.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Usuário\JEC\Pictures\Educandário\Imagens para aulas\anuncio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600" y="4015477"/>
            <a:ext cx="3079487" cy="20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2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Função Conotativa (Apelativa) – marcas gramaticais: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 e pronomes na segunda ou terceira pessoa;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 no Imperativo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Perguntas ao interlocutor;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Vocativos;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C:\Users\Usuário\JEC\Pictures\Educandário\Imagens para aulas\anuncio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445028"/>
            <a:ext cx="3713001" cy="3432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5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Função Conotativa (Apelativa) – exemplo: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Evidências – Chitãozinho e Xororó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342217"/>
            <a:ext cx="4687693" cy="351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Função Poética: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na própria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mensagem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em como ela é construída, com o objetivo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trabalhá-la esteticamente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nos poemas, prosas poéticas, etc.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 descr="C:\Users\Usuário\JEC\Pictures\Educandário\Imagens para aulas\parnaso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24944"/>
            <a:ext cx="2664296" cy="296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Função Poética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marcas gramaticais: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Figuras de linguagem;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Conotação;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Neologismos;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Construções estruturais não convencionais;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Polissemia.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 uma linguagem elaborada e cuidada.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 importância ao ritmo, melodia e 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sonoridade.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Procura o que é belo e inovador.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Users\Usuário\JEC\Pictures\Educandário\Imagens para aulas\Parnaso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305" y="1254841"/>
            <a:ext cx="2243495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7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Função Poética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exemplo: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C:\Users\Usuário\JEC\Pictures\Educandário\Imagens para aulas\parnaso2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494" y="1768265"/>
            <a:ext cx="5860826" cy="4179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54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Função Metalinguística: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código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usa-se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signo para explicar ele próprio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Essa função busca esclarecer, refletir, discutir o processo discursivo, em um ato de comunicação em que se usa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para falar sobre ela própria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em poemas que falam do fazer poético, filmes que discutem o cinema, etc.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Metalinguística – exemplo: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 descr="C:\Users\Usuário\JEC\Pictures\Educandário\Imagens para aulas\Atelie do pint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6" y="1758826"/>
            <a:ext cx="7272808" cy="413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64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Metalinguística – exemplo:</a:t>
            </a:r>
          </a:p>
          <a:p>
            <a:pPr marL="0" indent="0" algn="ctr">
              <a:buNone/>
            </a:pPr>
            <a: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Oficina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Irritada (Drummond)</a:t>
            </a:r>
            <a:endParaRPr lang="pt-BR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quero compor um soneto duro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poeta algum ousara escrever.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quero pintar um soneto escuro,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Seco, abafado, difícil de ler.</a:t>
            </a:r>
          </a:p>
          <a:p>
            <a:pPr marL="0" indent="0" algn="ctr"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Quero que meu soneto, no futuro,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desperte em ninguém nenhum prazer.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que, no seu maligno ar imaturo,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mesmo tempo saiba ser, não ser.</a:t>
            </a:r>
          </a:p>
          <a:p>
            <a:pPr marL="0" indent="0" algn="ctr"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meu verbo antipático e impuro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de pungir, há de fazer sofrer,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Tendão de vênus sob o pedicuro.</a:t>
            </a:r>
          </a:p>
          <a:p>
            <a:pPr marL="0" indent="0" algn="ctr"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Ninguém o lembrará: tiro no muro,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Cão mijando no caos, enquanto Arcturo,</a:t>
            </a:r>
          </a:p>
          <a:p>
            <a:pPr marL="0" indent="0" algn="ctr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Claro enigma, se deixa surpreender.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Função Referencial (Informativa/Denotativa):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mensagem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 qual deve ser transmitido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clara e objetiva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nos textos jornalísticos, científico, didáticos e afins (não literários).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621586"/>
            <a:ext cx="2520280" cy="226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Signo linguístico: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qualquer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unidade de uma língua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conjuga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(fala) 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(escrita) +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ideia/conceito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fim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representar algo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universo interno ou externo do homem. Substituem os objetos e os representam.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144" y="3942086"/>
            <a:ext cx="1570608" cy="225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Função Referencial (Informativa/Denotativa)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marcas gramaticais: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Uso de terceira pessoa;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Denotação;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Impessoalidade;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Precisão vocabular;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Rigor;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916832"/>
            <a:ext cx="3591843" cy="359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8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Função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Referencial – exemplo: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C:\Users\Usuário\JEC\Pictures\Educandário\Imagens para aulas\enem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15143"/>
            <a:ext cx="375174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17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Função Fática: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quando a finalidade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estabelecer ou encerrar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contato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o emissor e o receptor, como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saudações e cumprimentos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Cria a interação verbal.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284984"/>
            <a:ext cx="2799755" cy="272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303647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FUNÇÕES DA LINGUAGEM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1744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Função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Fática – exemplos: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Bom dia/tarde/noite!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Olá!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Fala...!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aí?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Sei...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Tchau!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Pronto?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276" y="2062472"/>
            <a:ext cx="3693222" cy="314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9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Enem - adaptada)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Desabafo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Desculpem-me, mas não dá pra fazer uma </a:t>
            </a:r>
            <a:r>
              <a:rPr lang="pt-BR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cronicazinha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divertida hoje. Simplesmente não dá. Não tem como disfarçar: esta é uma típica manhã de segunda-feira. A começar pela luz acesa da sala que esqueci ontem à noite. Seis recados para serem respondidos na secretária eletrônica. Recados chatos. Contas para pagar que venceram ontem. Estou nervoso. Estou zangado.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CARNEIRO, J. E. Veja, 11 set. 2002 (fragmento).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 textos em geral, é comum a manifestação simultânea de várias funções da linguagem, com o predomínio, entretanto, de uma sobre as outras. No fragmento da crônica </a:t>
            </a: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Desabafo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função da linguagem predominante é a emotiva ou expressiva,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 discurso do enunciador tem como foco o próprio código.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atitude do enunciador (emissor) sobrepõe-se àquilo que está sendo dito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interlocutor é o foco do enunciador na construção da mensagem.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referente é o elemento que se sobressai em detrimento dos demais.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enunciador tem como objetivo principal a manutenção da comunicação.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1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Enem 2016)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Ler não é decifrar, como num jogo de adivinhações, o sentido de um texto. É, a partir do texto, ser capaz de atribuir-lhe significado, conseguir relacioná-lo a todos os outros textos significativos para cada um, reconhecer nele o tipo de leitura que seu autor pretendia e, dono da própria vontade, entregar-se a essa leitura, ou rebelar-se contra ela, propondo uma outra não prevista.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(LAJOLO, M.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mundo da leitura para a leitura do mundo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São Paulo: Ática, 1993)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Nesse texto, a autora apresenta reflexões sobre o processo de produção de sentidos, valendo-se da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metalinguagem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Essa função da linguagem torna-se evidente pelo fato de o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ressaltar a importância da intertextualidade.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propor leituras diferentes das previsíveis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apresentar o ponto de vista da autora.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discorrer sobre o ato da leitura.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focar a participação do leitor.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Estabeleça 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relação entre as colunas, numerando a segunda de acordo com os elementos do processo de comunicação expressos na primeira: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( 1 ) emissor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( 2 ) receptor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( 3 ) código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( 4 ) canal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( 5 ) mensagem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( 6 ) referente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 ) É quem elabora a mensagem, quem diz.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 ) Conjunto de sinais organizados de maneira que tanto o locutor quanto o interlocutor conheçam e tenham acesso.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 ) Assunto, contexto.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 ) A quem a mensagem é dirigida.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 ) Texto em si.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 ) Meio pelo qual a mensagem chega ao receptor.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Estabeleça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relação entre as colunas, numerando a segunda de acordo com os elementos do processo de comunicação expressos na primeira: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( 1 ) emissor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( 2 ) receptor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( 3 ) código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( 4 ) canal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( 5 ) mensagem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( 6 ) referente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 É quem elabora a mensagem, quem diz.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 Conjunto de sinais organizados de maneira que tanto o locutor quanto o interlocutor conheçam e tenham acesso.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 Assunto, contexto.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 A quem a mensagem é dirigida.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 Texto em si.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 Meio pelo qual a mensagem chega ao receptor.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37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(ENEM – Vestibular – 2011)</a:t>
            </a:r>
            <a:endParaRPr lang="pt-BR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Pequeno concerto que virou canção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Não, não há por que mentir ou esconder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dor que foi maior do que é capaz meu coração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Não, nem há por que seguir cantando só para explicar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vai nunca entender de amor quem nunca soube amar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Ah, eu vou voltar pra mim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Seguir sozinho assim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me consumir ou consumir toda essa dor</a:t>
            </a:r>
            <a:b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sentir de novo o coração capaz de amor</a:t>
            </a:r>
          </a:p>
          <a:p>
            <a:pPr marL="0" indent="0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VANDRÉ, G. Disponível em: http://www.letras.terra.com.br. Acesso em: 29 jun. 2011</a:t>
            </a: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canção de Geraldo Vandré, tem-se a manifestação da função poética da linguagem, que é percebida na elaboração artística e criativa da mensagem, por meio de combinações sonoras e rítmicas. Pela análise do texto, entretanto, percebe-se também, a presença marcante da função emotiva ou expressiva, por meio da qual o emissor: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imprime à canção as marcas de sua atitude pessoal, seus sentimentos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transmite informações objetivas sobre o tema de que trata a canção;</a:t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busca persuadir o receptor da canção a adotar um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 comportamento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procura explicar a própria linguagem que utiliza para construir a canção;</a:t>
            </a:r>
            <a:b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objetiva verificar ou fortalecer a eficiência da mensagem veiculada.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Signo linguístico: é a palavra.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 signo possui dois lados: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imagem mental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gerada pelo som ou pela forma de uma palavra.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a ideia o conceito, 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conteúdo semântico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palavra que representa algo do mundo do homem.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elemento extralinguístico ao qual o signo linguístico se remete, circunscrito ao nosso mundo biossocial.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1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pt-BR" sz="9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(ENEM – Vestibular – 2010) Predomina no texto a função da linguagem:</a:t>
            </a:r>
            <a:endParaRPr lang="pt-BR" sz="9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biosfera, que </a:t>
            </a:r>
            <a:r>
              <a:rPr lang="pt-BR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reúne</a:t>
            </a: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todos os ambientes onde se desenvolvem os seres vivos, se divide em unidades menores chamadas ecossistemas, que podem ser uma tem </a:t>
            </a:r>
            <a:r>
              <a:rPr lang="pt-BR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múltiplos</a:t>
            </a: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mecanismos que regulam o </a:t>
            </a:r>
            <a:r>
              <a:rPr lang="pt-BR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número</a:t>
            </a: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organismos dentro dele, controlando sua </a:t>
            </a:r>
            <a:r>
              <a:rPr lang="pt-BR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reprodução</a:t>
            </a: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crescimento e </a:t>
            </a:r>
            <a:r>
              <a:rPr lang="pt-BR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migrações</a:t>
            </a: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DUARTE, M. O guia dos curiosos. </a:t>
            </a:r>
            <a:r>
              <a:rPr lang="pt-BR" sz="9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São</a:t>
            </a: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Paulo: Companhia das Letras, 1995</a:t>
            </a:r>
            <a:r>
              <a:rPr lang="pt-BR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9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emotiva, porque o autor expressa seu sentimento em relação à ecologia;</a:t>
            </a:r>
            <a:b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fática, porque o texto testa o funcionamento do canal de comunicação;</a:t>
            </a:r>
            <a:b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poética, porque o texto chama a atenção para os recursos de linguagem;</a:t>
            </a:r>
            <a:b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conativa, porque o texto procura orientar comportamentos do leitor;</a:t>
            </a:r>
            <a:b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referencial, porque o texto trata de noções e informações conceituais</a:t>
            </a:r>
            <a:r>
              <a:rPr lang="pt-BR" sz="9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93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Identifique a frase em que a função da linguagem predominante é a função referencial.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Siga o meu exemplo. Você se sentirá melhor!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Estou muito animada com o meu novo emprego.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Existem três acentos gráficos na língua portuguesa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Sim... Sei… Estou ouvindo, claro.</a:t>
            </a:r>
          </a:p>
          <a:p>
            <a:pPr marL="0" indent="0">
              <a:buNone/>
            </a:pP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14543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pt-BR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 a função da linguagem presente na frase: “Ligue agora! Não perca esta oportunidade</a:t>
            </a:r>
            <a:r>
              <a:rPr lang="pt-BR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buNone/>
            </a:pPr>
            <a:endParaRPr lang="pt-BR" sz="6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Função </a:t>
            </a:r>
            <a:r>
              <a:rPr lang="pt-B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expressiva.</a:t>
            </a:r>
            <a: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Função </a:t>
            </a:r>
            <a:r>
              <a:rPr lang="pt-B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apelativa</a:t>
            </a:r>
            <a:r>
              <a:rPr lang="pt-BR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Função </a:t>
            </a:r>
            <a:r>
              <a:rPr lang="pt-B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metalinguística.</a:t>
            </a:r>
            <a: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Função </a:t>
            </a:r>
            <a:r>
              <a:rPr lang="pt-BR" sz="6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fática.</a:t>
            </a:r>
            <a:endParaRPr lang="pt-BR" sz="6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TEORIA DA COMUNICAÇÃO</a:t>
            </a:r>
            <a:endParaRPr lang="pt-BR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Signo linguístico (tríade):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significante + significado + referente.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494" y="2243743"/>
            <a:ext cx="6508898" cy="386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4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processo de comunicação 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envolve</a:t>
            </a: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elementos básicos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esses elementos,</a:t>
            </a: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há comunicação.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Emissor;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Receptor;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Mensagem;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Código;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Referente;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Canal.</a:t>
            </a:r>
            <a:endParaRPr lang="pt-BR" sz="9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258" y="2924944"/>
            <a:ext cx="4900069" cy="257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 estrutura com a presença de seis elementos da comunicação foi divulgada por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 Jakobson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linguista russo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um dos grandes teóricos que apresentaram ao mundo estudos referentes à linguagem e à comunicação.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947649"/>
            <a:ext cx="1244153" cy="117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81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 ou no mau uso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um dos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diz-se que houve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ruído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comunicação, o que significa dizer que ela não foi bem-sucedida.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3528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600" y="3501008"/>
            <a:ext cx="3298800" cy="249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DA COMUNICAÇÃO</a:t>
            </a:r>
            <a:endParaRPr lang="pt-B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Emissor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(remetente, transmissor, locutor, falante, primeira pessoa do discurso): aquele que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envia a mensagem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Quem diz.</a:t>
            </a: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739511"/>
            <a:ext cx="5128200" cy="238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6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2572</Words>
  <Application>Microsoft Office PowerPoint</Application>
  <PresentationFormat>Apresentação na tela (4:3)</PresentationFormat>
  <Paragraphs>385</Paragraphs>
  <Slides>42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6" baseType="lpstr">
      <vt:lpstr>Arial</vt:lpstr>
      <vt:lpstr>Calibri</vt:lpstr>
      <vt:lpstr>Times New Roman</vt:lpstr>
      <vt:lpstr>Tema do Office</vt:lpstr>
      <vt:lpstr>TEORIA DA COMUNICAÇÃO</vt:lpstr>
      <vt:lpstr>TEORIA DA COMUNICAÇÃO</vt:lpstr>
      <vt:lpstr>TEORIA DA COMUNICAÇÃO</vt:lpstr>
      <vt:lpstr>TEORIA DA COMUNICAÇÃO</vt:lpstr>
      <vt:lpstr>TEORIA DA COMUNICAÇÃO</vt:lpstr>
      <vt:lpstr>ELEMENTOS DA COMUNICAÇÃO</vt:lpstr>
      <vt:lpstr>ELEMENTOS DA COMUNICAÇÃO</vt:lpstr>
      <vt:lpstr>ELEMENTOS DA COMUNICAÇÃO</vt:lpstr>
      <vt:lpstr>ELEMENTOS DA COMUNICAÇÃO</vt:lpstr>
      <vt:lpstr>ELEMENTOS DA COMUNICAÇÃO</vt:lpstr>
      <vt:lpstr>ELEMENTOS DA COMUNICAÇÃO</vt:lpstr>
      <vt:lpstr>ELEMENTOS DA COMUNICAÇÃO</vt:lpstr>
      <vt:lpstr>ELEMENTOS DA COMUNICAÇÃO</vt:lpstr>
      <vt:lpstr>ELEMENTOS DA COMUNICAÇÃO</vt:lpstr>
      <vt:lpstr>ELEMENTOS DA COMUNICAÇÃO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FUNÇÕES DA LINGUAGEM</vt:lpstr>
      <vt:lpstr>TEORIA DA COMUNICAÇÃO</vt:lpstr>
      <vt:lpstr>TEORIA DA COMUNICAÇÃO</vt:lpstr>
      <vt:lpstr>TEORIA DA COMUNICAÇÃO</vt:lpstr>
      <vt:lpstr>TEORIA DA COMUNICAÇÃO</vt:lpstr>
      <vt:lpstr>TEORIA DA COMUNICAÇÃO</vt:lpstr>
      <vt:lpstr>TEORIA DA COMUNICAÇÃO</vt:lpstr>
      <vt:lpstr>TEORIA DA COMUNICAÇÃO</vt:lpstr>
      <vt:lpstr>TEORIA DA COMUNICAÇÃO</vt:lpstr>
      <vt:lpstr>TEORIA DA COMUNICAÇÃO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340</cp:revision>
  <dcterms:created xsi:type="dcterms:W3CDTF">2018-05-26T12:30:19Z</dcterms:created>
  <dcterms:modified xsi:type="dcterms:W3CDTF">2020-11-12T21:03:28Z</dcterms:modified>
</cp:coreProperties>
</file>