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49" r:id="rId2"/>
    <p:sldId id="350" r:id="rId3"/>
    <p:sldId id="351" r:id="rId4"/>
    <p:sldId id="352" r:id="rId5"/>
    <p:sldId id="353" r:id="rId6"/>
    <p:sldId id="354" r:id="rId7"/>
    <p:sldId id="355" r:id="rId8"/>
    <p:sldId id="356" r:id="rId9"/>
    <p:sldId id="357" r:id="rId10"/>
    <p:sldId id="309" r:id="rId11"/>
    <p:sldId id="310" r:id="rId12"/>
    <p:sldId id="311" r:id="rId13"/>
    <p:sldId id="312" r:id="rId14"/>
    <p:sldId id="313" r:id="rId15"/>
    <p:sldId id="314" r:id="rId16"/>
    <p:sldId id="315" r:id="rId17"/>
    <p:sldId id="316" r:id="rId18"/>
    <p:sldId id="317" r:id="rId19"/>
    <p:sldId id="318" r:id="rId20"/>
    <p:sldId id="319" r:id="rId21"/>
    <p:sldId id="358" r:id="rId22"/>
    <p:sldId id="359" r:id="rId23"/>
    <p:sldId id="320" r:id="rId24"/>
    <p:sldId id="360" r:id="rId25"/>
    <p:sldId id="361"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62" r:id="rId5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47" autoAdjust="0"/>
    <p:restoredTop sz="94629" autoAdjust="0"/>
  </p:normalViewPr>
  <p:slideViewPr>
    <p:cSldViewPr>
      <p:cViewPr varScale="1">
        <p:scale>
          <a:sx n="70" d="100"/>
          <a:sy n="70" d="100"/>
        </p:scale>
        <p:origin x="89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689A61-D953-432A-A8C1-89195B348630}" type="datetimeFigureOut">
              <a:rPr lang="pt-BR" smtClean="0"/>
              <a:pPr/>
              <a:t>19/07/2021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C5856-F7AF-4C67-BD0B-246E9C3985E5}" type="slidenum">
              <a:rPr lang="pt-BR" smtClean="0"/>
              <a:pPr/>
              <a:t>‹nº›</a:t>
            </a:fld>
            <a:endParaRPr lang="pt-BR"/>
          </a:p>
        </p:txBody>
      </p:sp>
    </p:spTree>
    <p:extLst>
      <p:ext uri="{BB962C8B-B14F-4D97-AF65-F5344CB8AC3E}">
        <p14:creationId xmlns:p14="http://schemas.microsoft.com/office/powerpoint/2010/main" val="1492878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19/07/2021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328707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19/07/2021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107031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19/07/2021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91200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19/07/2021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198529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19/07/2021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236418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36C963C-AECC-47CC-9C66-44AD8E024035}" type="datetimeFigureOut">
              <a:rPr lang="pt-BR" smtClean="0"/>
              <a:pPr/>
              <a:t>19/07/2021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42440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36C963C-AECC-47CC-9C66-44AD8E024035}" type="datetimeFigureOut">
              <a:rPr lang="pt-BR" smtClean="0"/>
              <a:pPr/>
              <a:t>19/07/2021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250711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36C963C-AECC-47CC-9C66-44AD8E024035}" type="datetimeFigureOut">
              <a:rPr lang="pt-BR" smtClean="0"/>
              <a:pPr/>
              <a:t>19/07/2021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17217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36C963C-AECC-47CC-9C66-44AD8E024035}" type="datetimeFigureOut">
              <a:rPr lang="pt-BR" smtClean="0"/>
              <a:pPr/>
              <a:t>19/07/2021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26753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36C963C-AECC-47CC-9C66-44AD8E024035}" type="datetimeFigureOut">
              <a:rPr lang="pt-BR" smtClean="0"/>
              <a:pPr/>
              <a:t>19/07/2021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302927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36C963C-AECC-47CC-9C66-44AD8E024035}" type="datetimeFigureOut">
              <a:rPr lang="pt-BR" smtClean="0"/>
              <a:pPr/>
              <a:t>19/07/2021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844971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C963C-AECC-47CC-9C66-44AD8E024035}" type="datetimeFigureOut">
              <a:rPr lang="pt-BR" smtClean="0"/>
              <a:pPr/>
              <a:t>19/07/2021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56EE7-B639-424B-94EE-7D9D39349134}" type="slidenum">
              <a:rPr lang="pt-BR" smtClean="0"/>
              <a:pPr/>
              <a:t>‹nº›</a:t>
            </a:fld>
            <a:endParaRPr lang="pt-BR"/>
          </a:p>
        </p:txBody>
      </p:sp>
    </p:spTree>
    <p:extLst>
      <p:ext uri="{BB962C8B-B14F-4D97-AF65-F5344CB8AC3E}">
        <p14:creationId xmlns:p14="http://schemas.microsoft.com/office/powerpoint/2010/main" val="3373071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zGVONzNXGSo&amp;list=TLPQMTkwNzIwMjFIry6chZz-6g&amp;index=2" TargetMode="External"/><Relationship Id="rId7" Type="http://schemas.openxmlformats.org/officeDocument/2006/relationships/image" Target="../media/image2.png"/><Relationship Id="rId2" Type="http://schemas.openxmlformats.org/officeDocument/2006/relationships/hyperlink" Target="https://www.youtube.com/watch?v=1FN2jCxgnt0"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youtube.com/watch?v=UyuYuHPnuu8" TargetMode="External"/><Relationship Id="rId4" Type="http://schemas.openxmlformats.org/officeDocument/2006/relationships/hyperlink" Target="https://www.youtube.com/watch?v=2BR49XOF5f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Classicismo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rotWithShape="1">
          <a:blip r:embed="rId4">
            <a:extLst>
              <a:ext uri="{28A0092B-C50C-407E-A947-70E740481C1C}">
                <a14:useLocalDpi xmlns:a14="http://schemas.microsoft.com/office/drawing/2010/main" val="0"/>
              </a:ext>
            </a:extLst>
          </a:blip>
          <a:srcRect l="3389" t="1325" r="1696" b="7256"/>
          <a:stretch/>
        </p:blipFill>
        <p:spPr>
          <a:xfrm>
            <a:off x="467544" y="1148906"/>
            <a:ext cx="4104456" cy="4656586"/>
          </a:xfrm>
          <a:prstGeom prst="rect">
            <a:avLst/>
          </a:prstGeom>
        </p:spPr>
      </p:pic>
      <p:pic>
        <p:nvPicPr>
          <p:cNvPr id="3" name="Image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151510"/>
            <a:ext cx="4137415" cy="4660254"/>
          </a:xfrm>
          <a:prstGeom prst="rect">
            <a:avLst/>
          </a:prstGeom>
        </p:spPr>
      </p:pic>
    </p:spTree>
    <p:extLst>
      <p:ext uri="{BB962C8B-B14F-4D97-AF65-F5344CB8AC3E}">
        <p14:creationId xmlns:p14="http://schemas.microsoft.com/office/powerpoint/2010/main" val="1465023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113435"/>
            <a:ext cx="8229600" cy="439737"/>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323528" y="720734"/>
            <a:ext cx="8363272" cy="5403624"/>
          </a:xfrm>
        </p:spPr>
        <p:txBody>
          <a:bodyPr>
            <a:normAutofit/>
          </a:bodyPr>
          <a:lstStyle/>
          <a:p>
            <a:pPr algn="just">
              <a:lnSpc>
                <a:spcPct val="150000"/>
              </a:lnSpc>
              <a:spcBef>
                <a:spcPts val="0"/>
              </a:spcBef>
            </a:pPr>
            <a:r>
              <a:rPr lang="pt-BR" sz="2400" b="1" dirty="0">
                <a:latin typeface="Times New Roman" panose="02020603050405020304" pitchFamily="18" charset="0"/>
                <a:cs typeface="Times New Roman" panose="02020603050405020304" pitchFamily="18" charset="0"/>
              </a:rPr>
              <a:t>Contexto histórico</a:t>
            </a:r>
            <a:r>
              <a:rPr lang="pt-BR" sz="2400" dirty="0">
                <a:latin typeface="Times New Roman" panose="02020603050405020304" pitchFamily="18" charset="0"/>
                <a:cs typeface="Times New Roman" panose="02020603050405020304" pitchFamily="18" charset="0"/>
              </a:rPr>
              <a:t>: Acuada pela Reforma Protestante (1517) e pelos ideais racionalistas, antropocentristas e pagãos do Renascimento, a </a:t>
            </a:r>
            <a:r>
              <a:rPr lang="pt-BR" sz="2400" b="1" dirty="0">
                <a:latin typeface="Times New Roman" panose="02020603050405020304" pitchFamily="18" charset="0"/>
                <a:cs typeface="Times New Roman" panose="02020603050405020304" pitchFamily="18" charset="0"/>
              </a:rPr>
              <a:t>Igreja Católica reage</a:t>
            </a:r>
            <a:r>
              <a:rPr lang="pt-BR" sz="2400" dirty="0">
                <a:latin typeface="Times New Roman" panose="02020603050405020304" pitchFamily="18" charset="0"/>
                <a:cs typeface="Times New Roman" panose="02020603050405020304" pitchFamily="18" charset="0"/>
              </a:rPr>
              <a:t> com a realização do </a:t>
            </a:r>
            <a:r>
              <a:rPr lang="pt-BR" sz="2400" b="1" dirty="0">
                <a:latin typeface="Times New Roman" panose="02020603050405020304" pitchFamily="18" charset="0"/>
                <a:cs typeface="Times New Roman" panose="02020603050405020304" pitchFamily="18" charset="0"/>
              </a:rPr>
              <a:t>Concílio de Trento</a:t>
            </a:r>
            <a:r>
              <a:rPr lang="pt-BR" sz="2400" dirty="0">
                <a:latin typeface="Times New Roman" panose="02020603050405020304" pitchFamily="18" charset="0"/>
                <a:cs typeface="Times New Roman" panose="02020603050405020304" pitchFamily="18" charset="0"/>
              </a:rPr>
              <a:t> (1545-1563), por meio do qual articula a </a:t>
            </a:r>
            <a:r>
              <a:rPr lang="pt-BR" sz="2400" b="1" dirty="0" smtClean="0">
                <a:latin typeface="Times New Roman" panose="02020603050405020304" pitchFamily="18" charset="0"/>
                <a:cs typeface="Times New Roman" panose="02020603050405020304" pitchFamily="18" charset="0"/>
              </a:rPr>
              <a:t>Contrarreforma</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3645024"/>
            <a:ext cx="4032448" cy="2258171"/>
          </a:xfrm>
          <a:prstGeom prst="rect">
            <a:avLst/>
          </a:prstGeom>
        </p:spPr>
      </p:pic>
    </p:spTree>
    <p:extLst>
      <p:ext uri="{BB962C8B-B14F-4D97-AF65-F5344CB8AC3E}">
        <p14:creationId xmlns:p14="http://schemas.microsoft.com/office/powerpoint/2010/main" val="703419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41212" y="47404"/>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825502"/>
            <a:ext cx="8229600" cy="5372670"/>
          </a:xfrm>
        </p:spPr>
        <p:txBody>
          <a:bodyPr>
            <a:normAutofit/>
          </a:bodyPr>
          <a:lstStyle/>
          <a:p>
            <a:pPr algn="just">
              <a:lnSpc>
                <a:spcPct val="170000"/>
              </a:lnSpc>
              <a:spcBef>
                <a:spcPts val="0"/>
              </a:spcBef>
            </a:pPr>
            <a:r>
              <a:rPr lang="pt-BR" sz="2200" b="1" dirty="0" smtClean="0">
                <a:latin typeface="Times New Roman" panose="02020603050405020304" pitchFamily="18" charset="0"/>
                <a:cs typeface="Times New Roman" panose="02020603050405020304" pitchFamily="18" charset="0"/>
              </a:rPr>
              <a:t>Contrarreforma</a:t>
            </a:r>
            <a:r>
              <a:rPr lang="pt-BR" sz="2200" dirty="0">
                <a:latin typeface="Times New Roman" panose="02020603050405020304" pitchFamily="18" charset="0"/>
                <a:cs typeface="Times New Roman" panose="02020603050405020304" pitchFamily="18" charset="0"/>
              </a:rPr>
              <a:t>:</a:t>
            </a:r>
            <a:r>
              <a:rPr lang="pt-BR" sz="2200" dirty="0" smtClean="0">
                <a:latin typeface="Times New Roman" panose="02020603050405020304" pitchFamily="18" charset="0"/>
                <a:cs typeface="Times New Roman" panose="02020603050405020304" pitchFamily="18" charset="0"/>
              </a:rPr>
              <a:t> foi o movimento </a:t>
            </a:r>
            <a:r>
              <a:rPr lang="pt-BR" sz="2200" dirty="0">
                <a:latin typeface="Times New Roman" panose="02020603050405020304" pitchFamily="18" charset="0"/>
                <a:cs typeface="Times New Roman" panose="02020603050405020304" pitchFamily="18" charset="0"/>
              </a:rPr>
              <a:t>que </a:t>
            </a:r>
            <a:r>
              <a:rPr lang="pt-BR" sz="2200" dirty="0" smtClean="0">
                <a:latin typeface="Times New Roman" panose="02020603050405020304" pitchFamily="18" charset="0"/>
                <a:cs typeface="Times New Roman" panose="02020603050405020304" pitchFamily="18" charset="0"/>
              </a:rPr>
              <a:t>estabeleceu: </a:t>
            </a:r>
          </a:p>
          <a:p>
            <a:pPr algn="just">
              <a:lnSpc>
                <a:spcPct val="170000"/>
              </a:lnSpc>
              <a:spcBef>
                <a:spcPts val="0"/>
              </a:spcBef>
            </a:pPr>
            <a:r>
              <a:rPr lang="pt-BR" sz="2200" dirty="0" smtClean="0">
                <a:latin typeface="Times New Roman" panose="02020603050405020304" pitchFamily="18" charset="0"/>
                <a:cs typeface="Times New Roman" panose="02020603050405020304" pitchFamily="18" charset="0"/>
              </a:rPr>
              <a:t>a </a:t>
            </a:r>
            <a:r>
              <a:rPr lang="pt-BR" sz="2200" dirty="0">
                <a:latin typeface="Times New Roman" panose="02020603050405020304" pitchFamily="18" charset="0"/>
                <a:cs typeface="Times New Roman" panose="02020603050405020304" pitchFamily="18" charset="0"/>
              </a:rPr>
              <a:t>retomada do </a:t>
            </a:r>
            <a:r>
              <a:rPr lang="pt-BR" sz="2200" b="1" dirty="0">
                <a:latin typeface="Times New Roman" panose="02020603050405020304" pitchFamily="18" charset="0"/>
                <a:cs typeface="Times New Roman" panose="02020603050405020304" pitchFamily="18" charset="0"/>
              </a:rPr>
              <a:t>Tribunal do Santo </a:t>
            </a:r>
            <a:r>
              <a:rPr lang="pt-BR" sz="2200" b="1" dirty="0" smtClean="0">
                <a:latin typeface="Times New Roman" panose="02020603050405020304" pitchFamily="18" charset="0"/>
                <a:cs typeface="Times New Roman" panose="02020603050405020304" pitchFamily="18" charset="0"/>
              </a:rPr>
              <a:t>Ofício</a:t>
            </a:r>
            <a:r>
              <a:rPr lang="pt-BR" sz="2200" dirty="0">
                <a:latin typeface="Times New Roman" panose="02020603050405020304" pitchFamily="18" charset="0"/>
                <a:cs typeface="Times New Roman" panose="02020603050405020304" pitchFamily="18" charset="0"/>
              </a:rPr>
              <a:t>;</a:t>
            </a:r>
            <a:r>
              <a:rPr lang="pt-BR" sz="2200" dirty="0" smtClean="0">
                <a:latin typeface="Times New Roman" panose="02020603050405020304" pitchFamily="18" charset="0"/>
                <a:cs typeface="Times New Roman" panose="02020603050405020304" pitchFamily="18" charset="0"/>
              </a:rPr>
              <a:t> </a:t>
            </a:r>
          </a:p>
          <a:p>
            <a:pPr algn="just">
              <a:lnSpc>
                <a:spcPct val="170000"/>
              </a:lnSpc>
              <a:spcBef>
                <a:spcPts val="0"/>
              </a:spcBef>
            </a:pPr>
            <a:r>
              <a:rPr lang="pt-BR" sz="2200" dirty="0" smtClean="0">
                <a:latin typeface="Times New Roman" panose="02020603050405020304" pitchFamily="18" charset="0"/>
                <a:cs typeface="Times New Roman" panose="02020603050405020304" pitchFamily="18" charset="0"/>
              </a:rPr>
              <a:t>a </a:t>
            </a:r>
            <a:r>
              <a:rPr lang="pt-BR" sz="2200" dirty="0">
                <a:latin typeface="Times New Roman" panose="02020603050405020304" pitchFamily="18" charset="0"/>
                <a:cs typeface="Times New Roman" panose="02020603050405020304" pitchFamily="18" charset="0"/>
              </a:rPr>
              <a:t>criação </a:t>
            </a:r>
            <a:r>
              <a:rPr lang="pt-BR" sz="2200" b="1" i="1" dirty="0">
                <a:latin typeface="Times New Roman" panose="02020603050405020304" pitchFamily="18" charset="0"/>
                <a:cs typeface="Times New Roman" panose="02020603050405020304" pitchFamily="18" charset="0"/>
              </a:rPr>
              <a:t>do Index </a:t>
            </a:r>
            <a:r>
              <a:rPr lang="pt-BR" sz="2200" b="1" i="1" dirty="0" err="1">
                <a:latin typeface="Times New Roman" panose="02020603050405020304" pitchFamily="18" charset="0"/>
                <a:cs typeface="Times New Roman" panose="02020603050405020304" pitchFamily="18" charset="0"/>
              </a:rPr>
              <a:t>Librorum</a:t>
            </a:r>
            <a:r>
              <a:rPr lang="pt-BR" sz="2200" b="1" i="1" dirty="0">
                <a:latin typeface="Times New Roman" panose="02020603050405020304" pitchFamily="18" charset="0"/>
                <a:cs typeface="Times New Roman" panose="02020603050405020304" pitchFamily="18" charset="0"/>
              </a:rPr>
              <a:t> </a:t>
            </a:r>
            <a:r>
              <a:rPr lang="pt-BR" sz="2200" b="1" i="1" dirty="0" err="1">
                <a:latin typeface="Times New Roman" panose="02020603050405020304" pitchFamily="18" charset="0"/>
                <a:cs typeface="Times New Roman" panose="02020603050405020304" pitchFamily="18" charset="0"/>
              </a:rPr>
              <a:t>Prohibitorum</a:t>
            </a:r>
            <a:r>
              <a:rPr lang="pt-BR" sz="2200" dirty="0">
                <a:latin typeface="Times New Roman" panose="02020603050405020304" pitchFamily="18" charset="0"/>
                <a:cs typeface="Times New Roman" panose="02020603050405020304" pitchFamily="18" charset="0"/>
              </a:rPr>
              <a:t>, com uma relação de livros proibidos pela </a:t>
            </a:r>
            <a:r>
              <a:rPr lang="pt-BR" sz="2200" dirty="0" smtClean="0">
                <a:latin typeface="Times New Roman" panose="02020603050405020304" pitchFamily="18" charset="0"/>
                <a:cs typeface="Times New Roman" panose="02020603050405020304" pitchFamily="18" charset="0"/>
              </a:rPr>
              <a:t>Igreja; </a:t>
            </a:r>
          </a:p>
          <a:p>
            <a:pPr algn="just">
              <a:lnSpc>
                <a:spcPct val="170000"/>
              </a:lnSpc>
              <a:spcBef>
                <a:spcPts val="0"/>
              </a:spcBef>
            </a:pPr>
            <a:r>
              <a:rPr lang="pt-BR" sz="2200" dirty="0" smtClean="0">
                <a:latin typeface="Times New Roman" panose="02020603050405020304" pitchFamily="18" charset="0"/>
                <a:cs typeface="Times New Roman" panose="02020603050405020304" pitchFamily="18" charset="0"/>
              </a:rPr>
              <a:t>o </a:t>
            </a:r>
            <a:r>
              <a:rPr lang="pt-BR" sz="2200" dirty="0">
                <a:latin typeface="Times New Roman" panose="02020603050405020304" pitchFamily="18" charset="0"/>
                <a:cs typeface="Times New Roman" panose="02020603050405020304" pitchFamily="18" charset="0"/>
              </a:rPr>
              <a:t>incentivo à catequese </a:t>
            </a:r>
            <a:r>
              <a:rPr lang="pt-BR" sz="2200" dirty="0" smtClean="0">
                <a:latin typeface="Times New Roman" panose="02020603050405020304" pitchFamily="18" charset="0"/>
                <a:cs typeface="Times New Roman" panose="02020603050405020304" pitchFamily="18" charset="0"/>
              </a:rPr>
              <a:t>no </a:t>
            </a:r>
            <a:r>
              <a:rPr lang="pt-BR" sz="2200" dirty="0">
                <a:latin typeface="Times New Roman" panose="02020603050405020304" pitchFamily="18" charset="0"/>
                <a:cs typeface="Times New Roman" panose="02020603050405020304" pitchFamily="18" charset="0"/>
              </a:rPr>
              <a:t>Novo Mundo, com a criação de novas ordens religiosas, </a:t>
            </a:r>
            <a:r>
              <a:rPr lang="pt-BR" sz="2200" dirty="0" smtClean="0">
                <a:latin typeface="Times New Roman" panose="02020603050405020304" pitchFamily="18" charset="0"/>
                <a:cs typeface="Times New Roman" panose="02020603050405020304" pitchFamily="18" charset="0"/>
              </a:rPr>
              <a:t>como a </a:t>
            </a:r>
            <a:r>
              <a:rPr lang="pt-BR" sz="2200" b="1" dirty="0">
                <a:latin typeface="Times New Roman" panose="02020603050405020304" pitchFamily="18" charset="0"/>
                <a:cs typeface="Times New Roman" panose="02020603050405020304" pitchFamily="18" charset="0"/>
              </a:rPr>
              <a:t>Companhia de Jesus</a:t>
            </a:r>
            <a:r>
              <a:rPr lang="pt-BR" sz="2200" dirty="0">
                <a:latin typeface="Times New Roman" panose="02020603050405020304" pitchFamily="18" charset="0"/>
                <a:cs typeface="Times New Roman" panose="02020603050405020304" pitchFamily="18" charset="0"/>
              </a:rPr>
              <a:t>. </a:t>
            </a:r>
            <a:endParaRPr lang="pt-BR" sz="22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449" y="4437112"/>
            <a:ext cx="2905125" cy="1571625"/>
          </a:xfrm>
          <a:prstGeom prst="rect">
            <a:avLst/>
          </a:prstGeom>
        </p:spPr>
      </p:pic>
    </p:spTree>
    <p:extLst>
      <p:ext uri="{BB962C8B-B14F-4D97-AF65-F5344CB8AC3E}">
        <p14:creationId xmlns:p14="http://schemas.microsoft.com/office/powerpoint/2010/main" val="511241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70000"/>
              </a:lnSpc>
              <a:spcBef>
                <a:spcPts val="0"/>
              </a:spcBef>
            </a:pPr>
            <a:r>
              <a:rPr lang="pt-BR" sz="2800" dirty="0">
                <a:latin typeface="Times New Roman" panose="02020603050405020304" pitchFamily="18" charset="0"/>
                <a:cs typeface="Times New Roman" panose="02020603050405020304" pitchFamily="18" charset="0"/>
              </a:rPr>
              <a:t>Foi essa </a:t>
            </a:r>
            <a:r>
              <a:rPr lang="pt-BR" sz="2800" dirty="0" smtClean="0">
                <a:latin typeface="Times New Roman" panose="02020603050405020304" pitchFamily="18" charset="0"/>
                <a:cs typeface="Times New Roman" panose="02020603050405020304" pitchFamily="18" charset="0"/>
              </a:rPr>
              <a:t>ideologia, </a:t>
            </a:r>
            <a:r>
              <a:rPr lang="pt-BR" sz="2800" dirty="0">
                <a:latin typeface="Times New Roman" panose="02020603050405020304" pitchFamily="18" charset="0"/>
                <a:cs typeface="Times New Roman" panose="02020603050405020304" pitchFamily="18" charset="0"/>
              </a:rPr>
              <a:t>nascida com a </a:t>
            </a:r>
            <a:r>
              <a:rPr lang="pt-BR" sz="2800" dirty="0" smtClean="0">
                <a:latin typeface="Times New Roman" panose="02020603050405020304" pitchFamily="18" charset="0"/>
                <a:cs typeface="Times New Roman" panose="02020603050405020304" pitchFamily="18" charset="0"/>
              </a:rPr>
              <a:t>Contrarreforma, </a:t>
            </a:r>
            <a:r>
              <a:rPr lang="pt-BR" sz="2800" dirty="0">
                <a:latin typeface="Times New Roman" panose="02020603050405020304" pitchFamily="18" charset="0"/>
                <a:cs typeface="Times New Roman" panose="02020603050405020304" pitchFamily="18" charset="0"/>
              </a:rPr>
              <a:t>que inspirou o </a:t>
            </a:r>
            <a:r>
              <a:rPr lang="pt-BR" sz="2800" dirty="0" smtClean="0">
                <a:latin typeface="Times New Roman" panose="02020603050405020304" pitchFamily="18" charset="0"/>
                <a:cs typeface="Times New Roman" panose="02020603050405020304" pitchFamily="18" charset="0"/>
              </a:rPr>
              <a:t>Barroco, no século XVII.</a:t>
            </a:r>
            <a:endParaRPr lang="pt-BR" sz="28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2780928"/>
            <a:ext cx="4680520" cy="3131790"/>
          </a:xfrm>
          <a:prstGeom prst="rect">
            <a:avLst/>
          </a:prstGeom>
        </p:spPr>
      </p:pic>
    </p:spTree>
    <p:extLst>
      <p:ext uri="{BB962C8B-B14F-4D97-AF65-F5344CB8AC3E}">
        <p14:creationId xmlns:p14="http://schemas.microsoft.com/office/powerpoint/2010/main" val="1503745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47404"/>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872905"/>
            <a:ext cx="8229600" cy="5325267"/>
          </a:xfrm>
        </p:spPr>
        <p:txBody>
          <a:bodyPr>
            <a:normAutofit lnSpcReduction="10000"/>
          </a:bodyPr>
          <a:lstStyle/>
          <a:p>
            <a:pPr algn="just">
              <a:lnSpc>
                <a:spcPct val="150000"/>
              </a:lnSpc>
              <a:spcBef>
                <a:spcPts val="0"/>
              </a:spcBef>
            </a:pPr>
            <a:r>
              <a:rPr lang="pt-BR" sz="2400" dirty="0" smtClean="0">
                <a:latin typeface="Times New Roman" panose="02020603050405020304" pitchFamily="18" charset="0"/>
                <a:cs typeface="Times New Roman" panose="02020603050405020304" pitchFamily="18" charset="0"/>
              </a:rPr>
              <a:t>O </a:t>
            </a:r>
            <a:r>
              <a:rPr lang="pt-BR" sz="2400" dirty="0">
                <a:latin typeface="Times New Roman" panose="02020603050405020304" pitchFamily="18" charset="0"/>
                <a:cs typeface="Times New Roman" panose="02020603050405020304" pitchFamily="18" charset="0"/>
              </a:rPr>
              <a:t>Ocidente viveu, no Século XVII, um momento de grande </a:t>
            </a:r>
            <a:r>
              <a:rPr lang="pt-BR" sz="2400" b="1" dirty="0">
                <a:latin typeface="Times New Roman" panose="02020603050405020304" pitchFamily="18" charset="0"/>
                <a:cs typeface="Times New Roman" panose="02020603050405020304" pitchFamily="18" charset="0"/>
              </a:rPr>
              <a:t>crise espiritual</a:t>
            </a:r>
            <a:r>
              <a:rPr lang="pt-BR" sz="2400" dirty="0">
                <a:latin typeface="Times New Roman" panose="02020603050405020304" pitchFamily="18" charset="0"/>
                <a:cs typeface="Times New Roman" panose="02020603050405020304" pitchFamily="18" charset="0"/>
              </a:rPr>
              <a:t>, pois, além das lutas entre católicos e protestantes, havia o duelo entre duas </a:t>
            </a:r>
            <a:r>
              <a:rPr lang="pt-BR" sz="2400" b="1" dirty="0">
                <a:latin typeface="Times New Roman" panose="02020603050405020304" pitchFamily="18" charset="0"/>
                <a:cs typeface="Times New Roman" panose="02020603050405020304" pitchFamily="18" charset="0"/>
              </a:rPr>
              <a:t>visões completamente distintas de mundo</a:t>
            </a:r>
            <a:r>
              <a:rPr lang="pt-BR" sz="2400" dirty="0">
                <a:latin typeface="Times New Roman" panose="02020603050405020304" pitchFamily="18" charset="0"/>
                <a:cs typeface="Times New Roman" panose="02020603050405020304" pitchFamily="18" charset="0"/>
              </a:rPr>
              <a:t>: o paganismo e o sensualismo do </a:t>
            </a:r>
            <a:r>
              <a:rPr lang="pt-BR" sz="2400" b="1" dirty="0">
                <a:latin typeface="Times New Roman" panose="02020603050405020304" pitchFamily="18" charset="0"/>
                <a:cs typeface="Times New Roman" panose="02020603050405020304" pitchFamily="18" charset="0"/>
              </a:rPr>
              <a:t>Renascimento</a:t>
            </a:r>
            <a:r>
              <a:rPr lang="pt-BR" sz="2400" dirty="0">
                <a:latin typeface="Times New Roman" panose="02020603050405020304" pitchFamily="18" charset="0"/>
                <a:cs typeface="Times New Roman" panose="02020603050405020304" pitchFamily="18" charset="0"/>
              </a:rPr>
              <a:t>, em declínio, e, de outro lado, uma forte onda de religiosidade, que lembrava o teocentrismo medieval, o </a:t>
            </a:r>
            <a:r>
              <a:rPr lang="pt-BR" sz="2400" b="1" dirty="0">
                <a:latin typeface="Times New Roman" panose="02020603050405020304" pitchFamily="18" charset="0"/>
                <a:cs typeface="Times New Roman" panose="02020603050405020304" pitchFamily="18" charset="0"/>
              </a:rPr>
              <a:t>Barroco</a:t>
            </a:r>
            <a:r>
              <a:rPr lang="pt-BR" sz="2600" dirty="0">
                <a:latin typeface="Times New Roman" panose="02020603050405020304" pitchFamily="18" charset="0"/>
                <a:cs typeface="Times New Roman" panose="02020603050405020304" pitchFamily="18" charset="0"/>
              </a:rPr>
              <a:t>.</a:t>
            </a: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4365104"/>
            <a:ext cx="2857500" cy="1600200"/>
          </a:xfrm>
          <a:prstGeom prst="rect">
            <a:avLst/>
          </a:prstGeom>
        </p:spPr>
      </p:pic>
    </p:spTree>
    <p:extLst>
      <p:ext uri="{BB962C8B-B14F-4D97-AF65-F5344CB8AC3E}">
        <p14:creationId xmlns:p14="http://schemas.microsoft.com/office/powerpoint/2010/main" val="2480934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400" b="1" dirty="0">
                <a:latin typeface="Times New Roman" panose="02020603050405020304" pitchFamily="18" charset="0"/>
                <a:cs typeface="Times New Roman" panose="02020603050405020304" pitchFamily="18" charset="0"/>
              </a:rPr>
              <a:t>Barroco</a:t>
            </a:r>
            <a:r>
              <a:rPr lang="pt-BR" sz="2400" dirty="0">
                <a:latin typeface="Times New Roman" panose="02020603050405020304" pitchFamily="18" charset="0"/>
                <a:cs typeface="Times New Roman" panose="02020603050405020304" pitchFamily="18" charset="0"/>
              </a:rPr>
              <a:t> (palavra portuguesa que significa “pérola irregular”): esse duelo entre o elemento cristão e o pagão, o espiritual e o mundano, é justamente a essência dessa escola artística, marcada pelo </a:t>
            </a:r>
            <a:r>
              <a:rPr lang="pt-BR" sz="2400" b="1" dirty="0">
                <a:latin typeface="Times New Roman" panose="02020603050405020304" pitchFamily="18" charset="0"/>
                <a:cs typeface="Times New Roman" panose="02020603050405020304" pitchFamily="18" charset="0"/>
              </a:rPr>
              <a:t>dualismo</a:t>
            </a:r>
            <a:r>
              <a:rPr lang="pt-BR" sz="2400" dirty="0">
                <a:latin typeface="Times New Roman" panose="02020603050405020304" pitchFamily="18" charset="0"/>
                <a:cs typeface="Times New Roman" panose="02020603050405020304" pitchFamily="18" charset="0"/>
              </a:rPr>
              <a:t>, pelas </a:t>
            </a:r>
            <a:r>
              <a:rPr lang="pt-BR" sz="2400" b="1" dirty="0">
                <a:latin typeface="Times New Roman" panose="02020603050405020304" pitchFamily="18" charset="0"/>
                <a:cs typeface="Times New Roman" panose="02020603050405020304" pitchFamily="18" charset="0"/>
              </a:rPr>
              <a:t>oposições</a:t>
            </a:r>
            <a:r>
              <a:rPr lang="pt-BR" sz="2400" dirty="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contrastes</a:t>
            </a:r>
            <a:r>
              <a:rPr lang="pt-BR" sz="2400" dirty="0">
                <a:latin typeface="Times New Roman" panose="02020603050405020304" pitchFamily="18" charset="0"/>
                <a:cs typeface="Times New Roman" panose="02020603050405020304" pitchFamily="18" charset="0"/>
              </a:rPr>
              <a:t> e </a:t>
            </a:r>
            <a:r>
              <a:rPr lang="pt-BR" sz="2400" b="1" dirty="0">
                <a:latin typeface="Times New Roman" panose="02020603050405020304" pitchFamily="18" charset="0"/>
                <a:cs typeface="Times New Roman" panose="02020603050405020304" pitchFamily="18" charset="0"/>
              </a:rPr>
              <a:t>contradições</a:t>
            </a:r>
            <a:r>
              <a:rPr lang="pt-BR" sz="2400" dirty="0">
                <a:latin typeface="Times New Roman" panose="02020603050405020304" pitchFamily="18" charset="0"/>
                <a:cs typeface="Times New Roman" panose="02020603050405020304" pitchFamily="18" charset="0"/>
              </a:rPr>
              <a:t>, o estado de conflito e tensão. </a:t>
            </a: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4069612"/>
            <a:ext cx="3600399" cy="1813018"/>
          </a:xfrm>
          <a:prstGeom prst="rect">
            <a:avLst/>
          </a:prstGeom>
        </p:spPr>
      </p:pic>
    </p:spTree>
    <p:extLst>
      <p:ext uri="{BB962C8B-B14F-4D97-AF65-F5344CB8AC3E}">
        <p14:creationId xmlns:p14="http://schemas.microsoft.com/office/powerpoint/2010/main" val="1185409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400" b="1" dirty="0">
                <a:latin typeface="Times New Roman" panose="02020603050405020304" pitchFamily="18" charset="0"/>
                <a:cs typeface="Times New Roman" panose="02020603050405020304" pitchFamily="18" charset="0"/>
              </a:rPr>
              <a:t>Artistas que se destacaram</a:t>
            </a:r>
            <a:r>
              <a:rPr lang="pt-BR" sz="2400" dirty="0">
                <a:latin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a:p>
            <a:pPr algn="just">
              <a:lnSpc>
                <a:spcPct val="150000"/>
              </a:lnSpc>
              <a:spcBef>
                <a:spcPts val="0"/>
              </a:spcBef>
            </a:pPr>
            <a:r>
              <a:rPr lang="pt-BR" sz="2400" dirty="0" smtClean="0">
                <a:latin typeface="Times New Roman" panose="02020603050405020304" pitchFamily="18" charset="0"/>
                <a:cs typeface="Times New Roman" panose="02020603050405020304" pitchFamily="18" charset="0"/>
              </a:rPr>
              <a:t>na escultura: </a:t>
            </a:r>
            <a:r>
              <a:rPr lang="pt-BR" sz="2400" dirty="0">
                <a:latin typeface="Times New Roman" panose="02020603050405020304" pitchFamily="18" charset="0"/>
                <a:cs typeface="Times New Roman" panose="02020603050405020304" pitchFamily="18" charset="0"/>
              </a:rPr>
              <a:t>Aleijadinho e Lorenzo </a:t>
            </a:r>
            <a:r>
              <a:rPr lang="pt-BR" sz="2400" dirty="0" err="1">
                <a:latin typeface="Times New Roman" panose="02020603050405020304" pitchFamily="18" charset="0"/>
                <a:cs typeface="Times New Roman" panose="02020603050405020304" pitchFamily="18" charset="0"/>
              </a:rPr>
              <a:t>Bernini</a:t>
            </a:r>
            <a:r>
              <a:rPr lang="pt-BR" sz="2400" dirty="0">
                <a:latin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Espaço Reservado para Conteúdo 4"/>
          <p:cNvSpPr txBox="1">
            <a:spLocks/>
          </p:cNvSpPr>
          <p:nvPr/>
        </p:nvSpPr>
        <p:spPr>
          <a:xfrm>
            <a:off x="251520" y="1291664"/>
            <a:ext cx="8609384" cy="4441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2" name="Picture 2" descr="barroco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753" y="2334485"/>
            <a:ext cx="2880320" cy="361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barroco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2537" y="2323129"/>
            <a:ext cx="2941984" cy="36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4522" y="2323129"/>
            <a:ext cx="2867958" cy="3607702"/>
          </a:xfrm>
          <a:prstGeom prst="rect">
            <a:avLst/>
          </a:prstGeom>
        </p:spPr>
      </p:pic>
    </p:spTree>
    <p:extLst>
      <p:ext uri="{BB962C8B-B14F-4D97-AF65-F5344CB8AC3E}">
        <p14:creationId xmlns:p14="http://schemas.microsoft.com/office/powerpoint/2010/main" val="1420370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400" b="1" dirty="0">
                <a:latin typeface="Times New Roman" panose="02020603050405020304" pitchFamily="18" charset="0"/>
                <a:cs typeface="Times New Roman" panose="02020603050405020304" pitchFamily="18" charset="0"/>
              </a:rPr>
              <a:t>Artistas que se destacaram</a:t>
            </a:r>
            <a:r>
              <a:rPr lang="pt-BR" sz="2400" dirty="0">
                <a:latin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a:p>
            <a:pPr algn="just">
              <a:lnSpc>
                <a:spcPct val="150000"/>
              </a:lnSpc>
              <a:spcBef>
                <a:spcPts val="0"/>
              </a:spcBef>
            </a:pPr>
            <a:r>
              <a:rPr lang="pt-BR" sz="2400" dirty="0" smtClean="0">
                <a:latin typeface="Times New Roman" panose="02020603050405020304" pitchFamily="18" charset="0"/>
                <a:cs typeface="Times New Roman" panose="02020603050405020304" pitchFamily="18" charset="0"/>
              </a:rPr>
              <a:t>na música: </a:t>
            </a:r>
            <a:r>
              <a:rPr lang="pt-BR" sz="2400" dirty="0">
                <a:latin typeface="Times New Roman" panose="02020603050405020304" pitchFamily="18" charset="0"/>
                <a:cs typeface="Times New Roman" panose="02020603050405020304" pitchFamily="18" charset="0"/>
              </a:rPr>
              <a:t>Vivaldi, Bach e </a:t>
            </a:r>
            <a:r>
              <a:rPr lang="pt-BR" sz="2400" dirty="0" err="1">
                <a:latin typeface="Times New Roman" panose="02020603050405020304" pitchFamily="18" charset="0"/>
                <a:cs typeface="Times New Roman" panose="02020603050405020304" pitchFamily="18" charset="0"/>
              </a:rPr>
              <a:t>Haendel</a:t>
            </a:r>
            <a:r>
              <a:rPr lang="pt-BR" sz="2400" dirty="0">
                <a:latin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494" y="2415606"/>
            <a:ext cx="6057836" cy="3392388"/>
          </a:xfrm>
          <a:prstGeom prst="rect">
            <a:avLst/>
          </a:prstGeom>
        </p:spPr>
      </p:pic>
    </p:spTree>
    <p:extLst>
      <p:ext uri="{BB962C8B-B14F-4D97-AF65-F5344CB8AC3E}">
        <p14:creationId xmlns:p14="http://schemas.microsoft.com/office/powerpoint/2010/main" val="2402155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400" b="1" dirty="0">
                <a:latin typeface="Times New Roman" panose="02020603050405020304" pitchFamily="18" charset="0"/>
                <a:cs typeface="Times New Roman" panose="02020603050405020304" pitchFamily="18" charset="0"/>
              </a:rPr>
              <a:t>Artistas que se destacaram</a:t>
            </a:r>
            <a:r>
              <a:rPr lang="pt-BR" sz="2400" dirty="0">
                <a:latin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a:p>
            <a:pPr algn="just">
              <a:lnSpc>
                <a:spcPct val="150000"/>
              </a:lnSpc>
              <a:spcBef>
                <a:spcPts val="0"/>
              </a:spcBef>
            </a:pPr>
            <a:r>
              <a:rPr lang="pt-BR" sz="2400" dirty="0" smtClean="0">
                <a:latin typeface="Times New Roman" panose="02020603050405020304" pitchFamily="18" charset="0"/>
                <a:cs typeface="Times New Roman" panose="02020603050405020304" pitchFamily="18" charset="0"/>
              </a:rPr>
              <a:t>na pintura: </a:t>
            </a:r>
            <a:r>
              <a:rPr lang="pt-BR" sz="2400" dirty="0" err="1">
                <a:latin typeface="Times New Roman" panose="02020603050405020304" pitchFamily="18" charset="0"/>
                <a:cs typeface="Times New Roman" panose="02020603050405020304" pitchFamily="18" charset="0"/>
              </a:rPr>
              <a:t>Caravaggio</a:t>
            </a:r>
            <a:r>
              <a:rPr lang="pt-BR" sz="2400" dirty="0">
                <a:latin typeface="Times New Roman" panose="02020603050405020304" pitchFamily="18" charset="0"/>
                <a:cs typeface="Times New Roman" panose="02020603050405020304" pitchFamily="18" charset="0"/>
              </a:rPr>
              <a:t> e Jan </a:t>
            </a:r>
            <a:r>
              <a:rPr lang="pt-BR" sz="2400" dirty="0" err="1">
                <a:latin typeface="Times New Roman" panose="02020603050405020304" pitchFamily="18" charset="0"/>
                <a:cs typeface="Times New Roman" panose="02020603050405020304" pitchFamily="18" charset="0"/>
              </a:rPr>
              <a:t>Vermeer</a:t>
            </a:r>
            <a:r>
              <a:rPr lang="pt-BR" sz="2400" dirty="0">
                <a:latin typeface="Times New Roman" panose="02020603050405020304" pitchFamily="18" charset="0"/>
                <a:cs typeface="Times New Roman" panose="02020603050405020304" pitchFamily="18" charset="0"/>
              </a:rPr>
              <a:t> van Delft. </a:t>
            </a: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494" y="2420888"/>
            <a:ext cx="5767466" cy="3270811"/>
          </a:xfrm>
          <a:prstGeom prst="rect">
            <a:avLst/>
          </a:prstGeom>
        </p:spPr>
      </p:pic>
    </p:spTree>
    <p:extLst>
      <p:ext uri="{BB962C8B-B14F-4D97-AF65-F5344CB8AC3E}">
        <p14:creationId xmlns:p14="http://schemas.microsoft.com/office/powerpoint/2010/main" val="3771801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400" b="1" dirty="0">
                <a:latin typeface="Times New Roman" panose="02020603050405020304" pitchFamily="18" charset="0"/>
                <a:cs typeface="Times New Roman" panose="02020603050405020304" pitchFamily="18" charset="0"/>
              </a:rPr>
              <a:t>Artistas que se destacaram</a:t>
            </a:r>
            <a:r>
              <a:rPr lang="pt-BR" sz="2400" dirty="0">
                <a:latin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a:p>
            <a:pPr algn="just">
              <a:lnSpc>
                <a:spcPct val="150000"/>
              </a:lnSpc>
              <a:spcBef>
                <a:spcPts val="0"/>
              </a:spcBef>
            </a:pPr>
            <a:r>
              <a:rPr lang="pt-BR" sz="2400" dirty="0" smtClean="0">
                <a:latin typeface="Times New Roman" panose="02020603050405020304" pitchFamily="18" charset="0"/>
                <a:cs typeface="Times New Roman" panose="02020603050405020304" pitchFamily="18" charset="0"/>
              </a:rPr>
              <a:t>na literatura: Francisco de Quevedo, Gregório de Matos e Padre Antônio Vieira.</a:t>
            </a: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3068960"/>
            <a:ext cx="3744416" cy="2880320"/>
          </a:xfrm>
          <a:prstGeom prst="rect">
            <a:avLst/>
          </a:prstGeom>
        </p:spPr>
      </p:pic>
    </p:spTree>
    <p:extLst>
      <p:ext uri="{BB962C8B-B14F-4D97-AF65-F5344CB8AC3E}">
        <p14:creationId xmlns:p14="http://schemas.microsoft.com/office/powerpoint/2010/main" val="525132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44080"/>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822178"/>
            <a:ext cx="8229600" cy="5375994"/>
          </a:xfrm>
        </p:spPr>
        <p:txBody>
          <a:bodyPr>
            <a:normAutofit/>
          </a:bodyPr>
          <a:lstStyle/>
          <a:p>
            <a:pPr algn="just">
              <a:lnSpc>
                <a:spcPct val="150000"/>
              </a:lnSpc>
              <a:spcBef>
                <a:spcPts val="0"/>
              </a:spcBef>
            </a:pPr>
            <a:r>
              <a:rPr lang="pt-BR" sz="2400" b="1" dirty="0">
                <a:latin typeface="Times New Roman" panose="02020603050405020304" pitchFamily="18" charset="0"/>
                <a:cs typeface="Times New Roman" panose="02020603050405020304" pitchFamily="18" charset="0"/>
              </a:rPr>
              <a:t>Principais características do Barroco</a:t>
            </a:r>
            <a:r>
              <a:rPr lang="pt-BR" sz="2400" dirty="0">
                <a:latin typeface="Times New Roman" panose="02020603050405020304" pitchFamily="18" charset="0"/>
                <a:cs typeface="Times New Roman" panose="02020603050405020304" pitchFamily="18" charset="0"/>
              </a:rPr>
              <a:t>:</a:t>
            </a:r>
          </a:p>
          <a:p>
            <a:pPr algn="just">
              <a:lnSpc>
                <a:spcPct val="150000"/>
              </a:lnSpc>
              <a:spcBef>
                <a:spcPts val="0"/>
              </a:spcBef>
            </a:pPr>
            <a:r>
              <a:rPr lang="pt-BR" sz="2400" dirty="0">
                <a:latin typeface="Times New Roman" panose="02020603050405020304" pitchFamily="18" charset="0"/>
                <a:cs typeface="Times New Roman" panose="02020603050405020304" pitchFamily="18" charset="0"/>
              </a:rPr>
              <a:t>1) </a:t>
            </a:r>
            <a:r>
              <a:rPr lang="pt-BR" sz="2400" b="1" dirty="0">
                <a:latin typeface="Times New Roman" panose="02020603050405020304" pitchFamily="18" charset="0"/>
                <a:cs typeface="Times New Roman" panose="02020603050405020304" pitchFamily="18" charset="0"/>
              </a:rPr>
              <a:t>Dualismo</a:t>
            </a:r>
            <a:r>
              <a:rPr lang="pt-BR" sz="2400" dirty="0">
                <a:latin typeface="Times New Roman" panose="02020603050405020304" pitchFamily="18" charset="0"/>
                <a:cs typeface="Times New Roman" panose="02020603050405020304" pitchFamily="18" charset="0"/>
              </a:rPr>
              <a:t>: o artista barroco se mostra marcado por um </a:t>
            </a:r>
            <a:r>
              <a:rPr lang="pt-BR" sz="2400" b="1" dirty="0">
                <a:latin typeface="Times New Roman" panose="02020603050405020304" pitchFamily="18" charset="0"/>
                <a:cs typeface="Times New Roman" panose="02020603050405020304" pitchFamily="18" charset="0"/>
              </a:rPr>
              <a:t>conflito interior</a:t>
            </a:r>
            <a:r>
              <a:rPr lang="pt-BR" sz="2400" dirty="0">
                <a:latin typeface="Times New Roman" panose="02020603050405020304" pitchFamily="18" charset="0"/>
                <a:cs typeface="Times New Roman" panose="02020603050405020304" pitchFamily="18" charset="0"/>
              </a:rPr>
              <a:t> entre diversos assuntos: fé e razão, corpo e alma, vida e morte, entre outras questões existenciais e religiosas. O </a:t>
            </a:r>
            <a:r>
              <a:rPr lang="pt-BR" sz="2400" b="1" dirty="0">
                <a:latin typeface="Times New Roman" panose="02020603050405020304" pitchFamily="18" charset="0"/>
                <a:cs typeface="Times New Roman" panose="02020603050405020304" pitchFamily="18" charset="0"/>
              </a:rPr>
              <a:t>contraste</a:t>
            </a:r>
            <a:r>
              <a:rPr lang="pt-BR" sz="2400" dirty="0">
                <a:latin typeface="Times New Roman" panose="02020603050405020304" pitchFamily="18" charset="0"/>
                <a:cs typeface="Times New Roman" panose="02020603050405020304" pitchFamily="18" charset="0"/>
              </a:rPr>
              <a:t> barroco é fácil de ser percebido, seja nas pinturas (com o contraste de cores e brilhos), seja na </a:t>
            </a:r>
            <a:r>
              <a:rPr lang="pt-BR" sz="2400" dirty="0" smtClean="0">
                <a:latin typeface="Times New Roman" panose="02020603050405020304" pitchFamily="18" charset="0"/>
                <a:cs typeface="Times New Roman" panose="02020603050405020304" pitchFamily="18" charset="0"/>
              </a:rPr>
              <a:t>literatura, </a:t>
            </a:r>
            <a:r>
              <a:rPr lang="pt-BR" sz="2400" dirty="0">
                <a:latin typeface="Times New Roman" panose="02020603050405020304" pitchFamily="18" charset="0"/>
                <a:cs typeface="Times New Roman" panose="02020603050405020304" pitchFamily="18" charset="0"/>
              </a:rPr>
              <a:t>em seu conteúdo conceitual. </a:t>
            </a: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387" y="4797152"/>
            <a:ext cx="3705225" cy="1228725"/>
          </a:xfrm>
          <a:prstGeom prst="rect">
            <a:avLst/>
          </a:prstGeom>
        </p:spPr>
      </p:pic>
    </p:spTree>
    <p:extLst>
      <p:ext uri="{BB962C8B-B14F-4D97-AF65-F5344CB8AC3E}">
        <p14:creationId xmlns:p14="http://schemas.microsoft.com/office/powerpoint/2010/main" val="233907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Classicismo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3" y="1327016"/>
            <a:ext cx="8219257" cy="4622264"/>
          </a:xfrm>
          <a:prstGeom prst="rect">
            <a:avLst/>
          </a:prstGeom>
        </p:spPr>
      </p:pic>
    </p:spTree>
    <p:extLst>
      <p:ext uri="{BB962C8B-B14F-4D97-AF65-F5344CB8AC3E}">
        <p14:creationId xmlns:p14="http://schemas.microsoft.com/office/powerpoint/2010/main" val="942215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800" b="1" dirty="0">
                <a:latin typeface="Times New Roman" panose="02020603050405020304" pitchFamily="18" charset="0"/>
                <a:cs typeface="Times New Roman" panose="02020603050405020304" pitchFamily="18" charset="0"/>
              </a:rPr>
              <a:t>Principais características do Barroco</a:t>
            </a:r>
            <a:r>
              <a:rPr lang="pt-BR" sz="2800" dirty="0">
                <a:latin typeface="Times New Roman" panose="02020603050405020304" pitchFamily="18" charset="0"/>
                <a:cs typeface="Times New Roman" panose="02020603050405020304" pitchFamily="18" charset="0"/>
              </a:rPr>
              <a:t>:</a:t>
            </a:r>
          </a:p>
          <a:p>
            <a:pPr algn="just">
              <a:lnSpc>
                <a:spcPct val="150000"/>
              </a:lnSpc>
              <a:spcBef>
                <a:spcPts val="0"/>
              </a:spcBef>
            </a:pPr>
            <a:r>
              <a:rPr lang="pt-BR" sz="2800" dirty="0">
                <a:latin typeface="Times New Roman" panose="02020603050405020304" pitchFamily="18" charset="0"/>
                <a:cs typeface="Times New Roman" panose="02020603050405020304" pitchFamily="18" charset="0"/>
              </a:rPr>
              <a:t>1) </a:t>
            </a:r>
            <a:r>
              <a:rPr lang="pt-BR" sz="2800" b="1" dirty="0">
                <a:latin typeface="Times New Roman" panose="02020603050405020304" pitchFamily="18" charset="0"/>
                <a:cs typeface="Times New Roman" panose="02020603050405020304" pitchFamily="18" charset="0"/>
              </a:rPr>
              <a:t>Dualismo</a:t>
            </a:r>
            <a:r>
              <a:rPr lang="pt-BR" sz="2800" dirty="0">
                <a:latin typeface="Times New Roman" panose="02020603050405020304" pitchFamily="18" charset="0"/>
                <a:cs typeface="Times New Roman" panose="02020603050405020304" pitchFamily="18" charset="0"/>
              </a:rPr>
              <a:t>: </a:t>
            </a:r>
            <a:r>
              <a:rPr lang="pt-BR" sz="2800" dirty="0" smtClean="0">
                <a:latin typeface="Times New Roman" panose="02020603050405020304" pitchFamily="18" charset="0"/>
                <a:cs typeface="Times New Roman" panose="02020603050405020304" pitchFamily="18" charset="0"/>
              </a:rPr>
              <a:t>Uma </a:t>
            </a:r>
            <a:r>
              <a:rPr lang="pt-BR" sz="2800" dirty="0">
                <a:latin typeface="Times New Roman" panose="02020603050405020304" pitchFamily="18" charset="0"/>
                <a:cs typeface="Times New Roman" panose="02020603050405020304" pitchFamily="18" charset="0"/>
              </a:rPr>
              <a:t>das maiores aspirações do artista barroco é </a:t>
            </a:r>
            <a:r>
              <a:rPr lang="pt-BR" sz="2800" b="1" dirty="0">
                <a:latin typeface="Times New Roman" panose="02020603050405020304" pitchFamily="18" charset="0"/>
                <a:cs typeface="Times New Roman" panose="02020603050405020304" pitchFamily="18" charset="0"/>
              </a:rPr>
              <a:t>unir os contrários</a:t>
            </a:r>
            <a:r>
              <a:rPr lang="pt-BR" sz="2800" dirty="0">
                <a:latin typeface="Times New Roman" panose="02020603050405020304" pitchFamily="18" charset="0"/>
                <a:cs typeface="Times New Roman" panose="02020603050405020304" pitchFamily="18" charset="0"/>
              </a:rPr>
              <a:t>, por isso na literatura eram tão usadas as </a:t>
            </a:r>
            <a:r>
              <a:rPr lang="pt-BR" sz="2800" b="1" dirty="0">
                <a:latin typeface="Times New Roman" panose="02020603050405020304" pitchFamily="18" charset="0"/>
                <a:cs typeface="Times New Roman" panose="02020603050405020304" pitchFamily="18" charset="0"/>
              </a:rPr>
              <a:t>figuras de linguagem paradoxo e antítese</a:t>
            </a:r>
            <a:r>
              <a:rPr lang="pt-BR" sz="2800" dirty="0">
                <a:latin typeface="Times New Roman" panose="02020603050405020304" pitchFamily="18" charset="0"/>
                <a:cs typeface="Times New Roman" panose="02020603050405020304" pitchFamily="18" charset="0"/>
              </a:rPr>
              <a:t>, numa tentativa de fundir noções opostas. </a:t>
            </a:r>
            <a:endParaRPr lang="pt-BR" sz="2800" dirty="0" smtClean="0">
              <a:latin typeface="Times New Roman" panose="02020603050405020304" pitchFamily="18" charset="0"/>
              <a:cs typeface="Times New Roman" panose="02020603050405020304" pitchFamily="18" charset="0"/>
            </a:endParaRPr>
          </a:p>
          <a:p>
            <a:pPr algn="just">
              <a:lnSpc>
                <a:spcPct val="150000"/>
              </a:lnSpc>
              <a:spcBef>
                <a:spcPts val="0"/>
              </a:spcBef>
            </a:pPr>
            <a:r>
              <a:rPr lang="pt-BR" sz="2800" dirty="0" smtClean="0">
                <a:latin typeface="Times New Roman" panose="02020603050405020304" pitchFamily="18" charset="0"/>
                <a:cs typeface="Times New Roman" panose="02020603050405020304" pitchFamily="18" charset="0"/>
              </a:rPr>
              <a:t>Ex</a:t>
            </a:r>
            <a:r>
              <a:rPr lang="pt-BR" sz="2800" dirty="0">
                <a:latin typeface="Times New Roman" panose="02020603050405020304" pitchFamily="18" charset="0"/>
                <a:cs typeface="Times New Roman" panose="02020603050405020304" pitchFamily="18" charset="0"/>
              </a:rPr>
              <a:t>.: “</a:t>
            </a:r>
            <a:r>
              <a:rPr lang="pt-BR" sz="2800" i="1" dirty="0">
                <a:latin typeface="Times New Roman" panose="02020603050405020304" pitchFamily="18" charset="0"/>
                <a:cs typeface="Times New Roman" panose="02020603050405020304" pitchFamily="18" charset="0"/>
              </a:rPr>
              <a:t>Pequei, Senhor, mas não porque hei pecado</a:t>
            </a:r>
            <a:r>
              <a:rPr lang="pt-BR" sz="2800" dirty="0">
                <a:latin typeface="Times New Roman" panose="02020603050405020304" pitchFamily="18" charset="0"/>
                <a:cs typeface="Times New Roman" panose="02020603050405020304" pitchFamily="18" charset="0"/>
              </a:rPr>
              <a:t>” (Matos).</a:t>
            </a: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43797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r>
              <a:rPr lang="pt-BR" sz="2800" b="1" dirty="0">
                <a:latin typeface="Times New Roman" panose="02020603050405020304" pitchFamily="18" charset="0"/>
                <a:cs typeface="Times New Roman" panose="02020603050405020304" pitchFamily="18" charset="0"/>
              </a:rPr>
              <a:t>Antítese: </a:t>
            </a:r>
            <a:r>
              <a:rPr lang="pt-BR" sz="2800" dirty="0" smtClean="0">
                <a:latin typeface="Times New Roman" panose="02020603050405020304" pitchFamily="18" charset="0"/>
                <a:cs typeface="Times New Roman" panose="02020603050405020304" pitchFamily="18" charset="0"/>
              </a:rPr>
              <a:t>Revela </a:t>
            </a:r>
            <a:r>
              <a:rPr lang="pt-BR" sz="2800" dirty="0">
                <a:latin typeface="Times New Roman" panose="02020603050405020304" pitchFamily="18" charset="0"/>
                <a:cs typeface="Times New Roman" panose="02020603050405020304" pitchFamily="18" charset="0"/>
              </a:rPr>
              <a:t>o contraste que o escritor vê em quase tudo. Observe a seguir o trecho de Manuel Botelho de Oliveira, no qual é descrita uma ilha, salientando-se seus elementos contrastantes: </a:t>
            </a:r>
          </a:p>
          <a:p>
            <a:r>
              <a:rPr lang="pt-BR" sz="2800" i="1" dirty="0">
                <a:latin typeface="Times New Roman" panose="02020603050405020304" pitchFamily="18" charset="0"/>
                <a:cs typeface="Times New Roman" panose="02020603050405020304" pitchFamily="18" charset="0"/>
              </a:rPr>
              <a:t>Vista por fora é pouco apetecida</a:t>
            </a:r>
            <a:br>
              <a:rPr lang="pt-BR" sz="2800" i="1" dirty="0">
                <a:latin typeface="Times New Roman" panose="02020603050405020304" pitchFamily="18" charset="0"/>
                <a:cs typeface="Times New Roman" panose="02020603050405020304" pitchFamily="18" charset="0"/>
              </a:rPr>
            </a:br>
            <a:r>
              <a:rPr lang="pt-BR" sz="2800" i="1" dirty="0">
                <a:latin typeface="Times New Roman" panose="02020603050405020304" pitchFamily="18" charset="0"/>
                <a:cs typeface="Times New Roman" panose="02020603050405020304" pitchFamily="18" charset="0"/>
              </a:rPr>
              <a:t>Porque aos olhos por feia é parecida;</a:t>
            </a:r>
            <a:br>
              <a:rPr lang="pt-BR" sz="2800" i="1" dirty="0">
                <a:latin typeface="Times New Roman" panose="02020603050405020304" pitchFamily="18" charset="0"/>
                <a:cs typeface="Times New Roman" panose="02020603050405020304" pitchFamily="18" charset="0"/>
              </a:rPr>
            </a:br>
            <a:r>
              <a:rPr lang="pt-BR" sz="2800" i="1" dirty="0">
                <a:latin typeface="Times New Roman" panose="02020603050405020304" pitchFamily="18" charset="0"/>
                <a:cs typeface="Times New Roman" panose="02020603050405020304" pitchFamily="18" charset="0"/>
              </a:rPr>
              <a:t>Porém, dentro habitada</a:t>
            </a:r>
            <a:br>
              <a:rPr lang="pt-BR" sz="2800" i="1" dirty="0">
                <a:latin typeface="Times New Roman" panose="02020603050405020304" pitchFamily="18" charset="0"/>
                <a:cs typeface="Times New Roman" panose="02020603050405020304" pitchFamily="18" charset="0"/>
              </a:rPr>
            </a:br>
            <a:r>
              <a:rPr lang="pt-BR" sz="2800" i="1" dirty="0">
                <a:latin typeface="Times New Roman" panose="02020603050405020304" pitchFamily="18" charset="0"/>
                <a:cs typeface="Times New Roman" panose="02020603050405020304" pitchFamily="18" charset="0"/>
              </a:rPr>
              <a:t>É muito bela, muito desejada,</a:t>
            </a:r>
            <a:br>
              <a:rPr lang="pt-BR" sz="2800" i="1" dirty="0">
                <a:latin typeface="Times New Roman" panose="02020603050405020304" pitchFamily="18" charset="0"/>
                <a:cs typeface="Times New Roman" panose="02020603050405020304" pitchFamily="18" charset="0"/>
              </a:rPr>
            </a:br>
            <a:r>
              <a:rPr lang="pt-BR" sz="2800" i="1" dirty="0">
                <a:latin typeface="Times New Roman" panose="02020603050405020304" pitchFamily="18" charset="0"/>
                <a:cs typeface="Times New Roman" panose="02020603050405020304" pitchFamily="18" charset="0"/>
              </a:rPr>
              <a:t>É como a concha tosca e deslustrosa,</a:t>
            </a:r>
            <a:br>
              <a:rPr lang="pt-BR" sz="2800" i="1" dirty="0">
                <a:latin typeface="Times New Roman" panose="02020603050405020304" pitchFamily="18" charset="0"/>
                <a:cs typeface="Times New Roman" panose="02020603050405020304" pitchFamily="18" charset="0"/>
              </a:rPr>
            </a:br>
            <a:r>
              <a:rPr lang="pt-BR" sz="2800" i="1" dirty="0">
                <a:latin typeface="Times New Roman" panose="02020603050405020304" pitchFamily="18" charset="0"/>
                <a:cs typeface="Times New Roman" panose="02020603050405020304" pitchFamily="18" charset="0"/>
              </a:rPr>
              <a:t>Que dentro cria a pérola formosa. </a:t>
            </a:r>
            <a:endParaRPr lang="pt-BR" sz="28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7822" y="3140968"/>
            <a:ext cx="2039144" cy="2592288"/>
          </a:xfrm>
          <a:prstGeom prst="rect">
            <a:avLst/>
          </a:prstGeom>
        </p:spPr>
      </p:pic>
    </p:spTree>
    <p:extLst>
      <p:ext uri="{BB962C8B-B14F-4D97-AF65-F5344CB8AC3E}">
        <p14:creationId xmlns:p14="http://schemas.microsoft.com/office/powerpoint/2010/main" val="3936720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r>
              <a:rPr lang="pt-BR" sz="2800" b="1" dirty="0">
                <a:latin typeface="Times New Roman" panose="02020603050405020304" pitchFamily="18" charset="0"/>
                <a:cs typeface="Times New Roman" panose="02020603050405020304" pitchFamily="18" charset="0"/>
              </a:rPr>
              <a:t>Paradoxo: </a:t>
            </a:r>
            <a:r>
              <a:rPr lang="pt-BR" sz="2800" dirty="0">
                <a:latin typeface="Times New Roman" panose="02020603050405020304" pitchFamily="18" charset="0"/>
                <a:cs typeface="Times New Roman" panose="02020603050405020304" pitchFamily="18" charset="0"/>
              </a:rPr>
              <a:t>corresponde à união de duas ideias contrárias num só pensamento. Opõe-se ao racionalismo da arte renascentista. Veja a estrofe a seguir, de Gregório de Matos</a:t>
            </a:r>
            <a:r>
              <a:rPr lang="pt-BR" sz="2800" dirty="0" smtClean="0">
                <a:latin typeface="Times New Roman" panose="02020603050405020304" pitchFamily="18" charset="0"/>
                <a:cs typeface="Times New Roman" panose="02020603050405020304" pitchFamily="18" charset="0"/>
              </a:rPr>
              <a:t>:</a:t>
            </a:r>
          </a:p>
          <a:p>
            <a:endParaRPr lang="pt-BR" sz="2800" dirty="0">
              <a:latin typeface="Times New Roman" panose="02020603050405020304" pitchFamily="18" charset="0"/>
              <a:cs typeface="Times New Roman" panose="02020603050405020304" pitchFamily="18" charset="0"/>
            </a:endParaRPr>
          </a:p>
          <a:p>
            <a:r>
              <a:rPr lang="pt-BR" sz="2800" i="1" dirty="0">
                <a:latin typeface="Times New Roman" panose="02020603050405020304" pitchFamily="18" charset="0"/>
                <a:cs typeface="Times New Roman" panose="02020603050405020304" pitchFamily="18" charset="0"/>
              </a:rPr>
              <a:t>Ardor em firme Coração nascido;</a:t>
            </a:r>
            <a:br>
              <a:rPr lang="pt-BR" sz="2800" i="1" dirty="0">
                <a:latin typeface="Times New Roman" panose="02020603050405020304" pitchFamily="18" charset="0"/>
                <a:cs typeface="Times New Roman" panose="02020603050405020304" pitchFamily="18" charset="0"/>
              </a:rPr>
            </a:br>
            <a:r>
              <a:rPr lang="pt-BR" sz="2800" i="1" dirty="0">
                <a:latin typeface="Times New Roman" panose="02020603050405020304" pitchFamily="18" charset="0"/>
                <a:cs typeface="Times New Roman" panose="02020603050405020304" pitchFamily="18" charset="0"/>
              </a:rPr>
              <a:t>pranto por belos olhos derramado;</a:t>
            </a:r>
            <a:br>
              <a:rPr lang="pt-BR" sz="2800" i="1" dirty="0">
                <a:latin typeface="Times New Roman" panose="02020603050405020304" pitchFamily="18" charset="0"/>
                <a:cs typeface="Times New Roman" panose="02020603050405020304" pitchFamily="18" charset="0"/>
              </a:rPr>
            </a:br>
            <a:r>
              <a:rPr lang="pt-BR" sz="2800" i="1" dirty="0">
                <a:latin typeface="Times New Roman" panose="02020603050405020304" pitchFamily="18" charset="0"/>
                <a:cs typeface="Times New Roman" panose="02020603050405020304" pitchFamily="18" charset="0"/>
              </a:rPr>
              <a:t>incêndio em mares de água disfarçado;</a:t>
            </a:r>
            <a:br>
              <a:rPr lang="pt-BR" sz="2800" i="1" dirty="0">
                <a:latin typeface="Times New Roman" panose="02020603050405020304" pitchFamily="18" charset="0"/>
                <a:cs typeface="Times New Roman" panose="02020603050405020304" pitchFamily="18" charset="0"/>
              </a:rPr>
            </a:br>
            <a:r>
              <a:rPr lang="pt-BR" sz="2800" i="1" dirty="0">
                <a:latin typeface="Times New Roman" panose="02020603050405020304" pitchFamily="18" charset="0"/>
                <a:cs typeface="Times New Roman" panose="02020603050405020304" pitchFamily="18" charset="0"/>
              </a:rPr>
              <a:t>rio de neve em fogo convertido. </a:t>
            </a:r>
            <a:endParaRPr lang="pt-BR" sz="28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3068960"/>
            <a:ext cx="2026568" cy="2808312"/>
          </a:xfrm>
          <a:prstGeom prst="rect">
            <a:avLst/>
          </a:prstGeom>
        </p:spPr>
      </p:pic>
    </p:spTree>
    <p:extLst>
      <p:ext uri="{BB962C8B-B14F-4D97-AF65-F5344CB8AC3E}">
        <p14:creationId xmlns:p14="http://schemas.microsoft.com/office/powerpoint/2010/main" val="3976181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fontScale="77500" lnSpcReduction="20000"/>
          </a:bodyPr>
          <a:lstStyle/>
          <a:p>
            <a:pPr algn="just">
              <a:lnSpc>
                <a:spcPct val="160000"/>
              </a:lnSpc>
              <a:spcBef>
                <a:spcPts val="0"/>
              </a:spcBef>
            </a:pPr>
            <a:r>
              <a:rPr lang="pt-BR" dirty="0" smtClean="0">
                <a:latin typeface="Times New Roman" panose="02020603050405020304" pitchFamily="18" charset="0"/>
                <a:cs typeface="Times New Roman" panose="02020603050405020304" pitchFamily="18" charset="0"/>
              </a:rPr>
              <a:t>2</a:t>
            </a:r>
            <a:r>
              <a:rPr lang="pt-BR" dirty="0">
                <a:latin typeface="Times New Roman" panose="02020603050405020304" pitchFamily="18" charset="0"/>
                <a:cs typeface="Times New Roman" panose="02020603050405020304" pitchFamily="18" charset="0"/>
              </a:rPr>
              <a:t>) </a:t>
            </a:r>
            <a:r>
              <a:rPr lang="pt-BR" b="1" dirty="0">
                <a:latin typeface="Times New Roman" panose="02020603050405020304" pitchFamily="18" charset="0"/>
                <a:cs typeface="Times New Roman" panose="02020603050405020304" pitchFamily="18" charset="0"/>
              </a:rPr>
              <a:t>Cultismo (Gongorismo)</a:t>
            </a:r>
            <a:r>
              <a:rPr lang="pt-BR" dirty="0">
                <a:latin typeface="Times New Roman" panose="02020603050405020304" pitchFamily="18" charset="0"/>
                <a:cs typeface="Times New Roman" panose="02020603050405020304" pitchFamily="18" charset="0"/>
              </a:rPr>
              <a:t>: gosto pelo </a:t>
            </a:r>
            <a:r>
              <a:rPr lang="pt-BR" b="1" dirty="0">
                <a:latin typeface="Times New Roman" panose="02020603050405020304" pitchFamily="18" charset="0"/>
                <a:cs typeface="Times New Roman" panose="02020603050405020304" pitchFamily="18" charset="0"/>
              </a:rPr>
              <a:t>rebuscamento formal</a:t>
            </a:r>
            <a:r>
              <a:rPr lang="pt-BR" dirty="0">
                <a:latin typeface="Times New Roman" panose="02020603050405020304" pitchFamily="18" charset="0"/>
                <a:cs typeface="Times New Roman" panose="02020603050405020304" pitchFamily="18" charset="0"/>
              </a:rPr>
              <a:t>, caracterizado por </a:t>
            </a:r>
            <a:r>
              <a:rPr lang="pt-BR" b="1" dirty="0">
                <a:latin typeface="Times New Roman" panose="02020603050405020304" pitchFamily="18" charset="0"/>
                <a:cs typeface="Times New Roman" panose="02020603050405020304" pitchFamily="18" charset="0"/>
              </a:rPr>
              <a:t>jogos de palavras</a:t>
            </a:r>
            <a:r>
              <a:rPr lang="pt-BR" dirty="0">
                <a:latin typeface="Times New Roman" panose="02020603050405020304" pitchFamily="18" charset="0"/>
                <a:cs typeface="Times New Roman" panose="02020603050405020304" pitchFamily="18" charset="0"/>
              </a:rPr>
              <a:t>, grande número de </a:t>
            </a:r>
            <a:r>
              <a:rPr lang="pt-BR" b="1" dirty="0">
                <a:latin typeface="Times New Roman" panose="02020603050405020304" pitchFamily="18" charset="0"/>
                <a:cs typeface="Times New Roman" panose="02020603050405020304" pitchFamily="18" charset="0"/>
              </a:rPr>
              <a:t>figuras de linguagem (metáfora, sinestesia, hipérbole, anacoluto)</a:t>
            </a:r>
            <a:r>
              <a:rPr lang="pt-BR" dirty="0">
                <a:latin typeface="Times New Roman" panose="02020603050405020304" pitchFamily="18" charset="0"/>
                <a:cs typeface="Times New Roman" panose="02020603050405020304" pitchFamily="18" charset="0"/>
              </a:rPr>
              <a:t>, </a:t>
            </a:r>
            <a:r>
              <a:rPr lang="pt-BR" b="1" dirty="0">
                <a:latin typeface="Times New Roman" panose="02020603050405020304" pitchFamily="18" charset="0"/>
                <a:cs typeface="Times New Roman" panose="02020603050405020304" pitchFamily="18" charset="0"/>
              </a:rPr>
              <a:t>vocabulário sofisticado</a:t>
            </a:r>
            <a:r>
              <a:rPr lang="pt-BR" dirty="0">
                <a:latin typeface="Times New Roman" panose="02020603050405020304" pitchFamily="18" charset="0"/>
                <a:cs typeface="Times New Roman" panose="02020603050405020304" pitchFamily="18" charset="0"/>
              </a:rPr>
              <a:t> e pela exploração </a:t>
            </a:r>
            <a:r>
              <a:rPr lang="pt-BR" b="1" dirty="0">
                <a:latin typeface="Times New Roman" panose="02020603050405020304" pitchFamily="18" charset="0"/>
                <a:cs typeface="Times New Roman" panose="02020603050405020304" pitchFamily="18" charset="0"/>
              </a:rPr>
              <a:t>de efeitos sensoriais</a:t>
            </a:r>
            <a:r>
              <a:rPr lang="pt-BR" dirty="0">
                <a:latin typeface="Times New Roman" panose="02020603050405020304" pitchFamily="18" charset="0"/>
                <a:cs typeface="Times New Roman" panose="02020603050405020304" pitchFamily="18" charset="0"/>
              </a:rPr>
              <a:t>, como cor, som, forma, volume, imagens violentas e fantasiosas. </a:t>
            </a:r>
            <a:endParaRPr lang="pt-BR" dirty="0" smtClean="0">
              <a:latin typeface="Times New Roman" panose="02020603050405020304" pitchFamily="18" charset="0"/>
              <a:cs typeface="Times New Roman" panose="02020603050405020304" pitchFamily="18" charset="0"/>
            </a:endParaRPr>
          </a:p>
          <a:p>
            <a:pPr algn="just">
              <a:lnSpc>
                <a:spcPct val="160000"/>
              </a:lnSpc>
              <a:spcBef>
                <a:spcPts val="0"/>
              </a:spcBef>
            </a:pPr>
            <a:r>
              <a:rPr lang="pt-BR" dirty="0" smtClean="0">
                <a:latin typeface="Times New Roman" panose="02020603050405020304" pitchFamily="18" charset="0"/>
                <a:cs typeface="Times New Roman" panose="02020603050405020304" pitchFamily="18" charset="0"/>
              </a:rPr>
              <a:t>Ex</a:t>
            </a:r>
            <a:r>
              <a:rPr lang="pt-BR" dirty="0">
                <a:latin typeface="Times New Roman" panose="02020603050405020304" pitchFamily="18" charset="0"/>
                <a:cs typeface="Times New Roman" panose="02020603050405020304" pitchFamily="18" charset="0"/>
              </a:rPr>
              <a:t>.: “</a:t>
            </a:r>
            <a:r>
              <a:rPr lang="pt-BR" i="1" dirty="0">
                <a:latin typeface="Times New Roman" panose="02020603050405020304" pitchFamily="18" charset="0"/>
                <a:cs typeface="Times New Roman" panose="02020603050405020304" pitchFamily="18" charset="0"/>
              </a:rPr>
              <a:t>Romperam-se enfim as cataratas do céu</a:t>
            </a:r>
            <a:r>
              <a:rPr lang="pt-BR" dirty="0">
                <a:latin typeface="Times New Roman" panose="02020603050405020304" pitchFamily="18" charset="0"/>
                <a:cs typeface="Times New Roman" panose="02020603050405020304" pitchFamily="18" charset="0"/>
              </a:rPr>
              <a:t>” (Vieira). </a:t>
            </a:r>
            <a:r>
              <a:rPr lang="pt-BR" dirty="0" smtClean="0">
                <a:latin typeface="Times New Roman" panose="02020603050405020304" pitchFamily="18" charset="0"/>
                <a:cs typeface="Times New Roman" panose="02020603050405020304" pitchFamily="18" charset="0"/>
              </a:rPr>
              <a:t>Ex.: “</a:t>
            </a:r>
            <a:r>
              <a:rPr lang="pt-BR" i="1" dirty="0" smtClean="0">
                <a:latin typeface="Times New Roman" panose="02020603050405020304" pitchFamily="18" charset="0"/>
                <a:cs typeface="Times New Roman" panose="02020603050405020304" pitchFamily="18" charset="0"/>
              </a:rPr>
              <a:t>Eu </a:t>
            </a:r>
            <a:r>
              <a:rPr lang="pt-BR" i="1" dirty="0">
                <a:latin typeface="Times New Roman" panose="02020603050405020304" pitchFamily="18" charset="0"/>
                <a:cs typeface="Times New Roman" panose="02020603050405020304" pitchFamily="18" charset="0"/>
              </a:rPr>
              <a:t>sou, Senhor, a ovelha desgarrada</a:t>
            </a:r>
            <a:r>
              <a:rPr lang="pt-BR" dirty="0">
                <a:latin typeface="Times New Roman" panose="02020603050405020304" pitchFamily="18" charset="0"/>
                <a:cs typeface="Times New Roman" panose="02020603050405020304" pitchFamily="18" charset="0"/>
              </a:rPr>
              <a:t>” (Matos</a:t>
            </a:r>
            <a:r>
              <a:rPr lang="pt-BR" dirty="0" smtClean="0">
                <a:latin typeface="Times New Roman" panose="02020603050405020304" pitchFamily="18" charset="0"/>
                <a:cs typeface="Times New Roman" panose="02020603050405020304" pitchFamily="18" charset="0"/>
              </a:rPr>
              <a:t>).</a:t>
            </a:r>
            <a:endParaRPr lang="pt-BR"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98373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r>
              <a:rPr lang="pt-BR" b="1" dirty="0">
                <a:latin typeface="Times New Roman" panose="02020603050405020304" pitchFamily="18" charset="0"/>
                <a:cs typeface="Times New Roman" panose="02020603050405020304" pitchFamily="18" charset="0"/>
              </a:rPr>
              <a:t>Metáfora: </a:t>
            </a:r>
            <a:r>
              <a:rPr lang="pt-BR" dirty="0">
                <a:latin typeface="Times New Roman" panose="02020603050405020304" pitchFamily="18" charset="0"/>
                <a:cs typeface="Times New Roman" panose="02020603050405020304" pitchFamily="18" charset="0"/>
              </a:rPr>
              <a:t>é uma comparação implícita. Tem-se como exemplo o trecho a seguir, escrito por Gregório de Matos</a:t>
            </a:r>
            <a:r>
              <a:rPr lang="pt-BR" dirty="0" smtClean="0">
                <a:latin typeface="Times New Roman" panose="02020603050405020304" pitchFamily="18" charset="0"/>
                <a:cs typeface="Times New Roman" panose="02020603050405020304" pitchFamily="18" charset="0"/>
              </a:rPr>
              <a:t>:</a:t>
            </a:r>
            <a:endParaRPr lang="pt-BR" dirty="0">
              <a:latin typeface="Times New Roman" panose="02020603050405020304" pitchFamily="18" charset="0"/>
              <a:cs typeface="Times New Roman" panose="02020603050405020304" pitchFamily="18" charset="0"/>
            </a:endParaRPr>
          </a:p>
          <a:p>
            <a:pPr algn="just"/>
            <a:r>
              <a:rPr lang="pt-BR" i="1" dirty="0">
                <a:latin typeface="Times New Roman" panose="02020603050405020304" pitchFamily="18" charset="0"/>
                <a:cs typeface="Times New Roman" panose="02020603050405020304" pitchFamily="18" charset="0"/>
              </a:rPr>
              <a:t>Se és fogo, como passas brandamente?</a:t>
            </a:r>
            <a:br>
              <a:rPr lang="pt-BR" i="1" dirty="0">
                <a:latin typeface="Times New Roman" panose="02020603050405020304" pitchFamily="18" charset="0"/>
                <a:cs typeface="Times New Roman" panose="02020603050405020304" pitchFamily="18" charset="0"/>
              </a:rPr>
            </a:br>
            <a:r>
              <a:rPr lang="pt-BR" i="1" dirty="0">
                <a:latin typeface="Times New Roman" panose="02020603050405020304" pitchFamily="18" charset="0"/>
                <a:cs typeface="Times New Roman" panose="02020603050405020304" pitchFamily="18" charset="0"/>
              </a:rPr>
              <a:t>Se és neve, como queimas com porfia? </a:t>
            </a:r>
            <a:endParaRPr lang="pt-BR"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4005064"/>
            <a:ext cx="3371843" cy="1888232"/>
          </a:xfrm>
          <a:prstGeom prst="rect">
            <a:avLst/>
          </a:prstGeom>
        </p:spPr>
      </p:pic>
    </p:spTree>
    <p:extLst>
      <p:ext uri="{BB962C8B-B14F-4D97-AF65-F5344CB8AC3E}">
        <p14:creationId xmlns:p14="http://schemas.microsoft.com/office/powerpoint/2010/main" val="662912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r>
              <a:rPr lang="pt-BR" b="1" dirty="0">
                <a:latin typeface="Times New Roman" panose="02020603050405020304" pitchFamily="18" charset="0"/>
                <a:cs typeface="Times New Roman" panose="02020603050405020304" pitchFamily="18" charset="0"/>
              </a:rPr>
              <a:t>Metáfora: </a:t>
            </a:r>
            <a:r>
              <a:rPr lang="pt-BR" dirty="0">
                <a:latin typeface="Times New Roman" panose="02020603050405020304" pitchFamily="18" charset="0"/>
                <a:cs typeface="Times New Roman" panose="02020603050405020304" pitchFamily="18" charset="0"/>
              </a:rPr>
              <a:t>é uma comparação implícita. Tem-se como exemplo o trecho a seguir, escrito por Gregório de Matos</a:t>
            </a:r>
            <a:r>
              <a:rPr lang="pt-BR" dirty="0" smtClean="0">
                <a:latin typeface="Times New Roman" panose="02020603050405020304" pitchFamily="18" charset="0"/>
                <a:cs typeface="Times New Roman" panose="02020603050405020304" pitchFamily="18" charset="0"/>
              </a:rPr>
              <a:t>:</a:t>
            </a:r>
            <a:endParaRPr lang="pt-BR" dirty="0">
              <a:latin typeface="Times New Roman" panose="02020603050405020304" pitchFamily="18" charset="0"/>
              <a:cs typeface="Times New Roman" panose="02020603050405020304" pitchFamily="18" charset="0"/>
            </a:endParaRPr>
          </a:p>
          <a:p>
            <a:pPr algn="just"/>
            <a:r>
              <a:rPr lang="pt-BR" i="1" dirty="0">
                <a:latin typeface="Times New Roman" panose="02020603050405020304" pitchFamily="18" charset="0"/>
                <a:cs typeface="Times New Roman" panose="02020603050405020304" pitchFamily="18" charset="0"/>
              </a:rPr>
              <a:t>Se és fogo, como passas brandamente?</a:t>
            </a:r>
            <a:br>
              <a:rPr lang="pt-BR" i="1" dirty="0">
                <a:latin typeface="Times New Roman" panose="02020603050405020304" pitchFamily="18" charset="0"/>
                <a:cs typeface="Times New Roman" panose="02020603050405020304" pitchFamily="18" charset="0"/>
              </a:rPr>
            </a:br>
            <a:r>
              <a:rPr lang="pt-BR" i="1" dirty="0">
                <a:latin typeface="Times New Roman" panose="02020603050405020304" pitchFamily="18" charset="0"/>
                <a:cs typeface="Times New Roman" panose="02020603050405020304" pitchFamily="18" charset="0"/>
              </a:rPr>
              <a:t>Se és neve, como queimas com porfia? </a:t>
            </a:r>
            <a:endParaRPr lang="pt-BR"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4005064"/>
            <a:ext cx="3371843" cy="1888232"/>
          </a:xfrm>
          <a:prstGeom prst="rect">
            <a:avLst/>
          </a:prstGeom>
        </p:spPr>
      </p:pic>
    </p:spTree>
    <p:extLst>
      <p:ext uri="{BB962C8B-B14F-4D97-AF65-F5344CB8AC3E}">
        <p14:creationId xmlns:p14="http://schemas.microsoft.com/office/powerpoint/2010/main" val="1133556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fontScale="77500" lnSpcReduction="20000"/>
          </a:bodyPr>
          <a:lstStyle/>
          <a:p>
            <a:pPr algn="just">
              <a:lnSpc>
                <a:spcPct val="170000"/>
              </a:lnSpc>
              <a:spcBef>
                <a:spcPts val="0"/>
              </a:spcBef>
            </a:pPr>
            <a:r>
              <a:rPr lang="pt-BR" dirty="0">
                <a:latin typeface="Times New Roman" panose="02020603050405020304" pitchFamily="18" charset="0"/>
                <a:cs typeface="Times New Roman" panose="02020603050405020304" pitchFamily="18" charset="0"/>
              </a:rPr>
              <a:t>3) </a:t>
            </a:r>
            <a:r>
              <a:rPr lang="pt-BR" b="1" dirty="0">
                <a:latin typeface="Times New Roman" panose="02020603050405020304" pitchFamily="18" charset="0"/>
                <a:cs typeface="Times New Roman" panose="02020603050405020304" pitchFamily="18" charset="0"/>
              </a:rPr>
              <a:t>Conceptismo (</a:t>
            </a:r>
            <a:r>
              <a:rPr lang="pt-BR" b="1" dirty="0" err="1">
                <a:latin typeface="Times New Roman" panose="02020603050405020304" pitchFamily="18" charset="0"/>
                <a:cs typeface="Times New Roman" panose="02020603050405020304" pitchFamily="18" charset="0"/>
              </a:rPr>
              <a:t>Quevedismo</a:t>
            </a:r>
            <a:r>
              <a:rPr lang="pt-BR" b="1" dirty="0">
                <a:latin typeface="Times New Roman" panose="02020603050405020304" pitchFamily="18" charset="0"/>
                <a:cs typeface="Times New Roman" panose="02020603050405020304" pitchFamily="18" charset="0"/>
              </a:rPr>
              <a:t>)</a:t>
            </a:r>
            <a:r>
              <a:rPr lang="pt-BR" dirty="0">
                <a:latin typeface="Times New Roman" panose="02020603050405020304" pitchFamily="18" charset="0"/>
                <a:cs typeface="Times New Roman" panose="02020603050405020304" pitchFamily="18" charset="0"/>
              </a:rPr>
              <a:t>: </a:t>
            </a:r>
            <a:r>
              <a:rPr lang="pt-BR" b="1" dirty="0">
                <a:latin typeface="Times New Roman" panose="02020603050405020304" pitchFamily="18" charset="0"/>
                <a:cs typeface="Times New Roman" panose="02020603050405020304" pitchFamily="18" charset="0"/>
              </a:rPr>
              <a:t>jogo de ideias</a:t>
            </a:r>
            <a:r>
              <a:rPr lang="pt-BR" dirty="0">
                <a:latin typeface="Times New Roman" panose="02020603050405020304" pitchFamily="18" charset="0"/>
                <a:cs typeface="Times New Roman" panose="02020603050405020304" pitchFamily="18" charset="0"/>
              </a:rPr>
              <a:t>, constituído pela sutileza do raciocínio e do pensamento lógico, por </a:t>
            </a:r>
            <a:r>
              <a:rPr lang="pt-BR" b="1" dirty="0">
                <a:latin typeface="Times New Roman" panose="02020603050405020304" pitchFamily="18" charset="0"/>
                <a:cs typeface="Times New Roman" panose="02020603050405020304" pitchFamily="18" charset="0"/>
              </a:rPr>
              <a:t>analogias</a:t>
            </a:r>
            <a:r>
              <a:rPr lang="pt-BR" dirty="0">
                <a:latin typeface="Times New Roman" panose="02020603050405020304" pitchFamily="18" charset="0"/>
                <a:cs typeface="Times New Roman" panose="02020603050405020304" pitchFamily="18" charset="0"/>
              </a:rPr>
              <a:t>, </a:t>
            </a:r>
            <a:r>
              <a:rPr lang="pt-BR" b="1" dirty="0">
                <a:latin typeface="Times New Roman" panose="02020603050405020304" pitchFamily="18" charset="0"/>
                <a:cs typeface="Times New Roman" panose="02020603050405020304" pitchFamily="18" charset="0"/>
              </a:rPr>
              <a:t>histórias ilustrativas</a:t>
            </a:r>
            <a:r>
              <a:rPr lang="pt-BR" dirty="0">
                <a:latin typeface="Times New Roman" panose="02020603050405020304" pitchFamily="18" charset="0"/>
                <a:cs typeface="Times New Roman" panose="02020603050405020304" pitchFamily="18" charset="0"/>
              </a:rPr>
              <a:t>, </a:t>
            </a:r>
            <a:r>
              <a:rPr lang="pt-BR" b="1" dirty="0">
                <a:latin typeface="Times New Roman" panose="02020603050405020304" pitchFamily="18" charset="0"/>
                <a:cs typeface="Times New Roman" panose="02020603050405020304" pitchFamily="18" charset="0"/>
              </a:rPr>
              <a:t>silogismos </a:t>
            </a:r>
            <a:r>
              <a:rPr lang="pt-BR" dirty="0">
                <a:latin typeface="Times New Roman" panose="02020603050405020304" pitchFamily="18" charset="0"/>
                <a:cs typeface="Times New Roman" panose="02020603050405020304" pitchFamily="18" charset="0"/>
              </a:rPr>
              <a:t>(dedução baseada em duas premissas que levam a uma terceira proposição lógica), </a:t>
            </a:r>
            <a:r>
              <a:rPr lang="pt-BR" b="1" dirty="0">
                <a:latin typeface="Times New Roman" panose="02020603050405020304" pitchFamily="18" charset="0"/>
                <a:cs typeface="Times New Roman" panose="02020603050405020304" pitchFamily="18" charset="0"/>
              </a:rPr>
              <a:t>sofismas</a:t>
            </a:r>
            <a:r>
              <a:rPr lang="pt-BR" dirty="0">
                <a:latin typeface="Times New Roman" panose="02020603050405020304" pitchFamily="18" charset="0"/>
                <a:cs typeface="Times New Roman" panose="02020603050405020304" pitchFamily="18" charset="0"/>
              </a:rPr>
              <a:t> (baseado no argumento lógico, o sofisma gera uma ilusão de verdade, porque está associado a algo enganoso que parece real, uma vez que utiliza argumentos verdadeiros) etc. </a:t>
            </a: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78250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fontScale="70000" lnSpcReduction="20000"/>
          </a:bodyPr>
          <a:lstStyle/>
          <a:p>
            <a:pPr algn="just">
              <a:lnSpc>
                <a:spcPct val="170000"/>
              </a:lnSpc>
              <a:spcBef>
                <a:spcPts val="0"/>
              </a:spcBef>
            </a:pPr>
            <a:r>
              <a:rPr lang="pt-BR" dirty="0" smtClean="0">
                <a:latin typeface="Times New Roman" panose="02020603050405020304" pitchFamily="18" charset="0"/>
                <a:cs typeface="Times New Roman" panose="02020603050405020304" pitchFamily="18" charset="0"/>
              </a:rPr>
              <a:t>3) </a:t>
            </a:r>
            <a:r>
              <a:rPr lang="pt-BR" b="1" dirty="0" smtClean="0">
                <a:latin typeface="Times New Roman" panose="02020603050405020304" pitchFamily="18" charset="0"/>
                <a:cs typeface="Times New Roman" panose="02020603050405020304" pitchFamily="18" charset="0"/>
              </a:rPr>
              <a:t>Conceptismo (</a:t>
            </a:r>
            <a:r>
              <a:rPr lang="pt-BR" b="1" dirty="0" err="1" smtClean="0">
                <a:latin typeface="Times New Roman" panose="02020603050405020304" pitchFamily="18" charset="0"/>
                <a:cs typeface="Times New Roman" panose="02020603050405020304" pitchFamily="18" charset="0"/>
              </a:rPr>
              <a:t>Quevedismo</a:t>
            </a:r>
            <a:r>
              <a:rPr lang="pt-BR" b="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 - Ex.:</a:t>
            </a:r>
            <a:r>
              <a:rPr lang="pt-BR" i="1" dirty="0" smtClean="0">
                <a:latin typeface="Times New Roman" panose="02020603050405020304" pitchFamily="18" charset="0"/>
                <a:cs typeface="Times New Roman" panose="02020603050405020304" pitchFamily="18" charset="0"/>
              </a:rPr>
              <a:t> “(...) O estilo há de ser muito fácil e muito natural. Por isso Cristo comparou o pregar ao semear. (...) </a:t>
            </a:r>
            <a:r>
              <a:rPr lang="pt-BR" b="1" i="1" dirty="0" smtClean="0">
                <a:latin typeface="Times New Roman" panose="02020603050405020304" pitchFamily="18" charset="0"/>
                <a:cs typeface="Times New Roman" panose="02020603050405020304" pitchFamily="18" charset="0"/>
              </a:rPr>
              <a:t>Não fez Deus o céu em xadrez de estrelas, como os pregadores fazem o sermão em xadrez de palavras</a:t>
            </a:r>
            <a:r>
              <a:rPr lang="pt-BR" i="1" dirty="0" smtClean="0">
                <a:latin typeface="Times New Roman" panose="02020603050405020304" pitchFamily="18" charset="0"/>
                <a:cs typeface="Times New Roman" panose="02020603050405020304" pitchFamily="18" charset="0"/>
              </a:rPr>
              <a:t>. Se uma parte está branco, da outra há de estar negro (...). Basta que não havemos de ver um sermão de duas palavras em paz? Todas hão de estar sempre em fronteira com o seu contrário? (...) </a:t>
            </a:r>
            <a:r>
              <a:rPr lang="pt-BR" b="1" i="1" dirty="0" smtClean="0">
                <a:latin typeface="Times New Roman" panose="02020603050405020304" pitchFamily="18" charset="0"/>
                <a:cs typeface="Times New Roman" panose="02020603050405020304" pitchFamily="18" charset="0"/>
              </a:rPr>
              <a:t>Como hão de ser as palavras? Como as estrelas</a:t>
            </a:r>
            <a:r>
              <a:rPr lang="pt-BR" i="1" dirty="0" smtClean="0">
                <a:latin typeface="Times New Roman" panose="02020603050405020304" pitchFamily="18" charset="0"/>
                <a:cs typeface="Times New Roman" panose="02020603050405020304" pitchFamily="18" charset="0"/>
              </a:rPr>
              <a:t>. As estrelas são muito distintas e muito claras. Assim há de ser o estilo da pregação, muito distinto e muito claro.”</a:t>
            </a:r>
          </a:p>
          <a:p>
            <a:pPr algn="just">
              <a:lnSpc>
                <a:spcPct val="170000"/>
              </a:lnSpc>
              <a:spcBef>
                <a:spcPts val="0"/>
              </a:spcBef>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82428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70000"/>
              </a:lnSpc>
              <a:spcBef>
                <a:spcPts val="0"/>
              </a:spcBef>
            </a:pPr>
            <a:r>
              <a:rPr lang="pt-BR" sz="2000" dirty="0">
                <a:latin typeface="Times New Roman" panose="02020603050405020304" pitchFamily="18" charset="0"/>
                <a:cs typeface="Times New Roman" panose="02020603050405020304" pitchFamily="18" charset="0"/>
              </a:rPr>
              <a:t>4)</a:t>
            </a:r>
            <a:r>
              <a:rPr lang="pt-BR" sz="2000" b="1" dirty="0">
                <a:latin typeface="Times New Roman" panose="02020603050405020304" pitchFamily="18" charset="0"/>
                <a:cs typeface="Times New Roman" panose="02020603050405020304" pitchFamily="18" charset="0"/>
              </a:rPr>
              <a:t> Fugacidade</a:t>
            </a:r>
            <a:r>
              <a:rPr lang="pt-BR" sz="2000" dirty="0">
                <a:latin typeface="Times New Roman" panose="02020603050405020304" pitchFamily="18" charset="0"/>
                <a:cs typeface="Times New Roman" panose="02020603050405020304" pitchFamily="18" charset="0"/>
              </a:rPr>
              <a:t>: Os artistas tinham a concepção e a consciência de que </a:t>
            </a:r>
            <a:r>
              <a:rPr lang="pt-BR" sz="2000" b="1" dirty="0">
                <a:latin typeface="Times New Roman" panose="02020603050405020304" pitchFamily="18" charset="0"/>
                <a:cs typeface="Times New Roman" panose="02020603050405020304" pitchFamily="18" charset="0"/>
              </a:rPr>
              <a:t>tudo no mundo era passageiro</a:t>
            </a:r>
            <a:r>
              <a:rPr lang="pt-BR" sz="2000" dirty="0">
                <a:latin typeface="Times New Roman" panose="02020603050405020304" pitchFamily="18" charset="0"/>
                <a:cs typeface="Times New Roman" panose="02020603050405020304" pitchFamily="18" charset="0"/>
              </a:rPr>
              <a:t>, efêmero. Além disso, o mundo era </a:t>
            </a:r>
            <a:r>
              <a:rPr lang="pt-BR" sz="2000" b="1" dirty="0">
                <a:latin typeface="Times New Roman" panose="02020603050405020304" pitchFamily="18" charset="0"/>
                <a:cs typeface="Times New Roman" panose="02020603050405020304" pitchFamily="18" charset="0"/>
              </a:rPr>
              <a:t>instável</a:t>
            </a:r>
            <a:r>
              <a:rPr lang="pt-BR" sz="2000" dirty="0">
                <a:latin typeface="Times New Roman" panose="02020603050405020304" pitchFamily="18" charset="0"/>
                <a:cs typeface="Times New Roman" panose="02020603050405020304" pitchFamily="18" charset="0"/>
              </a:rPr>
              <a:t>, tudo e todos mudavam, desde pessoas, objetos e lugares até mesmo o mundo. A consciência da efemeridade leva o artista ao “</a:t>
            </a:r>
            <a:r>
              <a:rPr lang="pt-BR" sz="2000" b="1" dirty="0">
                <a:latin typeface="Times New Roman" panose="02020603050405020304" pitchFamily="18" charset="0"/>
                <a:cs typeface="Times New Roman" panose="02020603050405020304" pitchFamily="18" charset="0"/>
              </a:rPr>
              <a:t>carpe diem</a:t>
            </a:r>
            <a:r>
              <a:rPr lang="pt-BR" sz="2000" dirty="0">
                <a:latin typeface="Times New Roman" panose="02020603050405020304" pitchFamily="18" charset="0"/>
                <a:cs typeface="Times New Roman" panose="02020603050405020304" pitchFamily="18" charset="0"/>
              </a:rPr>
              <a:t>”, ou seja, ao desejo de </a:t>
            </a:r>
            <a:r>
              <a:rPr lang="pt-BR" sz="2000" b="1" dirty="0">
                <a:latin typeface="Times New Roman" panose="02020603050405020304" pitchFamily="18" charset="0"/>
                <a:cs typeface="Times New Roman" panose="02020603050405020304" pitchFamily="18" charset="0"/>
              </a:rPr>
              <a:t>aproveitar a vida enquanto ela dura</a:t>
            </a:r>
            <a:r>
              <a:rPr lang="pt-BR" sz="2000" dirty="0">
                <a:latin typeface="Times New Roman" panose="02020603050405020304" pitchFamily="18" charset="0"/>
                <a:cs typeface="Times New Roman" panose="02020603050405020304" pitchFamily="18" charset="0"/>
              </a:rPr>
              <a:t>, o que quase sempre resultava num </a:t>
            </a:r>
            <a:r>
              <a:rPr lang="pt-BR" sz="2000" b="1" dirty="0">
                <a:latin typeface="Times New Roman" panose="02020603050405020304" pitchFamily="18" charset="0"/>
                <a:cs typeface="Times New Roman" panose="02020603050405020304" pitchFamily="18" charset="0"/>
              </a:rPr>
              <a:t>convite amoroso e sensual à mulher amada</a:t>
            </a:r>
            <a:r>
              <a:rPr lang="pt-BR" sz="2000" dirty="0">
                <a:latin typeface="Times New Roman" panose="02020603050405020304" pitchFamily="18" charset="0"/>
                <a:cs typeface="Times New Roman" panose="02020603050405020304" pitchFamily="18" charset="0"/>
              </a:rPr>
              <a:t>. </a:t>
            </a:r>
            <a:r>
              <a:rPr lang="pt-BR" sz="2000" dirty="0" smtClean="0">
                <a:latin typeface="Times New Roman" panose="02020603050405020304" pitchFamily="18" charset="0"/>
                <a:cs typeface="Times New Roman" panose="02020603050405020304" pitchFamily="18" charset="0"/>
              </a:rPr>
              <a:t>	</a:t>
            </a:r>
            <a:endParaRPr lang="pt-BR" sz="20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4365104"/>
            <a:ext cx="2857500" cy="1600200"/>
          </a:xfrm>
          <a:prstGeom prst="rect">
            <a:avLst/>
          </a:prstGeom>
        </p:spPr>
      </p:pic>
    </p:spTree>
    <p:extLst>
      <p:ext uri="{BB962C8B-B14F-4D97-AF65-F5344CB8AC3E}">
        <p14:creationId xmlns:p14="http://schemas.microsoft.com/office/powerpoint/2010/main" val="2637735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600" dirty="0">
                <a:latin typeface="Times New Roman" panose="02020603050405020304" pitchFamily="18" charset="0"/>
                <a:cs typeface="Times New Roman" panose="02020603050405020304" pitchFamily="18" charset="0"/>
              </a:rPr>
              <a:t>4)</a:t>
            </a:r>
            <a:r>
              <a:rPr lang="pt-BR" sz="2600" b="1" dirty="0">
                <a:latin typeface="Times New Roman" panose="02020603050405020304" pitchFamily="18" charset="0"/>
                <a:cs typeface="Times New Roman" panose="02020603050405020304" pitchFamily="18" charset="0"/>
              </a:rPr>
              <a:t> Fugacidade</a:t>
            </a:r>
            <a:r>
              <a:rPr lang="pt-BR" sz="2600" dirty="0">
                <a:latin typeface="Times New Roman" panose="02020603050405020304" pitchFamily="18" charset="0"/>
                <a:cs typeface="Times New Roman" panose="02020603050405020304" pitchFamily="18" charset="0"/>
              </a:rPr>
              <a:t>: Porém, por conta da religiosidade, esses desejos vinham acompanhados de </a:t>
            </a:r>
            <a:r>
              <a:rPr lang="pt-BR" sz="2600" b="1" dirty="0">
                <a:latin typeface="Times New Roman" panose="02020603050405020304" pitchFamily="18" charset="0"/>
                <a:cs typeface="Times New Roman" panose="02020603050405020304" pitchFamily="18" charset="0"/>
              </a:rPr>
              <a:t>culpa e conflito</a:t>
            </a:r>
            <a:r>
              <a:rPr lang="pt-BR" sz="2600" dirty="0">
                <a:latin typeface="Times New Roman" panose="02020603050405020304" pitchFamily="18" charset="0"/>
                <a:cs typeface="Times New Roman" panose="02020603050405020304" pitchFamily="18" charset="0"/>
              </a:rPr>
              <a:t>. </a:t>
            </a:r>
            <a:endParaRPr lang="pt-BR" sz="2600" dirty="0" smtClean="0">
              <a:latin typeface="Times New Roman" panose="02020603050405020304" pitchFamily="18" charset="0"/>
              <a:cs typeface="Times New Roman" panose="02020603050405020304" pitchFamily="18" charset="0"/>
            </a:endParaRPr>
          </a:p>
          <a:p>
            <a:pPr algn="just">
              <a:lnSpc>
                <a:spcPct val="150000"/>
              </a:lnSpc>
              <a:spcBef>
                <a:spcPts val="0"/>
              </a:spcBef>
            </a:pPr>
            <a:r>
              <a:rPr lang="pt-BR" sz="2600" dirty="0" smtClean="0">
                <a:latin typeface="Times New Roman" panose="02020603050405020304" pitchFamily="18" charset="0"/>
                <a:cs typeface="Times New Roman" panose="02020603050405020304" pitchFamily="18" charset="0"/>
              </a:rPr>
              <a:t>Ex</a:t>
            </a:r>
            <a:r>
              <a:rPr lang="pt-BR" sz="2600" dirty="0">
                <a:latin typeface="Times New Roman" panose="02020603050405020304" pitchFamily="18" charset="0"/>
                <a:cs typeface="Times New Roman" panose="02020603050405020304" pitchFamily="18" charset="0"/>
              </a:rPr>
              <a:t>.: “Começa o mundo enfim pela ignorância, E tem qualquer dos bens por natureza, A </a:t>
            </a:r>
            <a:r>
              <a:rPr lang="pt-BR" sz="2600" b="1" dirty="0">
                <a:latin typeface="Times New Roman" panose="02020603050405020304" pitchFamily="18" charset="0"/>
                <a:cs typeface="Times New Roman" panose="02020603050405020304" pitchFamily="18" charset="0"/>
              </a:rPr>
              <a:t>firmeza somente na inconstância</a:t>
            </a:r>
            <a:r>
              <a:rPr lang="pt-BR" sz="2600" dirty="0">
                <a:latin typeface="Times New Roman" panose="02020603050405020304" pitchFamily="18" charset="0"/>
                <a:cs typeface="Times New Roman" panose="02020603050405020304" pitchFamily="18" charset="0"/>
              </a:rPr>
              <a:t>” (Matos).</a:t>
            </a:r>
          </a:p>
          <a:p>
            <a:pPr marL="0" indent="0" algn="just">
              <a:lnSpc>
                <a:spcPct val="170000"/>
              </a:lnSpc>
              <a:spcBef>
                <a:spcPts val="0"/>
              </a:spcBef>
              <a:buNone/>
            </a:pPr>
            <a:endParaRPr lang="pt-BR" sz="20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250" y="4365104"/>
            <a:ext cx="2857500" cy="1600200"/>
          </a:xfrm>
          <a:prstGeom prst="rect">
            <a:avLst/>
          </a:prstGeom>
        </p:spPr>
      </p:pic>
    </p:spTree>
    <p:extLst>
      <p:ext uri="{BB962C8B-B14F-4D97-AF65-F5344CB8AC3E}">
        <p14:creationId xmlns:p14="http://schemas.microsoft.com/office/powerpoint/2010/main" val="486248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Classicismo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299" y="1154113"/>
            <a:ext cx="8344865" cy="4795167"/>
          </a:xfrm>
          <a:prstGeom prst="rect">
            <a:avLst/>
          </a:prstGeom>
        </p:spPr>
      </p:pic>
    </p:spTree>
    <p:extLst>
      <p:ext uri="{BB962C8B-B14F-4D97-AF65-F5344CB8AC3E}">
        <p14:creationId xmlns:p14="http://schemas.microsoft.com/office/powerpoint/2010/main" val="1427340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35568" y="66504"/>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844602"/>
            <a:ext cx="8229600" cy="5353570"/>
          </a:xfrm>
        </p:spPr>
        <p:txBody>
          <a:bodyPr>
            <a:normAutofit/>
          </a:bodyPr>
          <a:lstStyle/>
          <a:p>
            <a:pPr algn="just">
              <a:lnSpc>
                <a:spcPct val="160000"/>
              </a:lnSpc>
              <a:spcBef>
                <a:spcPts val="0"/>
              </a:spcBef>
            </a:pPr>
            <a:r>
              <a:rPr lang="pt-BR" sz="2400" dirty="0">
                <a:latin typeface="Times New Roman" panose="02020603050405020304" pitchFamily="18" charset="0"/>
                <a:cs typeface="Times New Roman" panose="02020603050405020304" pitchFamily="18" charset="0"/>
              </a:rPr>
              <a:t>5)</a:t>
            </a:r>
            <a:r>
              <a:rPr lang="pt-BR" sz="2400" b="1" dirty="0">
                <a:latin typeface="Times New Roman" panose="02020603050405020304" pitchFamily="18" charset="0"/>
                <a:cs typeface="Times New Roman" panose="02020603050405020304" pitchFamily="18" charset="0"/>
              </a:rPr>
              <a:t> Pessimismo</a:t>
            </a:r>
            <a:r>
              <a:rPr lang="pt-BR" sz="2400" dirty="0">
                <a:latin typeface="Times New Roman" panose="02020603050405020304" pitchFamily="18" charset="0"/>
                <a:cs typeface="Times New Roman" panose="02020603050405020304" pitchFamily="18" charset="0"/>
              </a:rPr>
              <a:t>: A ideia de que tudo é passageiro remete o artista barroco à </a:t>
            </a:r>
            <a:r>
              <a:rPr lang="pt-BR" sz="2400" b="1" dirty="0">
                <a:latin typeface="Times New Roman" panose="02020603050405020304" pitchFamily="18" charset="0"/>
                <a:cs typeface="Times New Roman" panose="02020603050405020304" pitchFamily="18" charset="0"/>
              </a:rPr>
              <a:t>lembrança da morte</a:t>
            </a:r>
            <a:r>
              <a:rPr lang="pt-BR" sz="2400" dirty="0">
                <a:latin typeface="Times New Roman" panose="02020603050405020304" pitchFamily="18" charset="0"/>
                <a:cs typeface="Times New Roman" panose="02020603050405020304" pitchFamily="18" charset="0"/>
              </a:rPr>
              <a:t>, o que consequentemente traz uma </a:t>
            </a:r>
            <a:r>
              <a:rPr lang="pt-BR" sz="2400" b="1" dirty="0">
                <a:latin typeface="Times New Roman" panose="02020603050405020304" pitchFamily="18" charset="0"/>
                <a:cs typeface="Times New Roman" panose="02020603050405020304" pitchFamily="18" charset="0"/>
              </a:rPr>
              <a:t>incerteza da vida e medo de ser levado</a:t>
            </a:r>
            <a:r>
              <a:rPr lang="pt-BR" sz="2400" dirty="0">
                <a:latin typeface="Times New Roman" panose="02020603050405020304" pitchFamily="18" charset="0"/>
                <a:cs typeface="Times New Roman" panose="02020603050405020304" pitchFamily="18" charset="0"/>
              </a:rPr>
              <a:t>. Tudo isso leva o homem a desacreditar tanto dele quanto da sua fé, tornando-se um pessimista. </a:t>
            </a:r>
            <a:endParaRPr lang="pt-BR" sz="2400" dirty="0" smtClean="0">
              <a:latin typeface="Times New Roman" panose="02020603050405020304" pitchFamily="18" charset="0"/>
              <a:cs typeface="Times New Roman" panose="02020603050405020304" pitchFamily="18" charset="0"/>
            </a:endParaRPr>
          </a:p>
          <a:p>
            <a:pPr algn="just">
              <a:lnSpc>
                <a:spcPct val="160000"/>
              </a:lnSpc>
              <a:spcBef>
                <a:spcPts val="0"/>
              </a:spcBef>
            </a:pPr>
            <a:r>
              <a:rPr lang="pt-BR" sz="2400" dirty="0" smtClean="0">
                <a:latin typeface="Times New Roman" panose="02020603050405020304" pitchFamily="18" charset="0"/>
                <a:cs typeface="Times New Roman" panose="02020603050405020304" pitchFamily="18" charset="0"/>
              </a:rPr>
              <a:t>Ex</a:t>
            </a:r>
            <a:r>
              <a:rPr lang="pt-BR" sz="2400" dirty="0">
                <a:latin typeface="Times New Roman" panose="02020603050405020304" pitchFamily="18" charset="0"/>
                <a:cs typeface="Times New Roman" panose="02020603050405020304" pitchFamily="18" charset="0"/>
              </a:rPr>
              <a:t>.: Que é melhor neste </a:t>
            </a:r>
            <a:r>
              <a:rPr lang="pt-BR" sz="2400" b="1" dirty="0">
                <a:latin typeface="Times New Roman" panose="02020603050405020304" pitchFamily="18" charset="0"/>
                <a:cs typeface="Times New Roman" panose="02020603050405020304" pitchFamily="18" charset="0"/>
              </a:rPr>
              <a:t>mundo, mar de enganos</a:t>
            </a:r>
            <a:r>
              <a:rPr lang="pt-BR" sz="2400" dirty="0">
                <a:latin typeface="Times New Roman" panose="02020603050405020304" pitchFamily="18" charset="0"/>
                <a:cs typeface="Times New Roman" panose="02020603050405020304" pitchFamily="18" charset="0"/>
              </a:rPr>
              <a:t>, Ser louco </a:t>
            </a:r>
            <a:r>
              <a:rPr lang="pt-BR" sz="2400" dirty="0" err="1">
                <a:latin typeface="Times New Roman" panose="02020603050405020304" pitchFamily="18" charset="0"/>
                <a:cs typeface="Times New Roman" panose="02020603050405020304" pitchFamily="18" charset="0"/>
              </a:rPr>
              <a:t>c’os</a:t>
            </a:r>
            <a:r>
              <a:rPr lang="pt-BR" sz="2400" dirty="0">
                <a:latin typeface="Times New Roman" panose="02020603050405020304" pitchFamily="18" charset="0"/>
                <a:cs typeface="Times New Roman" panose="02020603050405020304" pitchFamily="18" charset="0"/>
              </a:rPr>
              <a:t> demais, que só, sisudo” (Matos).</a:t>
            </a:r>
          </a:p>
          <a:p>
            <a:pPr algn="just">
              <a:lnSpc>
                <a:spcPct val="150000"/>
              </a:lnSpc>
              <a:spcBef>
                <a:spcPts val="0"/>
              </a:spcBef>
            </a:pPr>
            <a:endParaRPr lang="pt-BR" sz="20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5013175"/>
            <a:ext cx="1967880" cy="1077027"/>
          </a:xfrm>
          <a:prstGeom prst="rect">
            <a:avLst/>
          </a:prstGeom>
        </p:spPr>
      </p:pic>
    </p:spTree>
    <p:extLst>
      <p:ext uri="{BB962C8B-B14F-4D97-AF65-F5344CB8AC3E}">
        <p14:creationId xmlns:p14="http://schemas.microsoft.com/office/powerpoint/2010/main" val="2453959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47404"/>
            <a:ext cx="8229600" cy="555845"/>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323528" y="682363"/>
            <a:ext cx="8568952" cy="5515809"/>
          </a:xfrm>
        </p:spPr>
        <p:txBody>
          <a:bodyPr>
            <a:normAutofit/>
          </a:bodyPr>
          <a:lstStyle/>
          <a:p>
            <a:pPr algn="just">
              <a:lnSpc>
                <a:spcPct val="160000"/>
              </a:lnSpc>
              <a:spcBef>
                <a:spcPts val="0"/>
              </a:spcBef>
            </a:pPr>
            <a:r>
              <a:rPr lang="pt-BR" sz="2400" dirty="0">
                <a:latin typeface="Times New Roman" panose="02020603050405020304" pitchFamily="18" charset="0"/>
                <a:cs typeface="Times New Roman" panose="02020603050405020304" pitchFamily="18" charset="0"/>
              </a:rPr>
              <a:t>6)</a:t>
            </a:r>
            <a:r>
              <a:rPr lang="pt-BR" sz="2400" b="1" dirty="0">
                <a:latin typeface="Times New Roman" panose="02020603050405020304" pitchFamily="18" charset="0"/>
                <a:cs typeface="Times New Roman" panose="02020603050405020304" pitchFamily="18" charset="0"/>
              </a:rPr>
              <a:t> </a:t>
            </a:r>
            <a:r>
              <a:rPr lang="pt-BR" sz="2400" b="1" dirty="0" err="1">
                <a:latin typeface="Times New Roman" panose="02020603050405020304" pitchFamily="18" charset="0"/>
                <a:cs typeface="Times New Roman" panose="02020603050405020304" pitchFamily="18" charset="0"/>
              </a:rPr>
              <a:t>Feísmo</a:t>
            </a:r>
            <a:r>
              <a:rPr lang="pt-BR" sz="2400" dirty="0">
                <a:latin typeface="Times New Roman" panose="02020603050405020304" pitchFamily="18" charset="0"/>
                <a:cs typeface="Times New Roman" panose="02020603050405020304" pitchFamily="18" charset="0"/>
              </a:rPr>
              <a:t>: predomina uma </a:t>
            </a:r>
            <a:r>
              <a:rPr lang="pt-BR" sz="2400" b="1" dirty="0">
                <a:latin typeface="Times New Roman" panose="02020603050405020304" pitchFamily="18" charset="0"/>
                <a:cs typeface="Times New Roman" panose="02020603050405020304" pitchFamily="18" charset="0"/>
              </a:rPr>
              <a:t>atração pelo “feio”, o deformado, o trágico</a:t>
            </a:r>
            <a:r>
              <a:rPr lang="pt-BR" sz="2400" dirty="0">
                <a:latin typeface="Times New Roman" panose="02020603050405020304" pitchFamily="18" charset="0"/>
                <a:cs typeface="Times New Roman" panose="02020603050405020304" pitchFamily="18" charset="0"/>
              </a:rPr>
              <a:t>, que também é conhecido como “forma tumultuosa”. Se nas pinturas e esculturas encontravam-se alguns aspectos e características humanas deformadas propositalmente, cenas trágicas, dolorosas e grotescas, na literatura há a representação disso com o </a:t>
            </a:r>
            <a:r>
              <a:rPr lang="pt-BR" sz="2400" b="1" dirty="0">
                <a:latin typeface="Times New Roman" panose="02020603050405020304" pitchFamily="18" charset="0"/>
                <a:cs typeface="Times New Roman" panose="02020603050405020304" pitchFamily="18" charset="0"/>
              </a:rPr>
              <a:t>uso excessivo de paradoxos, antíteses, hipérboles e interrogações</a:t>
            </a:r>
            <a:r>
              <a:rPr lang="pt-BR" sz="2400" dirty="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506" y="4797152"/>
            <a:ext cx="1971675" cy="1324509"/>
          </a:xfrm>
          <a:prstGeom prst="rect">
            <a:avLst/>
          </a:prstGeom>
        </p:spPr>
      </p:pic>
    </p:spTree>
    <p:extLst>
      <p:ext uri="{BB962C8B-B14F-4D97-AF65-F5344CB8AC3E}">
        <p14:creationId xmlns:p14="http://schemas.microsoft.com/office/powerpoint/2010/main" val="40667197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47787" y="68195"/>
            <a:ext cx="8229600" cy="589030"/>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Espaço Reservado para Conteúdo 1"/>
          <p:cNvGraphicFramePr>
            <a:graphicFrameLocks noGrp="1"/>
          </p:cNvGraphicFramePr>
          <p:nvPr>
            <p:ph idx="1"/>
            <p:extLst>
              <p:ext uri="{D42A27DB-BD31-4B8C-83A1-F6EECF244321}">
                <p14:modId xmlns:p14="http://schemas.microsoft.com/office/powerpoint/2010/main" val="537196813"/>
              </p:ext>
            </p:extLst>
          </p:nvPr>
        </p:nvGraphicFramePr>
        <p:xfrm>
          <a:off x="251520" y="771525"/>
          <a:ext cx="8640959" cy="5486400"/>
        </p:xfrm>
        <a:graphic>
          <a:graphicData uri="http://schemas.openxmlformats.org/drawingml/2006/table">
            <a:tbl>
              <a:tblPr firstRow="1" firstCol="1" bandRow="1">
                <a:tableStyleId>{5C22544A-7EE6-4342-B048-85BDC9FD1C3A}</a:tableStyleId>
              </a:tblPr>
              <a:tblGrid>
                <a:gridCol w="4320038">
                  <a:extLst>
                    <a:ext uri="{9D8B030D-6E8A-4147-A177-3AD203B41FA5}">
                      <a16:colId xmlns:a16="http://schemas.microsoft.com/office/drawing/2014/main" val="1692630451"/>
                    </a:ext>
                  </a:extLst>
                </a:gridCol>
                <a:gridCol w="4320921">
                  <a:extLst>
                    <a:ext uri="{9D8B030D-6E8A-4147-A177-3AD203B41FA5}">
                      <a16:colId xmlns:a16="http://schemas.microsoft.com/office/drawing/2014/main" val="2659955250"/>
                    </a:ext>
                  </a:extLst>
                </a:gridCol>
              </a:tblGrid>
              <a:tr h="349984">
                <a:tc>
                  <a:txBody>
                    <a:bodyPr/>
                    <a:lstStyle/>
                    <a:p>
                      <a:pPr algn="ctr">
                        <a:lnSpc>
                          <a:spcPct val="150000"/>
                        </a:lnSpc>
                        <a:spcAft>
                          <a:spcPts val="0"/>
                        </a:spcAft>
                      </a:pPr>
                      <a:r>
                        <a:rPr lang="pt-BR" sz="1600" dirty="0">
                          <a:solidFill>
                            <a:schemeClr val="tx1"/>
                          </a:solidFill>
                          <a:effectLst/>
                          <a:latin typeface="Times New Roman" panose="02020603050405020304" pitchFamily="18" charset="0"/>
                          <a:cs typeface="Times New Roman" panose="02020603050405020304" pitchFamily="18" charset="0"/>
                        </a:rPr>
                        <a:t>Barroco</a:t>
                      </a:r>
                      <a:endParaRPr lang="pt-B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600" dirty="0">
                          <a:solidFill>
                            <a:schemeClr val="tx1"/>
                          </a:solidFill>
                          <a:effectLst/>
                          <a:latin typeface="Times New Roman" panose="02020603050405020304" pitchFamily="18" charset="0"/>
                          <a:cs typeface="Times New Roman" panose="02020603050405020304" pitchFamily="18" charset="0"/>
                        </a:rPr>
                        <a:t>Classicismo</a:t>
                      </a:r>
                      <a:endParaRPr lang="pt-B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98701406"/>
                  </a:ext>
                </a:extLst>
              </a:tr>
              <a:tr h="699968">
                <a:tc>
                  <a:txBody>
                    <a:bodyPr/>
                    <a:lstStyle/>
                    <a:p>
                      <a:pPr algn="ctr">
                        <a:lnSpc>
                          <a:spcPct val="150000"/>
                        </a:lnSpc>
                        <a:spcAft>
                          <a:spcPts val="0"/>
                        </a:spcAft>
                      </a:pPr>
                      <a:r>
                        <a:rPr lang="pt-BR" sz="1600" dirty="0">
                          <a:solidFill>
                            <a:schemeClr val="tx1"/>
                          </a:solidFill>
                          <a:effectLst/>
                          <a:latin typeface="Times New Roman" panose="02020603050405020304" pitchFamily="18" charset="0"/>
                          <a:cs typeface="Times New Roman" panose="02020603050405020304" pitchFamily="18" charset="0"/>
                        </a:rPr>
                        <a:t>Conflito entre visão antropocêntrica e teocêntrica</a:t>
                      </a:r>
                      <a:endParaRPr lang="pt-B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600" dirty="0">
                          <a:solidFill>
                            <a:schemeClr val="tx1"/>
                          </a:solidFill>
                          <a:effectLst/>
                          <a:latin typeface="Times New Roman" panose="02020603050405020304" pitchFamily="18" charset="0"/>
                          <a:cs typeface="Times New Roman" panose="02020603050405020304" pitchFamily="18" charset="0"/>
                        </a:rPr>
                        <a:t>Antropocentrismo</a:t>
                      </a:r>
                      <a:endParaRPr lang="pt-B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8202664"/>
                  </a:ext>
                </a:extLst>
              </a:tr>
              <a:tr h="349984">
                <a:tc>
                  <a:txBody>
                    <a:bodyPr/>
                    <a:lstStyle/>
                    <a:p>
                      <a:pPr algn="ctr">
                        <a:lnSpc>
                          <a:spcPct val="150000"/>
                        </a:lnSpc>
                        <a:spcAft>
                          <a:spcPts val="0"/>
                        </a:spcAft>
                      </a:pPr>
                      <a:r>
                        <a:rPr lang="pt-BR" sz="1600" dirty="0">
                          <a:solidFill>
                            <a:schemeClr val="tx1"/>
                          </a:solidFill>
                          <a:effectLst/>
                          <a:latin typeface="Times New Roman" panose="02020603050405020304" pitchFamily="18" charset="0"/>
                          <a:cs typeface="Times New Roman" panose="02020603050405020304" pitchFamily="18" charset="0"/>
                        </a:rPr>
                        <a:t>Oposição entre mundo material e espiritual</a:t>
                      </a:r>
                      <a:endParaRPr lang="pt-B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600" dirty="0">
                          <a:solidFill>
                            <a:schemeClr val="tx1"/>
                          </a:solidFill>
                          <a:effectLst/>
                          <a:latin typeface="Times New Roman" panose="02020603050405020304" pitchFamily="18" charset="0"/>
                          <a:cs typeface="Times New Roman" panose="02020603050405020304" pitchFamily="18" charset="0"/>
                        </a:rPr>
                        <a:t>Equilíbrio</a:t>
                      </a:r>
                      <a:endParaRPr lang="pt-B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5210022"/>
                  </a:ext>
                </a:extLst>
              </a:tr>
              <a:tr h="349984">
                <a:tc>
                  <a:txBody>
                    <a:bodyPr/>
                    <a:lstStyle/>
                    <a:p>
                      <a:pPr algn="ctr">
                        <a:lnSpc>
                          <a:spcPct val="150000"/>
                        </a:lnSpc>
                        <a:spcAft>
                          <a:spcPts val="0"/>
                        </a:spcAft>
                      </a:pPr>
                      <a:r>
                        <a:rPr lang="pt-BR" sz="1600" dirty="0">
                          <a:solidFill>
                            <a:schemeClr val="tx1"/>
                          </a:solidFill>
                          <a:effectLst/>
                          <a:latin typeface="Times New Roman" panose="02020603050405020304" pitchFamily="18" charset="0"/>
                          <a:cs typeface="Times New Roman" panose="02020603050405020304" pitchFamily="18" charset="0"/>
                        </a:rPr>
                        <a:t>Conflito entre fé e razão</a:t>
                      </a:r>
                      <a:endParaRPr lang="pt-B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600" dirty="0">
                          <a:solidFill>
                            <a:schemeClr val="tx1"/>
                          </a:solidFill>
                          <a:effectLst/>
                          <a:latin typeface="Times New Roman" panose="02020603050405020304" pitchFamily="18" charset="0"/>
                          <a:cs typeface="Times New Roman" panose="02020603050405020304" pitchFamily="18" charset="0"/>
                        </a:rPr>
                        <a:t>Racionalismo</a:t>
                      </a:r>
                      <a:endParaRPr lang="pt-B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7781275"/>
                  </a:ext>
                </a:extLst>
              </a:tr>
              <a:tr h="349984">
                <a:tc>
                  <a:txBody>
                    <a:bodyPr/>
                    <a:lstStyle/>
                    <a:p>
                      <a:pPr algn="ctr">
                        <a:lnSpc>
                          <a:spcPct val="150000"/>
                        </a:lnSpc>
                        <a:spcAft>
                          <a:spcPts val="0"/>
                        </a:spcAft>
                      </a:pPr>
                      <a:r>
                        <a:rPr lang="pt-BR" sz="1600" dirty="0">
                          <a:solidFill>
                            <a:schemeClr val="tx1"/>
                          </a:solidFill>
                          <a:effectLst/>
                          <a:latin typeface="Times New Roman" panose="02020603050405020304" pitchFamily="18" charset="0"/>
                          <a:cs typeface="Times New Roman" panose="02020603050405020304" pitchFamily="18" charset="0"/>
                        </a:rPr>
                        <a:t>Cristianismo</a:t>
                      </a:r>
                      <a:endParaRPr lang="pt-B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600" dirty="0">
                          <a:solidFill>
                            <a:schemeClr val="tx1"/>
                          </a:solidFill>
                          <a:effectLst/>
                          <a:latin typeface="Times New Roman" panose="02020603050405020304" pitchFamily="18" charset="0"/>
                          <a:cs typeface="Times New Roman" panose="02020603050405020304" pitchFamily="18" charset="0"/>
                        </a:rPr>
                        <a:t>Paganismo</a:t>
                      </a:r>
                      <a:endParaRPr lang="pt-B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9464826"/>
                  </a:ext>
                </a:extLst>
              </a:tr>
              <a:tr h="349984">
                <a:tc>
                  <a:txBody>
                    <a:bodyPr/>
                    <a:lstStyle/>
                    <a:p>
                      <a:pPr algn="ctr">
                        <a:lnSpc>
                          <a:spcPct val="150000"/>
                        </a:lnSpc>
                        <a:spcAft>
                          <a:spcPts val="0"/>
                        </a:spcAft>
                      </a:pPr>
                      <a:r>
                        <a:rPr lang="pt-BR" sz="1600" dirty="0">
                          <a:solidFill>
                            <a:schemeClr val="tx1"/>
                          </a:solidFill>
                          <a:effectLst/>
                          <a:latin typeface="Times New Roman" panose="02020603050405020304" pitchFamily="18" charset="0"/>
                          <a:cs typeface="Times New Roman" panose="02020603050405020304" pitchFamily="18" charset="0"/>
                        </a:rPr>
                        <a:t>Cultura católica</a:t>
                      </a:r>
                      <a:endParaRPr lang="pt-B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600" dirty="0">
                          <a:solidFill>
                            <a:schemeClr val="tx1"/>
                          </a:solidFill>
                          <a:effectLst/>
                          <a:latin typeface="Times New Roman" panose="02020603050405020304" pitchFamily="18" charset="0"/>
                          <a:cs typeface="Times New Roman" panose="02020603050405020304" pitchFamily="18" charset="0"/>
                        </a:rPr>
                        <a:t>Cultura greco-romana</a:t>
                      </a:r>
                      <a:endParaRPr lang="pt-B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56748510"/>
                  </a:ext>
                </a:extLst>
              </a:tr>
              <a:tr h="699968">
                <a:tc>
                  <a:txBody>
                    <a:bodyPr/>
                    <a:lstStyle/>
                    <a:p>
                      <a:pPr algn="ctr">
                        <a:lnSpc>
                          <a:spcPct val="150000"/>
                        </a:lnSpc>
                        <a:spcAft>
                          <a:spcPts val="0"/>
                        </a:spcAft>
                      </a:pPr>
                      <a:r>
                        <a:rPr lang="pt-BR" sz="1600" dirty="0">
                          <a:solidFill>
                            <a:schemeClr val="tx1"/>
                          </a:solidFill>
                          <a:effectLst/>
                          <a:latin typeface="Times New Roman" panose="02020603050405020304" pitchFamily="18" charset="0"/>
                          <a:cs typeface="Times New Roman" panose="02020603050405020304" pitchFamily="18" charset="0"/>
                        </a:rPr>
                        <a:t>Idealização amorosa, sensualismo e sentimento de culpa cristão</a:t>
                      </a:r>
                      <a:endParaRPr lang="pt-B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600" dirty="0">
                          <a:solidFill>
                            <a:schemeClr val="tx1"/>
                          </a:solidFill>
                          <a:effectLst/>
                          <a:latin typeface="Times New Roman" panose="02020603050405020304" pitchFamily="18" charset="0"/>
                          <a:cs typeface="Times New Roman" panose="02020603050405020304" pitchFamily="18" charset="0"/>
                        </a:rPr>
                        <a:t>Idealização amorosa, neoplatonismo e sensualismo </a:t>
                      </a:r>
                      <a:endParaRPr lang="pt-B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6737154"/>
                  </a:ext>
                </a:extLst>
              </a:tr>
              <a:tr h="349984">
                <a:tc>
                  <a:txBody>
                    <a:bodyPr/>
                    <a:lstStyle/>
                    <a:p>
                      <a:pPr algn="ctr">
                        <a:lnSpc>
                          <a:spcPct val="150000"/>
                        </a:lnSpc>
                        <a:spcAft>
                          <a:spcPts val="0"/>
                        </a:spcAft>
                      </a:pPr>
                      <a:r>
                        <a:rPr lang="pt-BR" sz="1600">
                          <a:solidFill>
                            <a:schemeClr val="tx1"/>
                          </a:solidFill>
                          <a:effectLst/>
                          <a:latin typeface="Times New Roman" panose="02020603050405020304" pitchFamily="18" charset="0"/>
                          <a:cs typeface="Times New Roman" panose="02020603050405020304" pitchFamily="18" charset="0"/>
                        </a:rPr>
                        <a:t>Raciocínios complexos e intrincados</a:t>
                      </a:r>
                      <a:endParaRPr lang="pt-B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600" dirty="0">
                          <a:solidFill>
                            <a:schemeClr val="tx1"/>
                          </a:solidFill>
                          <a:effectLst/>
                          <a:latin typeface="Times New Roman" panose="02020603050405020304" pitchFamily="18" charset="0"/>
                          <a:cs typeface="Times New Roman" panose="02020603050405020304" pitchFamily="18" charset="0"/>
                        </a:rPr>
                        <a:t>Busca pela clareza</a:t>
                      </a:r>
                      <a:endParaRPr lang="pt-B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74715995"/>
                  </a:ext>
                </a:extLst>
              </a:tr>
              <a:tr h="349984">
                <a:tc>
                  <a:txBody>
                    <a:bodyPr/>
                    <a:lstStyle/>
                    <a:p>
                      <a:pPr algn="ctr">
                        <a:lnSpc>
                          <a:spcPct val="150000"/>
                        </a:lnSpc>
                        <a:spcAft>
                          <a:spcPts val="0"/>
                        </a:spcAft>
                      </a:pPr>
                      <a:r>
                        <a:rPr lang="pt-BR" sz="1600">
                          <a:solidFill>
                            <a:schemeClr val="tx1"/>
                          </a:solidFill>
                          <a:effectLst/>
                          <a:latin typeface="Times New Roman" panose="02020603050405020304" pitchFamily="18" charset="0"/>
                          <a:cs typeface="Times New Roman" panose="02020603050405020304" pitchFamily="18" charset="0"/>
                        </a:rPr>
                        <a:t>Soneto</a:t>
                      </a:r>
                      <a:endParaRPr lang="pt-B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600" dirty="0">
                          <a:solidFill>
                            <a:schemeClr val="tx1"/>
                          </a:solidFill>
                          <a:effectLst/>
                          <a:latin typeface="Times New Roman" panose="02020603050405020304" pitchFamily="18" charset="0"/>
                          <a:cs typeface="Times New Roman" panose="02020603050405020304" pitchFamily="18" charset="0"/>
                        </a:rPr>
                        <a:t>Soneto</a:t>
                      </a:r>
                      <a:endParaRPr lang="pt-B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750129"/>
                  </a:ext>
                </a:extLst>
              </a:tr>
              <a:tr h="349984">
                <a:tc>
                  <a:txBody>
                    <a:bodyPr/>
                    <a:lstStyle/>
                    <a:p>
                      <a:pPr algn="ctr">
                        <a:lnSpc>
                          <a:spcPct val="150000"/>
                        </a:lnSpc>
                        <a:spcAft>
                          <a:spcPts val="0"/>
                        </a:spcAft>
                      </a:pPr>
                      <a:r>
                        <a:rPr lang="pt-BR" sz="1600">
                          <a:solidFill>
                            <a:schemeClr val="tx1"/>
                          </a:solidFill>
                          <a:effectLst/>
                          <a:latin typeface="Times New Roman" panose="02020603050405020304" pitchFamily="18" charset="0"/>
                          <a:cs typeface="Times New Roman" panose="02020603050405020304" pitchFamily="18" charset="0"/>
                        </a:rPr>
                        <a:t>Medida nova</a:t>
                      </a:r>
                      <a:endParaRPr lang="pt-B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600" dirty="0">
                          <a:solidFill>
                            <a:schemeClr val="tx1"/>
                          </a:solidFill>
                          <a:effectLst/>
                          <a:latin typeface="Times New Roman" panose="02020603050405020304" pitchFamily="18" charset="0"/>
                          <a:cs typeface="Times New Roman" panose="02020603050405020304" pitchFamily="18" charset="0"/>
                        </a:rPr>
                        <a:t>Medida nova</a:t>
                      </a:r>
                      <a:endParaRPr lang="pt-B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612707"/>
                  </a:ext>
                </a:extLst>
              </a:tr>
              <a:tr h="1049952">
                <a:tc>
                  <a:txBody>
                    <a:bodyPr/>
                    <a:lstStyle/>
                    <a:p>
                      <a:pPr algn="ctr">
                        <a:lnSpc>
                          <a:spcPct val="150000"/>
                        </a:lnSpc>
                        <a:spcAft>
                          <a:spcPts val="0"/>
                        </a:spcAft>
                      </a:pPr>
                      <a:r>
                        <a:rPr lang="pt-BR" sz="1600">
                          <a:solidFill>
                            <a:schemeClr val="tx1"/>
                          </a:solidFill>
                          <a:effectLst/>
                          <a:latin typeface="Times New Roman" panose="02020603050405020304" pitchFamily="18" charset="0"/>
                          <a:cs typeface="Times New Roman" panose="02020603050405020304" pitchFamily="18" charset="0"/>
                        </a:rPr>
                        <a:t>Gosto pelas inversões e por construções complexas e raras, além do emprego frequente de figuras de linguagem</a:t>
                      </a:r>
                      <a:endParaRPr lang="pt-B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600" dirty="0">
                          <a:solidFill>
                            <a:schemeClr val="tx1"/>
                          </a:solidFill>
                          <a:effectLst/>
                          <a:latin typeface="Times New Roman" panose="02020603050405020304" pitchFamily="18" charset="0"/>
                          <a:cs typeface="Times New Roman" panose="02020603050405020304" pitchFamily="18" charset="0"/>
                        </a:rPr>
                        <a:t>Equilíbrio formal</a:t>
                      </a:r>
                      <a:endParaRPr lang="pt-B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6254204"/>
                  </a:ext>
                </a:extLst>
              </a:tr>
            </a:tbl>
          </a:graphicData>
        </a:graphic>
      </p:graphicFrame>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1487221" y="-68194"/>
            <a:ext cx="12118441" cy="58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652056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60000"/>
              </a:lnSpc>
              <a:spcBef>
                <a:spcPts val="0"/>
              </a:spcBef>
            </a:pPr>
            <a:r>
              <a:rPr lang="pt-BR" sz="2800" b="1" dirty="0" smtClean="0">
                <a:latin typeface="Times New Roman" panose="02020603050405020304" pitchFamily="18" charset="0"/>
                <a:cs typeface="Times New Roman" panose="02020603050405020304" pitchFamily="18" charset="0"/>
              </a:rPr>
              <a:t>Barroco no Brasil </a:t>
            </a:r>
            <a:r>
              <a:rPr lang="pt-BR" sz="2800" dirty="0" smtClean="0">
                <a:latin typeface="Times New Roman" panose="02020603050405020304" pitchFamily="18" charset="0"/>
                <a:cs typeface="Times New Roman" panose="02020603050405020304" pitchFamily="18" charset="0"/>
              </a:rPr>
              <a:t>- </a:t>
            </a:r>
            <a:r>
              <a:rPr lang="pt-BR" sz="2800" b="1" dirty="0">
                <a:latin typeface="Times New Roman" panose="02020603050405020304" pitchFamily="18" charset="0"/>
                <a:cs typeface="Times New Roman" panose="02020603050405020304" pitchFamily="18" charset="0"/>
              </a:rPr>
              <a:t>Marco </a:t>
            </a:r>
            <a:r>
              <a:rPr lang="pt-BR" sz="2800" b="1" dirty="0" smtClean="0">
                <a:latin typeface="Times New Roman" panose="02020603050405020304" pitchFamily="18" charset="0"/>
                <a:cs typeface="Times New Roman" panose="02020603050405020304" pitchFamily="18" charset="0"/>
              </a:rPr>
              <a:t>inicial</a:t>
            </a:r>
            <a:r>
              <a:rPr lang="pt-BR" sz="2800" dirty="0" smtClean="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Publicação de </a:t>
            </a:r>
            <a:r>
              <a:rPr lang="pt-BR" sz="2800" i="1" dirty="0">
                <a:latin typeface="Times New Roman" panose="02020603050405020304" pitchFamily="18" charset="0"/>
                <a:cs typeface="Times New Roman" panose="02020603050405020304" pitchFamily="18" charset="0"/>
              </a:rPr>
              <a:t>Prosopopeia</a:t>
            </a:r>
            <a:r>
              <a:rPr lang="pt-BR" sz="2800" dirty="0">
                <a:latin typeface="Times New Roman" panose="02020603050405020304" pitchFamily="18" charset="0"/>
                <a:cs typeface="Times New Roman" panose="02020603050405020304" pitchFamily="18" charset="0"/>
              </a:rPr>
              <a:t>, de Bento </a:t>
            </a:r>
            <a:r>
              <a:rPr lang="pt-BR" sz="2800" dirty="0" smtClean="0">
                <a:latin typeface="Times New Roman" panose="02020603050405020304" pitchFamily="18" charset="0"/>
                <a:cs typeface="Times New Roman" panose="02020603050405020304" pitchFamily="18" charset="0"/>
              </a:rPr>
              <a:t>Teixeira, em 1601.</a:t>
            </a:r>
            <a:endParaRPr lang="pt-BR" sz="2800" dirty="0">
              <a:latin typeface="Times New Roman" panose="02020603050405020304" pitchFamily="18" charset="0"/>
              <a:cs typeface="Times New Roman" panose="02020603050405020304" pitchFamily="18" charset="0"/>
            </a:endParaRPr>
          </a:p>
          <a:p>
            <a:pPr algn="just">
              <a:lnSpc>
                <a:spcPct val="160000"/>
              </a:lnSpc>
              <a:spcBef>
                <a:spcPts val="0"/>
              </a:spcBef>
            </a:pP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2852936"/>
            <a:ext cx="3168352" cy="2999780"/>
          </a:xfrm>
          <a:prstGeom prst="rect">
            <a:avLst/>
          </a:prstGeom>
        </p:spPr>
      </p:pic>
    </p:spTree>
    <p:extLst>
      <p:ext uri="{BB962C8B-B14F-4D97-AF65-F5344CB8AC3E}">
        <p14:creationId xmlns:p14="http://schemas.microsoft.com/office/powerpoint/2010/main" val="2661077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5772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835826"/>
            <a:ext cx="8229600" cy="5362346"/>
          </a:xfrm>
        </p:spPr>
        <p:txBody>
          <a:bodyPr>
            <a:normAutofit/>
          </a:bodyPr>
          <a:lstStyle/>
          <a:p>
            <a:pPr algn="just">
              <a:lnSpc>
                <a:spcPct val="150000"/>
              </a:lnSpc>
              <a:spcBef>
                <a:spcPts val="0"/>
              </a:spcBef>
            </a:pPr>
            <a:r>
              <a:rPr lang="pt-BR" sz="2600" b="1" dirty="0">
                <a:latin typeface="Times New Roman" panose="02020603050405020304" pitchFamily="18" charset="0"/>
                <a:cs typeface="Times New Roman" panose="02020603050405020304" pitchFamily="18" charset="0"/>
              </a:rPr>
              <a:t>Barroco no Brasil: </a:t>
            </a:r>
            <a:r>
              <a:rPr lang="pt-BR" sz="2600" dirty="0">
                <a:latin typeface="Times New Roman" panose="02020603050405020304" pitchFamily="18" charset="0"/>
                <a:cs typeface="Times New Roman" panose="02020603050405020304" pitchFamily="18" charset="0"/>
              </a:rPr>
              <a:t>no Século XVII,</a:t>
            </a:r>
            <a:r>
              <a:rPr lang="pt-BR" sz="2600" b="1" dirty="0">
                <a:latin typeface="Times New Roman" panose="02020603050405020304" pitchFamily="18" charset="0"/>
                <a:cs typeface="Times New Roman" panose="02020603050405020304" pitchFamily="18" charset="0"/>
              </a:rPr>
              <a:t> </a:t>
            </a:r>
            <a:r>
              <a:rPr lang="pt-BR" sz="2600" dirty="0">
                <a:latin typeface="Times New Roman" panose="02020603050405020304" pitchFamily="18" charset="0"/>
                <a:cs typeface="Times New Roman" panose="02020603050405020304" pitchFamily="18" charset="0"/>
              </a:rPr>
              <a:t>finalmente </a:t>
            </a:r>
            <a:r>
              <a:rPr lang="pt-BR" sz="2600" b="1" dirty="0">
                <a:latin typeface="Times New Roman" panose="02020603050405020304" pitchFamily="18" charset="0"/>
                <a:cs typeface="Times New Roman" panose="02020603050405020304" pitchFamily="18" charset="0"/>
              </a:rPr>
              <a:t>nasce </a:t>
            </a:r>
            <a:r>
              <a:rPr lang="pt-BR" sz="2600" dirty="0">
                <a:latin typeface="Times New Roman" panose="02020603050405020304" pitchFamily="18" charset="0"/>
                <a:cs typeface="Times New Roman" panose="02020603050405020304" pitchFamily="18" charset="0"/>
              </a:rPr>
              <a:t>uma </a:t>
            </a:r>
            <a:r>
              <a:rPr lang="pt-BR" sz="2600" b="1" dirty="0">
                <a:latin typeface="Times New Roman" panose="02020603050405020304" pitchFamily="18" charset="0"/>
                <a:cs typeface="Times New Roman" panose="02020603050405020304" pitchFamily="18" charset="0"/>
              </a:rPr>
              <a:t>literatura brasileira própria</a:t>
            </a:r>
            <a:r>
              <a:rPr lang="pt-BR" sz="2600" dirty="0">
                <a:latin typeface="Times New Roman" panose="02020603050405020304" pitchFamily="18" charset="0"/>
                <a:cs typeface="Times New Roman" panose="02020603050405020304" pitchFamily="18" charset="0"/>
              </a:rPr>
              <a:t>, embora ainda </a:t>
            </a:r>
            <a:r>
              <a:rPr lang="pt-BR" sz="2600" b="1" dirty="0">
                <a:latin typeface="Times New Roman" panose="02020603050405020304" pitchFamily="18" charset="0"/>
                <a:cs typeface="Times New Roman" panose="02020603050405020304" pitchFamily="18" charset="0"/>
              </a:rPr>
              <a:t>frágil</a:t>
            </a:r>
            <a:r>
              <a:rPr lang="pt-BR" sz="2600" dirty="0">
                <a:latin typeface="Times New Roman" panose="02020603050405020304" pitchFamily="18" charset="0"/>
                <a:cs typeface="Times New Roman" panose="02020603050405020304" pitchFamily="18" charset="0"/>
              </a:rPr>
              <a:t> e muito </a:t>
            </a:r>
            <a:r>
              <a:rPr lang="pt-BR" sz="2600" b="1" dirty="0">
                <a:latin typeface="Times New Roman" panose="02020603050405020304" pitchFamily="18" charset="0"/>
                <a:cs typeface="Times New Roman" panose="02020603050405020304" pitchFamily="18" charset="0"/>
              </a:rPr>
              <a:t>presa </a:t>
            </a:r>
            <a:r>
              <a:rPr lang="pt-BR" sz="2600" dirty="0">
                <a:latin typeface="Times New Roman" panose="02020603050405020304" pitchFamily="18" charset="0"/>
                <a:cs typeface="Times New Roman" panose="02020603050405020304" pitchFamily="18" charset="0"/>
              </a:rPr>
              <a:t>aos</a:t>
            </a:r>
            <a:r>
              <a:rPr lang="pt-BR" sz="2600" b="1" dirty="0">
                <a:latin typeface="Times New Roman" panose="02020603050405020304" pitchFamily="18" charset="0"/>
                <a:cs typeface="Times New Roman" panose="02020603050405020304" pitchFamily="18" charset="0"/>
              </a:rPr>
              <a:t> modelos lusitanos</a:t>
            </a:r>
            <a:r>
              <a:rPr lang="pt-BR" sz="2600" dirty="0">
                <a:latin typeface="Times New Roman" panose="02020603050405020304" pitchFamily="18" charset="0"/>
                <a:cs typeface="Times New Roman" panose="02020603050405020304" pitchFamily="18" charset="0"/>
              </a:rPr>
              <a:t>, restrita a uma </a:t>
            </a:r>
            <a:r>
              <a:rPr lang="pt-BR" sz="2600" b="1" dirty="0">
                <a:latin typeface="Times New Roman" panose="02020603050405020304" pitchFamily="18" charset="0"/>
                <a:cs typeface="Times New Roman" panose="02020603050405020304" pitchFamily="18" charset="0"/>
              </a:rPr>
              <a:t>elite </a:t>
            </a:r>
            <a:r>
              <a:rPr lang="pt-BR" sz="2600" dirty="0">
                <a:latin typeface="Times New Roman" panose="02020603050405020304" pitchFamily="18" charset="0"/>
                <a:cs typeface="Times New Roman" panose="02020603050405020304" pitchFamily="18" charset="0"/>
              </a:rPr>
              <a:t>muito</a:t>
            </a:r>
            <a:r>
              <a:rPr lang="pt-BR" sz="2600" b="1" dirty="0">
                <a:latin typeface="Times New Roman" panose="02020603050405020304" pitchFamily="18" charset="0"/>
                <a:cs typeface="Times New Roman" panose="02020603050405020304" pitchFamily="18" charset="0"/>
              </a:rPr>
              <a:t> pequena</a:t>
            </a:r>
            <a:r>
              <a:rPr lang="pt-BR" sz="2600" dirty="0">
                <a:latin typeface="Times New Roman" panose="02020603050405020304" pitchFamily="18" charset="0"/>
                <a:cs typeface="Times New Roman" panose="02020603050405020304" pitchFamily="18" charset="0"/>
              </a:rPr>
              <a:t> e </a:t>
            </a:r>
            <a:r>
              <a:rPr lang="pt-BR" sz="2600" b="1" dirty="0">
                <a:latin typeface="Times New Roman" panose="02020603050405020304" pitchFamily="18" charset="0"/>
                <a:cs typeface="Times New Roman" panose="02020603050405020304" pitchFamily="18" charset="0"/>
              </a:rPr>
              <a:t>sem </a:t>
            </a:r>
            <a:r>
              <a:rPr lang="pt-BR" sz="2600" dirty="0">
                <a:latin typeface="Times New Roman" panose="02020603050405020304" pitchFamily="18" charset="0"/>
                <a:cs typeface="Times New Roman" panose="02020603050405020304" pitchFamily="18" charset="0"/>
              </a:rPr>
              <a:t>um </a:t>
            </a:r>
            <a:r>
              <a:rPr lang="pt-BR" sz="2600" b="1" dirty="0">
                <a:latin typeface="Times New Roman" panose="02020603050405020304" pitchFamily="18" charset="0"/>
                <a:cs typeface="Times New Roman" panose="02020603050405020304" pitchFamily="18" charset="0"/>
              </a:rPr>
              <a:t>público consumidor </a:t>
            </a:r>
            <a:r>
              <a:rPr lang="pt-BR" sz="2600" dirty="0">
                <a:latin typeface="Times New Roman" panose="02020603050405020304" pitchFamily="18" charset="0"/>
                <a:cs typeface="Times New Roman" panose="02020603050405020304" pitchFamily="18" charset="0"/>
              </a:rPr>
              <a:t>ativo e influente, sendo </a:t>
            </a:r>
            <a:r>
              <a:rPr lang="pt-BR" sz="2600" b="1" dirty="0">
                <a:latin typeface="Times New Roman" panose="02020603050405020304" pitchFamily="18" charset="0"/>
                <a:cs typeface="Times New Roman" panose="02020603050405020304" pitchFamily="18" charset="0"/>
              </a:rPr>
              <a:t>ausentes </a:t>
            </a:r>
            <a:r>
              <a:rPr lang="pt-BR" sz="2600" dirty="0">
                <a:latin typeface="Times New Roman" panose="02020603050405020304" pitchFamily="18" charset="0"/>
                <a:cs typeface="Times New Roman" panose="02020603050405020304" pitchFamily="18" charset="0"/>
              </a:rPr>
              <a:t>também </a:t>
            </a:r>
            <a:r>
              <a:rPr lang="pt-BR" sz="2600" b="1" dirty="0">
                <a:latin typeface="Times New Roman" panose="02020603050405020304" pitchFamily="18" charset="0"/>
                <a:cs typeface="Times New Roman" panose="02020603050405020304" pitchFamily="18" charset="0"/>
              </a:rPr>
              <a:t>grupos de escritores </a:t>
            </a:r>
            <a:r>
              <a:rPr lang="pt-BR" sz="2600" dirty="0">
                <a:latin typeface="Times New Roman" panose="02020603050405020304" pitchFamily="18" charset="0"/>
                <a:cs typeface="Times New Roman" panose="02020603050405020304" pitchFamily="18" charset="0"/>
              </a:rPr>
              <a:t>que pudessem trocar experiências e apoio.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7869" y="4437112"/>
            <a:ext cx="3028950" cy="1514475"/>
          </a:xfrm>
          <a:prstGeom prst="rect">
            <a:avLst/>
          </a:prstGeom>
        </p:spPr>
      </p:pic>
    </p:spTree>
    <p:extLst>
      <p:ext uri="{BB962C8B-B14F-4D97-AF65-F5344CB8AC3E}">
        <p14:creationId xmlns:p14="http://schemas.microsoft.com/office/powerpoint/2010/main" val="15426721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600" b="1" dirty="0">
                <a:latin typeface="Times New Roman" panose="02020603050405020304" pitchFamily="18" charset="0"/>
                <a:cs typeface="Times New Roman" panose="02020603050405020304" pitchFamily="18" charset="0"/>
              </a:rPr>
              <a:t>Barroco no Brasil: </a:t>
            </a:r>
            <a:r>
              <a:rPr lang="pt-BR" sz="2600" dirty="0" smtClean="0">
                <a:latin typeface="Times New Roman" panose="02020603050405020304" pitchFamily="18" charset="0"/>
                <a:cs typeface="Times New Roman" panose="02020603050405020304" pitchFamily="18" charset="0"/>
              </a:rPr>
              <a:t>Porém</a:t>
            </a:r>
            <a:r>
              <a:rPr lang="pt-BR" sz="2600" dirty="0">
                <a:latin typeface="Times New Roman" panose="02020603050405020304" pitchFamily="18" charset="0"/>
                <a:cs typeface="Times New Roman" panose="02020603050405020304" pitchFamily="18" charset="0"/>
              </a:rPr>
              <a:t>, despontavam os </a:t>
            </a:r>
            <a:r>
              <a:rPr lang="pt-BR" sz="2600" b="1" dirty="0">
                <a:latin typeface="Times New Roman" panose="02020603050405020304" pitchFamily="18" charset="0"/>
                <a:cs typeface="Times New Roman" panose="02020603050405020304" pitchFamily="18" charset="0"/>
              </a:rPr>
              <a:t>primeiros escritores nascidos no Brasil</a:t>
            </a:r>
            <a:r>
              <a:rPr lang="pt-BR" sz="2600" dirty="0">
                <a:latin typeface="Times New Roman" panose="02020603050405020304" pitchFamily="18" charset="0"/>
                <a:cs typeface="Times New Roman" panose="02020603050405020304" pitchFamily="18" charset="0"/>
              </a:rPr>
              <a:t> e, com eles, as primeiras manifestações do sentimento nativista, ou seja, de valorização da terra natal. </a:t>
            </a:r>
          </a:p>
          <a:p>
            <a:pPr algn="just">
              <a:lnSpc>
                <a:spcPct val="160000"/>
              </a:lnSpc>
              <a:spcBef>
                <a:spcPts val="0"/>
              </a:spcBef>
            </a:pP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3789040"/>
            <a:ext cx="4106764" cy="2053382"/>
          </a:xfrm>
          <a:prstGeom prst="rect">
            <a:avLst/>
          </a:prstGeom>
        </p:spPr>
      </p:pic>
    </p:spTree>
    <p:extLst>
      <p:ext uri="{BB962C8B-B14F-4D97-AF65-F5344CB8AC3E}">
        <p14:creationId xmlns:p14="http://schemas.microsoft.com/office/powerpoint/2010/main" val="2575837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400" dirty="0">
                <a:latin typeface="Times New Roman" panose="02020603050405020304" pitchFamily="18" charset="0"/>
                <a:cs typeface="Times New Roman" panose="02020603050405020304" pitchFamily="18" charset="0"/>
              </a:rPr>
              <a:t>No </a:t>
            </a:r>
            <a:r>
              <a:rPr lang="pt-BR" sz="2400" b="1" dirty="0">
                <a:latin typeface="Times New Roman" panose="02020603050405020304" pitchFamily="18" charset="0"/>
                <a:cs typeface="Times New Roman" panose="02020603050405020304" pitchFamily="18" charset="0"/>
              </a:rPr>
              <a:t>contexto socioeconômico</a:t>
            </a:r>
            <a:r>
              <a:rPr lang="pt-BR" sz="2400" dirty="0">
                <a:latin typeface="Times New Roman" panose="02020603050405020304" pitchFamily="18" charset="0"/>
                <a:cs typeface="Times New Roman" panose="02020603050405020304" pitchFamily="18" charset="0"/>
              </a:rPr>
              <a:t>, o Brasil continuava sendo fonte de </a:t>
            </a:r>
            <a:r>
              <a:rPr lang="pt-BR" sz="2400" b="1" dirty="0">
                <a:latin typeface="Times New Roman" panose="02020603050405020304" pitchFamily="18" charset="0"/>
                <a:cs typeface="Times New Roman" panose="02020603050405020304" pitchFamily="18" charset="0"/>
              </a:rPr>
              <a:t>extração de recursos naturais</a:t>
            </a:r>
            <a:r>
              <a:rPr lang="pt-BR" sz="2400" dirty="0">
                <a:latin typeface="Times New Roman" panose="02020603050405020304" pitchFamily="18" charset="0"/>
                <a:cs typeface="Times New Roman" panose="02020603050405020304" pitchFamily="18" charset="0"/>
              </a:rPr>
              <a:t> por parte da metrópole, além de centro de comércio e de plantação de </a:t>
            </a:r>
            <a:r>
              <a:rPr lang="pt-BR" sz="2400" b="1" dirty="0">
                <a:latin typeface="Times New Roman" panose="02020603050405020304" pitchFamily="18" charset="0"/>
                <a:cs typeface="Times New Roman" panose="02020603050405020304" pitchFamily="18" charset="0"/>
              </a:rPr>
              <a:t>cana-de-açúcar</a:t>
            </a:r>
            <a:r>
              <a:rPr lang="pt-BR" sz="2400" dirty="0">
                <a:latin typeface="Times New Roman" panose="02020603050405020304" pitchFamily="18" charset="0"/>
                <a:cs typeface="Times New Roman" panose="02020603050405020304" pitchFamily="18" charset="0"/>
              </a:rPr>
              <a:t>. Outras características </a:t>
            </a:r>
            <a:r>
              <a:rPr lang="pt-BR" sz="2400" dirty="0" smtClean="0">
                <a:latin typeface="Times New Roman" panose="02020603050405020304" pitchFamily="18" charset="0"/>
                <a:cs typeface="Times New Roman" panose="02020603050405020304" pitchFamily="18" charset="0"/>
              </a:rPr>
              <a:t>eram </a:t>
            </a:r>
            <a:r>
              <a:rPr lang="pt-BR" sz="2400" dirty="0">
                <a:latin typeface="Times New Roman" panose="02020603050405020304" pitchFamily="18" charset="0"/>
                <a:cs typeface="Times New Roman" panose="02020603050405020304" pitchFamily="18" charset="0"/>
              </a:rPr>
              <a:t>a </a:t>
            </a:r>
            <a:r>
              <a:rPr lang="pt-BR" sz="2400" b="1" dirty="0">
                <a:latin typeface="Times New Roman" panose="02020603050405020304" pitchFamily="18" charset="0"/>
                <a:cs typeface="Times New Roman" panose="02020603050405020304" pitchFamily="18" charset="0"/>
              </a:rPr>
              <a:t>escravização</a:t>
            </a:r>
            <a:r>
              <a:rPr lang="pt-BR" sz="2400" dirty="0">
                <a:latin typeface="Times New Roman" panose="02020603050405020304" pitchFamily="18" charset="0"/>
                <a:cs typeface="Times New Roman" panose="02020603050405020304" pitchFamily="18" charset="0"/>
              </a:rPr>
              <a:t> de negros, a perseguição dos índios e as </a:t>
            </a:r>
            <a:r>
              <a:rPr lang="pt-BR" sz="2400" b="1" dirty="0">
                <a:latin typeface="Times New Roman" panose="02020603050405020304" pitchFamily="18" charset="0"/>
                <a:cs typeface="Times New Roman" panose="02020603050405020304" pitchFamily="18" charset="0"/>
              </a:rPr>
              <a:t>invasões holandesas </a:t>
            </a:r>
            <a:r>
              <a:rPr lang="pt-BR" sz="2400" dirty="0">
                <a:latin typeface="Times New Roman" panose="02020603050405020304" pitchFamily="18" charset="0"/>
                <a:cs typeface="Times New Roman" panose="02020603050405020304" pitchFamily="18" charset="0"/>
              </a:rPr>
              <a:t>no Nordeste. Era um </a:t>
            </a:r>
            <a:r>
              <a:rPr lang="pt-BR" sz="2400" b="1" dirty="0">
                <a:latin typeface="Times New Roman" panose="02020603050405020304" pitchFamily="18" charset="0"/>
                <a:cs typeface="Times New Roman" panose="02020603050405020304" pitchFamily="18" charset="0"/>
              </a:rPr>
              <a:t>país violento</a:t>
            </a:r>
            <a:r>
              <a:rPr lang="pt-BR" sz="2400" dirty="0">
                <a:latin typeface="Times New Roman" panose="02020603050405020304" pitchFamily="18" charset="0"/>
                <a:cs typeface="Times New Roman" panose="02020603050405020304" pitchFamily="18" charset="0"/>
              </a:rPr>
              <a:t>, onde muitos aventureiros só pensavam em fazer fortuna e </a:t>
            </a:r>
            <a:r>
              <a:rPr lang="pt-BR" sz="2400" b="1" dirty="0">
                <a:latin typeface="Times New Roman" panose="02020603050405020304" pitchFamily="18" charset="0"/>
                <a:cs typeface="Times New Roman" panose="02020603050405020304" pitchFamily="18" charset="0"/>
              </a:rPr>
              <a:t>não havia sentimento de coletividade</a:t>
            </a:r>
            <a:r>
              <a:rPr lang="pt-BR" sz="2400" dirty="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7525" y="5085184"/>
            <a:ext cx="3028950" cy="1021400"/>
          </a:xfrm>
          <a:prstGeom prst="rect">
            <a:avLst/>
          </a:prstGeom>
        </p:spPr>
      </p:pic>
    </p:spTree>
    <p:extLst>
      <p:ext uri="{BB962C8B-B14F-4D97-AF65-F5344CB8AC3E}">
        <p14:creationId xmlns:p14="http://schemas.microsoft.com/office/powerpoint/2010/main" val="15462896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400" dirty="0">
                <a:latin typeface="Times New Roman" panose="02020603050405020304" pitchFamily="18" charset="0"/>
                <a:cs typeface="Times New Roman" panose="02020603050405020304" pitchFamily="18" charset="0"/>
              </a:rPr>
              <a:t>O </a:t>
            </a:r>
            <a:r>
              <a:rPr lang="pt-BR" sz="2400" b="1" dirty="0">
                <a:latin typeface="Times New Roman" panose="02020603050405020304" pitchFamily="18" charset="0"/>
                <a:cs typeface="Times New Roman" panose="02020603050405020304" pitchFamily="18" charset="0"/>
              </a:rPr>
              <a:t>Barroco</a:t>
            </a:r>
            <a:r>
              <a:rPr lang="pt-BR" sz="2400" dirty="0">
                <a:latin typeface="Times New Roman" panose="02020603050405020304" pitchFamily="18" charset="0"/>
                <a:cs typeface="Times New Roman" panose="02020603050405020304" pitchFamily="18" charset="0"/>
              </a:rPr>
              <a:t> só ganhou </a:t>
            </a:r>
            <a:r>
              <a:rPr lang="pt-BR" sz="2400" b="1" dirty="0">
                <a:latin typeface="Times New Roman" panose="02020603050405020304" pitchFamily="18" charset="0"/>
                <a:cs typeface="Times New Roman" panose="02020603050405020304" pitchFamily="18" charset="0"/>
              </a:rPr>
              <a:t>impulso</a:t>
            </a:r>
            <a:r>
              <a:rPr lang="pt-BR" sz="2400" dirty="0">
                <a:latin typeface="Times New Roman" panose="02020603050405020304" pitchFamily="18" charset="0"/>
                <a:cs typeface="Times New Roman" panose="02020603050405020304" pitchFamily="18" charset="0"/>
              </a:rPr>
              <a:t> entre 1720 e 1750, quando foram </a:t>
            </a:r>
            <a:r>
              <a:rPr lang="pt-BR" sz="2400" b="1" dirty="0">
                <a:latin typeface="Times New Roman" panose="02020603050405020304" pitchFamily="18" charset="0"/>
                <a:cs typeface="Times New Roman" panose="02020603050405020304" pitchFamily="18" charset="0"/>
              </a:rPr>
              <a:t>fundadas</a:t>
            </a:r>
            <a:r>
              <a:rPr lang="pt-BR" sz="2400" dirty="0">
                <a:latin typeface="Times New Roman" panose="02020603050405020304" pitchFamily="18" charset="0"/>
                <a:cs typeface="Times New Roman" panose="02020603050405020304" pitchFamily="18" charset="0"/>
              </a:rPr>
              <a:t> as </a:t>
            </a:r>
            <a:r>
              <a:rPr lang="pt-BR" sz="2400" b="1" dirty="0">
                <a:latin typeface="Times New Roman" panose="02020603050405020304" pitchFamily="18" charset="0"/>
                <a:cs typeface="Times New Roman" panose="02020603050405020304" pitchFamily="18" charset="0"/>
              </a:rPr>
              <a:t>primeiras academias</a:t>
            </a:r>
            <a:r>
              <a:rPr lang="pt-BR" sz="2400" dirty="0">
                <a:latin typeface="Times New Roman" panose="02020603050405020304" pitchFamily="18" charset="0"/>
                <a:cs typeface="Times New Roman" panose="02020603050405020304" pitchFamily="18" charset="0"/>
              </a:rPr>
              <a:t> literárias em todo o país, sendo a literatura usada para </a:t>
            </a:r>
            <a:r>
              <a:rPr lang="pt-BR" sz="2400" b="1" dirty="0">
                <a:latin typeface="Times New Roman" panose="02020603050405020304" pitchFamily="18" charset="0"/>
                <a:cs typeface="Times New Roman" panose="02020603050405020304" pitchFamily="18" charset="0"/>
              </a:rPr>
              <a:t>expressar sentimentos </a:t>
            </a:r>
            <a:r>
              <a:rPr lang="pt-BR" sz="2400" dirty="0">
                <a:latin typeface="Times New Roman" panose="02020603050405020304" pitchFamily="18" charset="0"/>
                <a:cs typeface="Times New Roman" panose="02020603050405020304" pitchFamily="18" charset="0"/>
              </a:rPr>
              <a:t>ou para </a:t>
            </a:r>
            <a:r>
              <a:rPr lang="pt-BR" sz="2400" b="1" dirty="0">
                <a:latin typeface="Times New Roman" panose="02020603050405020304" pitchFamily="18" charset="0"/>
                <a:cs typeface="Times New Roman" panose="02020603050405020304" pitchFamily="18" charset="0"/>
              </a:rPr>
              <a:t>moralizar a população </a:t>
            </a:r>
            <a:r>
              <a:rPr lang="pt-BR" sz="2400" dirty="0">
                <a:latin typeface="Times New Roman" panose="02020603050405020304" pitchFamily="18" charset="0"/>
                <a:cs typeface="Times New Roman" panose="02020603050405020304" pitchFamily="18" charset="0"/>
              </a:rPr>
              <a:t>com os </a:t>
            </a:r>
            <a:r>
              <a:rPr lang="pt-BR" sz="2400" b="1" dirty="0">
                <a:latin typeface="Times New Roman" panose="02020603050405020304" pitchFamily="18" charset="0"/>
                <a:cs typeface="Times New Roman" panose="02020603050405020304" pitchFamily="18" charset="0"/>
              </a:rPr>
              <a:t>valores religiosos</a:t>
            </a:r>
            <a:r>
              <a:rPr lang="pt-BR" sz="2400" dirty="0">
                <a:latin typeface="Times New Roman" panose="02020603050405020304" pitchFamily="18" charset="0"/>
                <a:cs typeface="Times New Roman" panose="02020603050405020304" pitchFamily="18" charset="0"/>
              </a:rPr>
              <a:t>.   </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3673784"/>
            <a:ext cx="3241957" cy="2440856"/>
          </a:xfrm>
          <a:prstGeom prst="rect">
            <a:avLst/>
          </a:prstGeom>
        </p:spPr>
      </p:pic>
    </p:spTree>
    <p:extLst>
      <p:ext uri="{BB962C8B-B14F-4D97-AF65-F5344CB8AC3E}">
        <p14:creationId xmlns:p14="http://schemas.microsoft.com/office/powerpoint/2010/main" val="3813841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400" b="1" dirty="0">
                <a:latin typeface="Times New Roman" panose="02020603050405020304" pitchFamily="18" charset="0"/>
                <a:cs typeface="Times New Roman" panose="02020603050405020304" pitchFamily="18" charset="0"/>
              </a:rPr>
              <a:t>Padre Antônio Vieira</a:t>
            </a:r>
            <a:r>
              <a:rPr lang="pt-BR" sz="2400" dirty="0">
                <a:latin typeface="Times New Roman" panose="02020603050405020304" pitchFamily="18" charset="0"/>
                <a:cs typeface="Times New Roman" panose="02020603050405020304" pitchFamily="18" charset="0"/>
              </a:rPr>
              <a:t> (1608-1697): Nascido em Portugal, veio para o Brasil com 7 anos. Ingressou na </a:t>
            </a:r>
            <a:r>
              <a:rPr lang="pt-BR" sz="2400" b="1" dirty="0">
                <a:latin typeface="Times New Roman" panose="02020603050405020304" pitchFamily="18" charset="0"/>
                <a:cs typeface="Times New Roman" panose="02020603050405020304" pitchFamily="18" charset="0"/>
              </a:rPr>
              <a:t>Companhia de Jesus</a:t>
            </a:r>
            <a:r>
              <a:rPr lang="pt-BR" sz="2400" dirty="0">
                <a:latin typeface="Times New Roman" panose="02020603050405020304" pitchFamily="18" charset="0"/>
                <a:cs typeface="Times New Roman" panose="02020603050405020304" pitchFamily="18" charset="0"/>
              </a:rPr>
              <a:t> e iniciou o noviciado com 15 anos. Foi conselheiro de Dom João IV, rei de Portugal e representante de Portugal em diversos países. </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9218" name="Picture 2" descr="barroco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4005064"/>
            <a:ext cx="3168352" cy="198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372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400" b="1" dirty="0">
                <a:latin typeface="Times New Roman" panose="02020603050405020304" pitchFamily="18" charset="0"/>
                <a:cs typeface="Times New Roman" panose="02020603050405020304" pitchFamily="18" charset="0"/>
              </a:rPr>
              <a:t>Padre Antônio Vieira</a:t>
            </a:r>
            <a:r>
              <a:rPr lang="pt-BR" sz="2400" dirty="0">
                <a:latin typeface="Times New Roman" panose="02020603050405020304" pitchFamily="18" charset="0"/>
                <a:cs typeface="Times New Roman" panose="02020603050405020304" pitchFamily="18" charset="0"/>
              </a:rPr>
              <a:t> (1608-1697): </a:t>
            </a:r>
            <a:r>
              <a:rPr lang="pt-BR" sz="2400" dirty="0" smtClean="0">
                <a:latin typeface="Times New Roman" panose="02020603050405020304" pitchFamily="18" charset="0"/>
                <a:cs typeface="Times New Roman" panose="02020603050405020304" pitchFamily="18" charset="0"/>
              </a:rPr>
              <a:t>Sempre </a:t>
            </a:r>
            <a:r>
              <a:rPr lang="pt-BR" sz="2400" dirty="0">
                <a:latin typeface="Times New Roman" panose="02020603050405020304" pitchFamily="18" charset="0"/>
                <a:cs typeface="Times New Roman" panose="02020603050405020304" pitchFamily="18" charset="0"/>
              </a:rPr>
              <a:t>pôs os seus </a:t>
            </a:r>
            <a:r>
              <a:rPr lang="pt-BR" sz="2400" b="1" dirty="0">
                <a:latin typeface="Times New Roman" panose="02020603050405020304" pitchFamily="18" charset="0"/>
                <a:cs typeface="Times New Roman" panose="02020603050405020304" pitchFamily="18" charset="0"/>
              </a:rPr>
              <a:t>sermões a serviço das causas políticas </a:t>
            </a:r>
            <a:r>
              <a:rPr lang="pt-BR" sz="2400" dirty="0">
                <a:latin typeface="Times New Roman" panose="02020603050405020304" pitchFamily="18" charset="0"/>
                <a:cs typeface="Times New Roman" panose="02020603050405020304" pitchFamily="18" charset="0"/>
              </a:rPr>
              <a:t>que defendia e comprou </a:t>
            </a:r>
            <a:r>
              <a:rPr lang="pt-BR" sz="2400" b="1" dirty="0">
                <a:latin typeface="Times New Roman" panose="02020603050405020304" pitchFamily="18" charset="0"/>
                <a:cs typeface="Times New Roman" panose="02020603050405020304" pitchFamily="18" charset="0"/>
              </a:rPr>
              <a:t>briga</a:t>
            </a:r>
            <a:r>
              <a:rPr lang="pt-BR" sz="2400" dirty="0">
                <a:latin typeface="Times New Roman" panose="02020603050405020304" pitchFamily="18" charset="0"/>
                <a:cs typeface="Times New Roman" panose="02020603050405020304" pitchFamily="18" charset="0"/>
              </a:rPr>
              <a:t> com muita gente, como os colonos que escravizavam os índios, os invasores holandeses e a Inquisição. </a:t>
            </a:r>
            <a:endParaRPr lang="pt-BR" sz="2400" dirty="0" smtClean="0">
              <a:latin typeface="Times New Roman" panose="02020603050405020304" pitchFamily="18" charset="0"/>
              <a:cs typeface="Times New Roman" panose="02020603050405020304" pitchFamily="18" charset="0"/>
            </a:endParaRPr>
          </a:p>
          <a:p>
            <a:pPr algn="just">
              <a:lnSpc>
                <a:spcPct val="150000"/>
              </a:lnSpc>
              <a:spcBef>
                <a:spcPts val="0"/>
              </a:spcBef>
            </a:pP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Espaço Reservado para Conteúdo 4"/>
          <p:cNvSpPr txBox="1">
            <a:spLocks/>
          </p:cNvSpPr>
          <p:nvPr/>
        </p:nvSpPr>
        <p:spPr>
          <a:xfrm>
            <a:off x="295508" y="1027548"/>
            <a:ext cx="8552983" cy="50440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spcBef>
                <a:spcPts val="0"/>
              </a:spcBef>
            </a:pPr>
            <a:endParaRPr lang="pt-BR" sz="2400" dirty="0">
              <a:latin typeface="Times New Roman" panose="02020603050405020304" pitchFamily="18" charset="0"/>
              <a:cs typeface="Times New Roman" panose="02020603050405020304" pitchFamily="18" charset="0"/>
            </a:endParaRPr>
          </a:p>
        </p:txBody>
      </p:sp>
      <p:pic>
        <p:nvPicPr>
          <p:cNvPr id="12" name="Picture 2" descr="barroco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4005064"/>
            <a:ext cx="3744416" cy="1930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567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Classicismo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154113"/>
            <a:ext cx="8640960" cy="4694356"/>
          </a:xfrm>
          <a:prstGeom prst="rect">
            <a:avLst/>
          </a:prstGeom>
        </p:spPr>
      </p:pic>
    </p:spTree>
    <p:extLst>
      <p:ext uri="{BB962C8B-B14F-4D97-AF65-F5344CB8AC3E}">
        <p14:creationId xmlns:p14="http://schemas.microsoft.com/office/powerpoint/2010/main" val="1800837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000" b="1" dirty="0" smtClean="0">
                <a:latin typeface="Times New Roman" panose="02020603050405020304" pitchFamily="18" charset="0"/>
                <a:cs typeface="Times New Roman" panose="02020603050405020304" pitchFamily="18" charset="0"/>
              </a:rPr>
              <a:t>Sermão da Sexagenária: </a:t>
            </a:r>
            <a:r>
              <a:rPr lang="pt-BR" sz="2000" i="1" dirty="0">
                <a:latin typeface="Times New Roman" panose="02020603050405020304" pitchFamily="18" charset="0"/>
                <a:cs typeface="Times New Roman" panose="02020603050405020304" pitchFamily="18" charset="0"/>
              </a:rPr>
              <a:t>O trigo que semeou o pregador evangélico, diz Cristo que é a palavra de Deus. Os espinhos, as pedras, o caminho e a terra boa em que o trigo caiu, são os diversos corações dos homens. Os espinhos são os corações embaraçados com cuidados, com riquezas, com delícias; e nestes afoga-se a palavra de Deus. As pedras são os corações duros e obstinados; e nestes seca-se a palavra de Deus, e se nasce, não cria raízes. </a:t>
            </a:r>
            <a:endParaRPr lang="pt-BR" sz="20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36" y="4365104"/>
            <a:ext cx="1433711" cy="1623966"/>
          </a:xfrm>
          <a:prstGeom prst="rect">
            <a:avLst/>
          </a:prstGeom>
        </p:spPr>
      </p:pic>
    </p:spTree>
    <p:extLst>
      <p:ext uri="{BB962C8B-B14F-4D97-AF65-F5344CB8AC3E}">
        <p14:creationId xmlns:p14="http://schemas.microsoft.com/office/powerpoint/2010/main" val="18511871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000" b="1" smtClean="0">
                <a:latin typeface="Times New Roman" panose="02020603050405020304" pitchFamily="18" charset="0"/>
                <a:cs typeface="Times New Roman" panose="02020603050405020304" pitchFamily="18" charset="0"/>
              </a:rPr>
              <a:t>Sermão da Sexagenária: </a:t>
            </a:r>
            <a:r>
              <a:rPr lang="pt-BR" sz="2000" i="1" smtClean="0">
                <a:latin typeface="Times New Roman" panose="02020603050405020304" pitchFamily="18" charset="0"/>
                <a:cs typeface="Times New Roman" panose="02020603050405020304" pitchFamily="18" charset="0"/>
              </a:rPr>
              <a:t>Os caminhos são os corações inquietos e perturbados com a passagem e tropel das coisas do Mundo, umas que vão, outras que vêm, outras que atravessam, e todas passam; e nestes é pisada a palavra de Deus, porque a desatendem ou a desprezam. Finalmente, a terra boa são os corações bons ou os homens de bom coração; e nestes prende e frutifica a palavra divina, com tanta fecundidade e abundância, que se colhe cento por um: Et fructum fecit centuplum.</a:t>
            </a:r>
            <a:endParaRPr lang="pt-BR" sz="20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4509120"/>
            <a:ext cx="1289695" cy="1460839"/>
          </a:xfrm>
          <a:prstGeom prst="rect">
            <a:avLst/>
          </a:prstGeom>
        </p:spPr>
      </p:pic>
    </p:spTree>
    <p:extLst>
      <p:ext uri="{BB962C8B-B14F-4D97-AF65-F5344CB8AC3E}">
        <p14:creationId xmlns:p14="http://schemas.microsoft.com/office/powerpoint/2010/main" val="39260825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47404"/>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714375"/>
            <a:ext cx="8229600" cy="5483797"/>
          </a:xfrm>
        </p:spPr>
        <p:txBody>
          <a:bodyPr>
            <a:normAutofit/>
          </a:bodyPr>
          <a:lstStyle/>
          <a:p>
            <a:pPr algn="just">
              <a:lnSpc>
                <a:spcPct val="150000"/>
              </a:lnSpc>
              <a:spcBef>
                <a:spcPts val="0"/>
              </a:spcBef>
            </a:pPr>
            <a:r>
              <a:rPr lang="pt-BR" sz="2400" b="1" dirty="0">
                <a:latin typeface="Times New Roman" panose="02020603050405020304" pitchFamily="18" charset="0"/>
                <a:cs typeface="Times New Roman" panose="02020603050405020304" pitchFamily="18" charset="0"/>
              </a:rPr>
              <a:t>Gregório de Matos</a:t>
            </a:r>
            <a:r>
              <a:rPr lang="pt-BR" sz="2400" dirty="0">
                <a:latin typeface="Times New Roman" panose="02020603050405020304" pitchFamily="18" charset="0"/>
                <a:cs typeface="Times New Roman" panose="02020603050405020304" pitchFamily="18" charset="0"/>
              </a:rPr>
              <a:t> (1633-1696): nascido em Salvador, é o maior representante do Barroco brasileiro e da nossa poesia satírica. Estudou com os jesuítas, fez Direito em Coimbra, foi juiz e, retornando ao Brasil, tesoureiro-mor, vigário-geral e advogado. Devidos às suas sátiras, foi perseguido pelo governador baiano </a:t>
            </a:r>
            <a:r>
              <a:rPr lang="pt-BR" sz="2400" b="1" dirty="0">
                <a:latin typeface="Times New Roman" panose="02020603050405020304" pitchFamily="18" charset="0"/>
                <a:cs typeface="Times New Roman" panose="02020603050405020304" pitchFamily="18" charset="0"/>
              </a:rPr>
              <a:t>Antônio de Souza Menezes, o Braço de Prata</a:t>
            </a:r>
            <a:r>
              <a:rPr lang="pt-BR" sz="2400" dirty="0">
                <a:latin typeface="Times New Roman" panose="02020603050405020304" pitchFamily="18" charset="0"/>
                <a:cs typeface="Times New Roman" panose="02020603050405020304" pitchFamily="18" charset="0"/>
              </a:rPr>
              <a:t>. </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Espaço Reservado para Conteúdo 4"/>
          <p:cNvSpPr txBox="1">
            <a:spLocks/>
          </p:cNvSpPr>
          <p:nvPr/>
        </p:nvSpPr>
        <p:spPr>
          <a:xfrm>
            <a:off x="3574256" y="4228633"/>
            <a:ext cx="8229600" cy="50440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p:txBody>
      </p:sp>
      <p:pic>
        <p:nvPicPr>
          <p:cNvPr id="12" name="Picture 2" descr="barroco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4509120"/>
            <a:ext cx="1814984" cy="149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819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400" b="1" dirty="0">
                <a:latin typeface="Times New Roman" panose="02020603050405020304" pitchFamily="18" charset="0"/>
                <a:cs typeface="Times New Roman" panose="02020603050405020304" pitchFamily="18" charset="0"/>
              </a:rPr>
              <a:t>Gregório de Matos</a:t>
            </a:r>
            <a:r>
              <a:rPr lang="pt-BR" sz="2400" dirty="0">
                <a:latin typeface="Times New Roman" panose="02020603050405020304" pitchFamily="18" charset="0"/>
                <a:cs typeface="Times New Roman" panose="02020603050405020304" pitchFamily="18" charset="0"/>
              </a:rPr>
              <a:t> (1633-1696): </a:t>
            </a:r>
            <a:r>
              <a:rPr lang="pt-BR" sz="2400" b="1" dirty="0">
                <a:latin typeface="Times New Roman" panose="02020603050405020304" pitchFamily="18" charset="0"/>
                <a:cs typeface="Times New Roman" panose="02020603050405020304" pitchFamily="18" charset="0"/>
              </a:rPr>
              <a:t>Gregório de Matos</a:t>
            </a:r>
            <a:r>
              <a:rPr lang="pt-BR" sz="2400" dirty="0">
                <a:latin typeface="Times New Roman" panose="02020603050405020304" pitchFamily="18" charset="0"/>
                <a:cs typeface="Times New Roman" panose="02020603050405020304" pitchFamily="18" charset="0"/>
              </a:rPr>
              <a:t> (1633-1696): </a:t>
            </a:r>
            <a:r>
              <a:rPr lang="pt-BR" sz="2400" dirty="0" smtClean="0">
                <a:latin typeface="Times New Roman" panose="02020603050405020304" pitchFamily="18" charset="0"/>
                <a:cs typeface="Times New Roman" panose="02020603050405020304" pitchFamily="18" charset="0"/>
              </a:rPr>
              <a:t>Depois </a:t>
            </a:r>
            <a:r>
              <a:rPr lang="pt-BR" sz="2400" dirty="0">
                <a:latin typeface="Times New Roman" panose="02020603050405020304" pitchFamily="18" charset="0"/>
                <a:cs typeface="Times New Roman" panose="02020603050405020304" pitchFamily="18" charset="0"/>
              </a:rPr>
              <a:t>de se casar com Maria dos Povos, saiu pelo interior baiano como cantador itinerante, o que lhe custou um </a:t>
            </a:r>
            <a:r>
              <a:rPr lang="pt-BR" sz="2400" b="1" dirty="0">
                <a:latin typeface="Times New Roman" panose="02020603050405020304" pitchFamily="18" charset="0"/>
                <a:cs typeface="Times New Roman" panose="02020603050405020304" pitchFamily="18" charset="0"/>
              </a:rPr>
              <a:t>exílio</a:t>
            </a:r>
            <a:r>
              <a:rPr lang="pt-BR" sz="2400" dirty="0">
                <a:latin typeface="Times New Roman" panose="02020603050405020304" pitchFamily="18" charset="0"/>
                <a:cs typeface="Times New Roman" panose="02020603050405020304" pitchFamily="18" charset="0"/>
              </a:rPr>
              <a:t> em Angola. Retornou já doente ao país e, impedido de entrar na Bahia, faleceu no Recife. </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4161015"/>
            <a:ext cx="2905125" cy="1571625"/>
          </a:xfrm>
          <a:prstGeom prst="rect">
            <a:avLst/>
          </a:prstGeom>
        </p:spPr>
      </p:pic>
    </p:spTree>
    <p:extLst>
      <p:ext uri="{BB962C8B-B14F-4D97-AF65-F5344CB8AC3E}">
        <p14:creationId xmlns:p14="http://schemas.microsoft.com/office/powerpoint/2010/main" val="20839266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400" dirty="0">
                <a:latin typeface="Times New Roman" panose="02020603050405020304" pitchFamily="18" charset="0"/>
                <a:cs typeface="Times New Roman" panose="02020603050405020304" pitchFamily="18" charset="0"/>
              </a:rPr>
              <a:t>Esse poeta foi o </a:t>
            </a:r>
            <a:r>
              <a:rPr lang="pt-BR" sz="2400" b="1" dirty="0">
                <a:latin typeface="Times New Roman" panose="02020603050405020304" pitchFamily="18" charset="0"/>
                <a:cs typeface="Times New Roman" panose="02020603050405020304" pitchFamily="18" charset="0"/>
              </a:rPr>
              <a:t>rei da crítica ácida e da irreverência</a:t>
            </a:r>
            <a:r>
              <a:rPr lang="pt-BR" sz="2400" dirty="0">
                <a:latin typeface="Times New Roman" panose="02020603050405020304" pitchFamily="18" charset="0"/>
                <a:cs typeface="Times New Roman" panose="02020603050405020304" pitchFamily="18" charset="0"/>
              </a:rPr>
              <a:t>, pois nada escapava ao crivo de sua pena, o quem lhe rendeu a alcunha de “</a:t>
            </a:r>
            <a:r>
              <a:rPr lang="pt-BR" sz="2400" b="1" dirty="0">
                <a:latin typeface="Times New Roman" panose="02020603050405020304" pitchFamily="18" charset="0"/>
                <a:cs typeface="Times New Roman" panose="02020603050405020304" pitchFamily="18" charset="0"/>
              </a:rPr>
              <a:t>Boca do Inferno</a:t>
            </a:r>
            <a:r>
              <a:rPr lang="pt-BR" sz="2400" dirty="0">
                <a:latin typeface="Times New Roman" panose="02020603050405020304" pitchFamily="18" charset="0"/>
                <a:cs typeface="Times New Roman" panose="02020603050405020304" pitchFamily="18" charset="0"/>
              </a:rPr>
              <a:t>”. </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344" y="3212976"/>
            <a:ext cx="4913312" cy="2658021"/>
          </a:xfrm>
          <a:prstGeom prst="rect">
            <a:avLst/>
          </a:prstGeom>
        </p:spPr>
      </p:pic>
    </p:spTree>
    <p:extLst>
      <p:ext uri="{BB962C8B-B14F-4D97-AF65-F5344CB8AC3E}">
        <p14:creationId xmlns:p14="http://schemas.microsoft.com/office/powerpoint/2010/main" val="3531496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39640"/>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714375"/>
            <a:ext cx="8229600" cy="5483797"/>
          </a:xfrm>
        </p:spPr>
        <p:txBody>
          <a:bodyPr>
            <a:normAutofit/>
          </a:bodyPr>
          <a:lstStyle/>
          <a:p>
            <a:pPr algn="just">
              <a:lnSpc>
                <a:spcPct val="150000"/>
              </a:lnSpc>
              <a:spcBef>
                <a:spcPts val="0"/>
              </a:spcBef>
            </a:pPr>
            <a:r>
              <a:rPr lang="pt-BR" sz="2400" b="1" dirty="0">
                <a:latin typeface="Times New Roman" panose="02020603050405020304" pitchFamily="18" charset="0"/>
                <a:cs typeface="Times New Roman" panose="02020603050405020304" pitchFamily="18" charset="0"/>
              </a:rPr>
              <a:t>Seguindo e quebrando os modelos do barroco</a:t>
            </a:r>
            <a:r>
              <a:rPr lang="pt-BR" sz="2400" dirty="0">
                <a:latin typeface="Times New Roman" panose="02020603050405020304" pitchFamily="18" charset="0"/>
                <a:cs typeface="Times New Roman" panose="02020603050405020304" pitchFamily="18" charset="0"/>
              </a:rPr>
              <a:t> europeu, </a:t>
            </a:r>
            <a:r>
              <a:rPr lang="pt-BR" sz="2400" b="1" dirty="0">
                <a:latin typeface="Times New Roman" panose="02020603050405020304" pitchFamily="18" charset="0"/>
                <a:cs typeface="Times New Roman" panose="02020603050405020304" pitchFamily="18" charset="0"/>
              </a:rPr>
              <a:t>criticou a sociedade baiana</a:t>
            </a:r>
            <a:r>
              <a:rPr lang="pt-BR" sz="2400" dirty="0">
                <a:latin typeface="Times New Roman" panose="02020603050405020304" pitchFamily="18" charset="0"/>
                <a:cs typeface="Times New Roman" panose="02020603050405020304" pitchFamily="18" charset="0"/>
              </a:rPr>
              <a:t>, por ser falsa e hipócrita, o povo (“canalha infernal”), os nobres (“caramurus”), os religiosos (</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Busco uma freira, que me desentupa</a:t>
            </a:r>
            <a:r>
              <a:rPr lang="pt-BR" sz="2400" i="1" dirty="0">
                <a:latin typeface="Times New Roman" panose="02020603050405020304" pitchFamily="18" charset="0"/>
                <a:cs typeface="Times New Roman" panose="02020603050405020304" pitchFamily="18" charset="0"/>
              </a:rPr>
              <a:t/>
            </a:r>
            <a:br>
              <a:rPr lang="pt-BR" sz="2400" i="1"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A via, que o desuso às vezes tapa”) e os poderosos, como o governador da Bahia (“caco, ladrão da mocidade”).</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4211868"/>
            <a:ext cx="2808312" cy="1904719"/>
          </a:xfrm>
          <a:prstGeom prst="rect">
            <a:avLst/>
          </a:prstGeom>
        </p:spPr>
      </p:pic>
    </p:spTree>
    <p:extLst>
      <p:ext uri="{BB962C8B-B14F-4D97-AF65-F5344CB8AC3E}">
        <p14:creationId xmlns:p14="http://schemas.microsoft.com/office/powerpoint/2010/main" val="2665526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800" dirty="0">
                <a:latin typeface="Times New Roman" panose="02020603050405020304" pitchFamily="18" charset="0"/>
                <a:cs typeface="Times New Roman" panose="02020603050405020304" pitchFamily="18" charset="0"/>
              </a:rPr>
              <a:t>Chegou a ser denunciado ao </a:t>
            </a:r>
            <a:r>
              <a:rPr lang="pt-BR" sz="2800" b="1" dirty="0">
                <a:latin typeface="Times New Roman" panose="02020603050405020304" pitchFamily="18" charset="0"/>
                <a:cs typeface="Times New Roman" panose="02020603050405020304" pitchFamily="18" charset="0"/>
              </a:rPr>
              <a:t>Tribunal da Inquisição</a:t>
            </a:r>
            <a:r>
              <a:rPr lang="pt-BR" sz="2800" dirty="0">
                <a:latin typeface="Times New Roman" panose="02020603050405020304" pitchFamily="18" charset="0"/>
                <a:cs typeface="Times New Roman" panose="02020603050405020304" pitchFamily="18" charset="0"/>
              </a:rPr>
              <a:t>, porque teria difamado Cristo, mas a acusação não foi levada adiante.</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3429000"/>
            <a:ext cx="3888432" cy="2362762"/>
          </a:xfrm>
          <a:prstGeom prst="rect">
            <a:avLst/>
          </a:prstGeom>
        </p:spPr>
      </p:pic>
    </p:spTree>
    <p:extLst>
      <p:ext uri="{BB962C8B-B14F-4D97-AF65-F5344CB8AC3E}">
        <p14:creationId xmlns:p14="http://schemas.microsoft.com/office/powerpoint/2010/main" val="1891365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400" dirty="0">
                <a:latin typeface="Times New Roman" panose="02020603050405020304" pitchFamily="18" charset="0"/>
                <a:cs typeface="Times New Roman" panose="02020603050405020304" pitchFamily="18" charset="0"/>
              </a:rPr>
              <a:t>Matos usava uma linguagem que agregava </a:t>
            </a:r>
            <a:r>
              <a:rPr lang="pt-BR" sz="2400" b="1" dirty="0">
                <a:latin typeface="Times New Roman" panose="02020603050405020304" pitchFamily="18" charset="0"/>
                <a:cs typeface="Times New Roman" panose="02020603050405020304" pitchFamily="18" charset="0"/>
              </a:rPr>
              <a:t>vocábulos portugueses, indígenas e africanos</a:t>
            </a:r>
            <a:r>
              <a:rPr lang="pt-BR" sz="2400" dirty="0">
                <a:latin typeface="Times New Roman" panose="02020603050405020304" pitchFamily="18" charset="0"/>
                <a:cs typeface="Times New Roman" panose="02020603050405020304" pitchFamily="18" charset="0"/>
              </a:rPr>
              <a:t>, além de </a:t>
            </a:r>
            <a:r>
              <a:rPr lang="pt-BR" sz="2400" b="1" dirty="0">
                <a:latin typeface="Times New Roman" panose="02020603050405020304" pitchFamily="18" charset="0"/>
                <a:cs typeface="Times New Roman" panose="02020603050405020304" pitchFamily="18" charset="0"/>
              </a:rPr>
              <a:t>palavras de baixo calão, gírias e expressões locais</a:t>
            </a:r>
            <a:r>
              <a:rPr lang="pt-BR" sz="2400" dirty="0">
                <a:latin typeface="Times New Roman" panose="02020603050405020304" pitchFamily="18" charset="0"/>
                <a:cs typeface="Times New Roman" panose="02020603050405020304" pitchFamily="18" charset="0"/>
              </a:rPr>
              <a:t>. Como não publicou a sua obra em vida, seus poemas eram </a:t>
            </a:r>
            <a:r>
              <a:rPr lang="pt-BR" sz="2400" b="1" dirty="0">
                <a:latin typeface="Times New Roman" panose="02020603050405020304" pitchFamily="18" charset="0"/>
                <a:cs typeface="Times New Roman" panose="02020603050405020304" pitchFamily="18" charset="0"/>
              </a:rPr>
              <a:t>transmitidos oralmente</a:t>
            </a:r>
            <a:r>
              <a:rPr lang="pt-BR" sz="2400" dirty="0">
                <a:latin typeface="Times New Roman" panose="02020603050405020304" pitchFamily="18" charset="0"/>
                <a:cs typeface="Times New Roman" panose="02020603050405020304" pitchFamily="18" charset="0"/>
              </a:rPr>
              <a:t> e só foram reunidos em livro no Século XIX.</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4221088"/>
            <a:ext cx="2743200" cy="1666875"/>
          </a:xfrm>
          <a:prstGeom prst="rect">
            <a:avLst/>
          </a:prstGeom>
        </p:spPr>
      </p:pic>
    </p:spTree>
    <p:extLst>
      <p:ext uri="{BB962C8B-B14F-4D97-AF65-F5344CB8AC3E}">
        <p14:creationId xmlns:p14="http://schemas.microsoft.com/office/powerpoint/2010/main" val="2780859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400" b="1" dirty="0">
                <a:latin typeface="Times New Roman" panose="02020603050405020304" pitchFamily="18" charset="0"/>
                <a:cs typeface="Times New Roman" panose="02020603050405020304" pitchFamily="18" charset="0"/>
              </a:rPr>
              <a:t>Poesia lírica amorosa</a:t>
            </a:r>
            <a:r>
              <a:rPr lang="pt-BR" sz="2400" dirty="0">
                <a:latin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a:p>
            <a:pPr algn="just">
              <a:lnSpc>
                <a:spcPct val="150000"/>
              </a:lnSpc>
              <a:spcBef>
                <a:spcPts val="0"/>
              </a:spcBef>
            </a:pPr>
            <a:r>
              <a:rPr lang="pt-BR" sz="2400" dirty="0" smtClean="0">
                <a:latin typeface="Times New Roman" panose="02020603050405020304" pitchFamily="18" charset="0"/>
                <a:cs typeface="Times New Roman" panose="02020603050405020304" pitchFamily="18" charset="0"/>
              </a:rPr>
              <a:t>dualismo </a:t>
            </a:r>
            <a:r>
              <a:rPr lang="pt-BR" sz="2400" dirty="0">
                <a:latin typeface="Times New Roman" panose="02020603050405020304" pitchFamily="18" charset="0"/>
                <a:cs typeface="Times New Roman" panose="02020603050405020304" pitchFamily="18" charset="0"/>
              </a:rPr>
              <a:t>amoroso </a:t>
            </a:r>
            <a:r>
              <a:rPr lang="pt-BR" sz="2400" dirty="0" smtClean="0">
                <a:latin typeface="Times New Roman" panose="02020603050405020304" pitchFamily="18" charset="0"/>
                <a:cs typeface="Times New Roman" panose="02020603050405020304" pitchFamily="18" charset="0"/>
              </a:rPr>
              <a:t>carne/espírito; </a:t>
            </a:r>
          </a:p>
          <a:p>
            <a:pPr algn="just">
              <a:lnSpc>
                <a:spcPct val="150000"/>
              </a:lnSpc>
              <a:spcBef>
                <a:spcPts val="0"/>
              </a:spcBef>
            </a:pPr>
            <a:r>
              <a:rPr lang="pt-BR" sz="2400" dirty="0" smtClean="0">
                <a:latin typeface="Times New Roman" panose="02020603050405020304" pitchFamily="18" charset="0"/>
                <a:cs typeface="Times New Roman" panose="02020603050405020304" pitchFamily="18" charset="0"/>
              </a:rPr>
              <a:t>desejo sexual; </a:t>
            </a:r>
          </a:p>
          <a:p>
            <a:pPr algn="just">
              <a:lnSpc>
                <a:spcPct val="150000"/>
              </a:lnSpc>
              <a:spcBef>
                <a:spcPts val="0"/>
              </a:spcBef>
            </a:pPr>
            <a:r>
              <a:rPr lang="pt-BR" sz="2400" dirty="0" smtClean="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carpe diem</a:t>
            </a:r>
            <a:r>
              <a:rPr lang="pt-BR" sz="2400" dirty="0" smtClean="0">
                <a:latin typeface="Times New Roman" panose="02020603050405020304" pitchFamily="18" charset="0"/>
                <a:cs typeface="Times New Roman" panose="02020603050405020304" pitchFamily="18" charset="0"/>
              </a:rPr>
              <a:t>”; </a:t>
            </a:r>
          </a:p>
          <a:p>
            <a:pPr algn="just">
              <a:lnSpc>
                <a:spcPct val="150000"/>
              </a:lnSpc>
              <a:spcBef>
                <a:spcPts val="0"/>
              </a:spcBef>
            </a:pPr>
            <a:r>
              <a:rPr lang="pt-BR" sz="2400" dirty="0" smtClean="0">
                <a:latin typeface="Times New Roman" panose="02020603050405020304" pitchFamily="18" charset="0"/>
                <a:cs typeface="Times New Roman" panose="02020603050405020304" pitchFamily="18" charset="0"/>
              </a:rPr>
              <a:t>sentimento </a:t>
            </a:r>
            <a:r>
              <a:rPr lang="pt-BR" sz="2400" dirty="0">
                <a:latin typeface="Times New Roman" panose="02020603050405020304" pitchFamily="18" charset="0"/>
                <a:cs typeface="Times New Roman" panose="02020603050405020304" pitchFamily="18" charset="0"/>
              </a:rPr>
              <a:t>de </a:t>
            </a:r>
            <a:r>
              <a:rPr lang="pt-BR" sz="2400" dirty="0" smtClean="0">
                <a:latin typeface="Times New Roman" panose="02020603050405020304" pitchFamily="18" charset="0"/>
                <a:cs typeface="Times New Roman" panose="02020603050405020304" pitchFamily="18" charset="0"/>
              </a:rPr>
              <a:t>culpa; </a:t>
            </a:r>
          </a:p>
          <a:p>
            <a:pPr algn="just">
              <a:lnSpc>
                <a:spcPct val="150000"/>
              </a:lnSpc>
              <a:spcBef>
                <a:spcPts val="0"/>
              </a:spcBef>
            </a:pPr>
            <a:r>
              <a:rPr lang="pt-BR" sz="2400" dirty="0" smtClean="0">
                <a:latin typeface="Times New Roman" panose="02020603050405020304" pitchFamily="18" charset="0"/>
                <a:cs typeface="Times New Roman" panose="02020603050405020304" pitchFamily="18" charset="0"/>
              </a:rPr>
              <a:t>idealização </a:t>
            </a:r>
            <a:r>
              <a:rPr lang="pt-BR" sz="2400" dirty="0">
                <a:latin typeface="Times New Roman" panose="02020603050405020304" pitchFamily="18" charset="0"/>
                <a:cs typeface="Times New Roman" panose="02020603050405020304" pitchFamily="18" charset="0"/>
              </a:rPr>
              <a:t>da </a:t>
            </a:r>
            <a:r>
              <a:rPr lang="pt-BR" sz="2400" dirty="0" smtClean="0">
                <a:latin typeface="Times New Roman" panose="02020603050405020304" pitchFamily="18" charset="0"/>
                <a:cs typeface="Times New Roman" panose="02020603050405020304" pitchFamily="18" charset="0"/>
              </a:rPr>
              <a:t>mulher; </a:t>
            </a:r>
          </a:p>
          <a:p>
            <a:pPr algn="just">
              <a:lnSpc>
                <a:spcPct val="150000"/>
              </a:lnSpc>
              <a:spcBef>
                <a:spcPts val="0"/>
              </a:spcBef>
            </a:pPr>
            <a:r>
              <a:rPr lang="pt-BR" sz="2400" dirty="0" smtClean="0">
                <a:latin typeface="Times New Roman" panose="02020603050405020304" pitchFamily="18" charset="0"/>
                <a:cs typeface="Times New Roman" panose="02020603050405020304" pitchFamily="18" charset="0"/>
              </a:rPr>
              <a:t>características </a:t>
            </a:r>
            <a:r>
              <a:rPr lang="pt-BR" sz="2400" dirty="0">
                <a:latin typeface="Times New Roman" panose="02020603050405020304" pitchFamily="18" charset="0"/>
                <a:cs typeface="Times New Roman" panose="02020603050405020304" pitchFamily="18" charset="0"/>
              </a:rPr>
              <a:t>do Barroco europeu.</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1595357"/>
            <a:ext cx="2160240" cy="3396522"/>
          </a:xfrm>
          <a:prstGeom prst="rect">
            <a:avLst/>
          </a:prstGeom>
        </p:spPr>
      </p:pic>
    </p:spTree>
    <p:extLst>
      <p:ext uri="{BB962C8B-B14F-4D97-AF65-F5344CB8AC3E}">
        <p14:creationId xmlns:p14="http://schemas.microsoft.com/office/powerpoint/2010/main" val="42701703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fontScale="62500" lnSpcReduction="20000"/>
          </a:bodyPr>
          <a:lstStyle/>
          <a:p>
            <a:pPr marL="0" indent="0" algn="ctr">
              <a:buNone/>
            </a:pPr>
            <a:r>
              <a:rPr lang="pt-BR" dirty="0">
                <a:latin typeface="Times New Roman" panose="02020603050405020304" pitchFamily="18" charset="0"/>
                <a:cs typeface="Times New Roman" panose="02020603050405020304" pitchFamily="18" charset="0"/>
              </a:rPr>
              <a:t>Discreta, e formosíssima Maria,</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Enquanto estamos vendo a qualquer hora</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Em tuas faces a rosada Aurora,</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Em teus olhos, e boca o Sol, e o dia:</a:t>
            </a:r>
          </a:p>
          <a:p>
            <a:pPr marL="0" indent="0" algn="ctr">
              <a:buNone/>
            </a:pPr>
            <a:r>
              <a:rPr lang="pt-BR" dirty="0">
                <a:latin typeface="Times New Roman" panose="02020603050405020304" pitchFamily="18" charset="0"/>
                <a:cs typeface="Times New Roman" panose="02020603050405020304" pitchFamily="18" charset="0"/>
              </a:rPr>
              <a:t> </a:t>
            </a:r>
          </a:p>
          <a:p>
            <a:pPr marL="0" indent="0" algn="ctr">
              <a:buNone/>
            </a:pPr>
            <a:r>
              <a:rPr lang="pt-BR" dirty="0">
                <a:latin typeface="Times New Roman" panose="02020603050405020304" pitchFamily="18" charset="0"/>
                <a:cs typeface="Times New Roman" panose="02020603050405020304" pitchFamily="18" charset="0"/>
              </a:rPr>
              <a:t>Enquanto com gentil descortesia</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O ar, que fresco Adônis te namora,</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Te espalha a rica trança voadora,</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Quando vem passear-te pela fria:</a:t>
            </a:r>
          </a:p>
          <a:p>
            <a:pPr algn="ctr"/>
            <a:endParaRPr lang="pt-BR" dirty="0">
              <a:latin typeface="Times New Roman" panose="02020603050405020304" pitchFamily="18" charset="0"/>
              <a:cs typeface="Times New Roman" panose="02020603050405020304" pitchFamily="18" charset="0"/>
            </a:endParaRPr>
          </a:p>
          <a:p>
            <a:pPr marL="0" indent="0" algn="ctr">
              <a:buNone/>
            </a:pPr>
            <a:r>
              <a:rPr lang="pt-BR" dirty="0">
                <a:latin typeface="Times New Roman" panose="02020603050405020304" pitchFamily="18" charset="0"/>
                <a:cs typeface="Times New Roman" panose="02020603050405020304" pitchFamily="18" charset="0"/>
              </a:rPr>
              <a:t>Goza, goza da flor da mocidade,</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Que o tempo trota a toda ligeireza,</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E imprime em toda a flor sua pisada.</a:t>
            </a:r>
          </a:p>
          <a:p>
            <a:pPr marL="0" indent="0" algn="ctr">
              <a:buNone/>
            </a:pPr>
            <a:r>
              <a:rPr lang="pt-BR" dirty="0">
                <a:latin typeface="Times New Roman" panose="02020603050405020304" pitchFamily="18" charset="0"/>
                <a:cs typeface="Times New Roman" panose="02020603050405020304" pitchFamily="18" charset="0"/>
              </a:rPr>
              <a:t> </a:t>
            </a:r>
          </a:p>
          <a:p>
            <a:pPr marL="0" indent="0" algn="ctr">
              <a:buNone/>
            </a:pPr>
            <a:r>
              <a:rPr lang="pt-BR" dirty="0">
                <a:latin typeface="Times New Roman" panose="02020603050405020304" pitchFamily="18" charset="0"/>
                <a:cs typeface="Times New Roman" panose="02020603050405020304" pitchFamily="18" charset="0"/>
              </a:rPr>
              <a:t>Oh, não aguardes, que a madura idade</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Te converta em flor, essa beleza</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Em terra, em cinza, em pó, em sobra, em nada.</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34825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Classicismo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descr="classicismo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26" y="1327373"/>
            <a:ext cx="8363513" cy="44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4634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154114"/>
            <a:ext cx="8229600" cy="5044058"/>
          </a:xfrm>
        </p:spPr>
        <p:txBody>
          <a:bodyPr>
            <a:normAutofit/>
          </a:bodyPr>
          <a:lstStyle/>
          <a:p>
            <a:pPr algn="just">
              <a:lnSpc>
                <a:spcPct val="150000"/>
              </a:lnSpc>
              <a:spcBef>
                <a:spcPts val="0"/>
              </a:spcBef>
            </a:pPr>
            <a:r>
              <a:rPr lang="pt-BR" sz="2400" b="1" dirty="0" smtClean="0">
                <a:latin typeface="Times New Roman" panose="02020603050405020304" pitchFamily="18" charset="0"/>
                <a:cs typeface="Times New Roman" panose="02020603050405020304" pitchFamily="18" charset="0"/>
              </a:rPr>
              <a:t>Poesia satírica</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foge aos padrões</a:t>
            </a:r>
            <a:r>
              <a:rPr lang="pt-BR" sz="2400" dirty="0" smtClean="0">
                <a:latin typeface="Times New Roman" panose="02020603050405020304" pitchFamily="18" charset="0"/>
                <a:cs typeface="Times New Roman" panose="02020603050405020304" pitchFamily="18" charset="0"/>
              </a:rPr>
              <a:t> pré-estabelecidos pelo Barroco português, voltando-se para a </a:t>
            </a:r>
            <a:r>
              <a:rPr lang="pt-BR" sz="2400" b="1" dirty="0" smtClean="0">
                <a:latin typeface="Times New Roman" panose="02020603050405020304" pitchFamily="18" charset="0"/>
                <a:cs typeface="Times New Roman" panose="02020603050405020304" pitchFamily="18" charset="0"/>
              </a:rPr>
              <a:t>realidade baiana do Século XVII</a:t>
            </a:r>
            <a:r>
              <a:rPr lang="pt-BR" sz="2400" dirty="0" smtClean="0">
                <a:latin typeface="Times New Roman" panose="02020603050405020304" pitchFamily="18" charset="0"/>
                <a:cs typeface="Times New Roman" panose="02020603050405020304" pitchFamily="18" charset="0"/>
              </a:rPr>
              <a:t>. Por se voltar para a realidade do Brasil e pelo uso de vocábulos locais, muitos críticos o consideram como a </a:t>
            </a:r>
            <a:r>
              <a:rPr lang="pt-BR" sz="2400" b="1" dirty="0" smtClean="0">
                <a:latin typeface="Times New Roman" panose="02020603050405020304" pitchFamily="18" charset="0"/>
                <a:cs typeface="Times New Roman" panose="02020603050405020304" pitchFamily="18" charset="0"/>
              </a:rPr>
              <a:t>primeira manifestação nativista da nossa literatura</a:t>
            </a:r>
            <a:r>
              <a:rPr lang="pt-BR" sz="2400" dirty="0" smtClean="0">
                <a:latin typeface="Times New Roman" panose="02020603050405020304" pitchFamily="18" charset="0"/>
                <a:cs typeface="Times New Roman" panose="02020603050405020304" pitchFamily="18" charset="0"/>
              </a:rPr>
              <a:t>. Abaixo, pode-se observar um poema em que ataca os políticos baianos e outro em que ironiza o governador da Bahia.</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9477" y="5083882"/>
            <a:ext cx="862583" cy="1114290"/>
          </a:xfrm>
          <a:prstGeom prst="rect">
            <a:avLst/>
          </a:prstGeom>
        </p:spPr>
      </p:pic>
    </p:spTree>
    <p:extLst>
      <p:ext uri="{BB962C8B-B14F-4D97-AF65-F5344CB8AC3E}">
        <p14:creationId xmlns:p14="http://schemas.microsoft.com/office/powerpoint/2010/main" val="6022243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83865" y="119201"/>
            <a:ext cx="8229600" cy="573184"/>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pic>
        <p:nvPicPr>
          <p:cNvPr id="2" name="Espaço Reservado para Conteú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790699"/>
            <a:ext cx="8496944" cy="5200055"/>
          </a:xfrm>
        </p:spPr>
      </p:pic>
      <p:pic>
        <p:nvPicPr>
          <p:cNvPr id="1026" name="Picture 2" descr="Logo_Etec colori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700769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08821" y="47404"/>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790793"/>
            <a:ext cx="8229600" cy="5407379"/>
          </a:xfrm>
        </p:spPr>
        <p:txBody>
          <a:bodyPr>
            <a:normAutofit/>
          </a:bodyPr>
          <a:lstStyle/>
          <a:p>
            <a:pPr algn="just">
              <a:lnSpc>
                <a:spcPct val="150000"/>
              </a:lnSpc>
              <a:spcBef>
                <a:spcPts val="0"/>
              </a:spcBef>
            </a:pPr>
            <a:r>
              <a:rPr lang="pt-BR" sz="2400" b="1" dirty="0">
                <a:latin typeface="Times New Roman" panose="02020603050405020304" pitchFamily="18" charset="0"/>
                <a:cs typeface="Times New Roman" panose="02020603050405020304" pitchFamily="18" charset="0"/>
              </a:rPr>
              <a:t>Lírica filosófica e religiosa</a:t>
            </a:r>
            <a:r>
              <a:rPr lang="pt-BR" sz="2400" dirty="0">
                <a:latin typeface="Times New Roman" panose="02020603050405020304" pitchFamily="18" charset="0"/>
                <a:cs typeface="Times New Roman" panose="02020603050405020304" pitchFamily="18" charset="0"/>
              </a:rPr>
              <a:t>: na poesia filosófica, aparecem temas como o desconcerto do mundo, as frustações humanas diante da realidade, a transitoriedade da vida e do tempo e a instabilidade das coisas; na lírica religiosa, surgem temáticas como o amor a Deus, a culpa, o arrependimento, o pecado e o perdão. A língua empregada é culta, com muitas inversões e figuras de linguagem.</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4365104"/>
            <a:ext cx="1078607" cy="1695882"/>
          </a:xfrm>
          <a:prstGeom prst="rect">
            <a:avLst/>
          </a:prstGeom>
        </p:spPr>
      </p:pic>
    </p:spTree>
    <p:extLst>
      <p:ext uri="{BB962C8B-B14F-4D97-AF65-F5344CB8AC3E}">
        <p14:creationId xmlns:p14="http://schemas.microsoft.com/office/powerpoint/2010/main" val="15119387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83865" y="25866"/>
            <a:ext cx="8229600" cy="631359"/>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657225"/>
            <a:ext cx="8229600" cy="5540947"/>
          </a:xfrm>
        </p:spPr>
        <p:txBody>
          <a:bodyPr>
            <a:normAutofit fontScale="47500" lnSpcReduction="20000"/>
          </a:bodyPr>
          <a:lstStyle/>
          <a:p>
            <a:pPr marL="0" indent="0" algn="ctr">
              <a:lnSpc>
                <a:spcPct val="150000"/>
              </a:lnSpc>
              <a:spcBef>
                <a:spcPts val="0"/>
              </a:spcBef>
              <a:buNone/>
            </a:pPr>
            <a:r>
              <a:rPr lang="pt-BR" dirty="0">
                <a:latin typeface="Times New Roman" panose="02020603050405020304" pitchFamily="18" charset="0"/>
                <a:cs typeface="Times New Roman" panose="02020603050405020304" pitchFamily="18" charset="0"/>
              </a:rPr>
              <a:t>Ofendi-vos, Meu Deus, bem é verdade, </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É verdade, meu Deus, que hei delinquido, </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Delinquido vos tenho, e ofendido, </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Ofendido vos tem minha maldade. </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  </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Maldade, que encaminha à vaidade, </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Vaidade, que todo me há vencido; </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Vencido quero ver-me, e arrependido, </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Arrependido a tanta enormidade. </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  </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Arrependido estou de coração, </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De coração vos busco, dai-me os braços, </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Abraços, que me rendem vossa luz. </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  </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Luz, que claro me mostra a salvação, </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A salvação </a:t>
            </a:r>
            <a:r>
              <a:rPr lang="pt-BR" dirty="0" err="1">
                <a:latin typeface="Times New Roman" panose="02020603050405020304" pitchFamily="18" charset="0"/>
                <a:cs typeface="Times New Roman" panose="02020603050405020304" pitchFamily="18" charset="0"/>
              </a:rPr>
              <a:t>pertendo</a:t>
            </a:r>
            <a:r>
              <a:rPr lang="pt-BR" dirty="0">
                <a:latin typeface="Times New Roman" panose="02020603050405020304" pitchFamily="18" charset="0"/>
                <a:cs typeface="Times New Roman" panose="02020603050405020304" pitchFamily="18" charset="0"/>
              </a:rPr>
              <a:t> em tais abraços, </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Misericórdia, Amor, Jesus, Jesus.</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465619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83865" y="25866"/>
            <a:ext cx="8229600" cy="631359"/>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657225"/>
            <a:ext cx="8229600" cy="5540947"/>
          </a:xfrm>
        </p:spPr>
        <p:txBody>
          <a:bodyPr>
            <a:normAutofit lnSpcReduction="10000"/>
          </a:bodyPr>
          <a:lstStyle/>
          <a:p>
            <a:pPr marL="0" indent="0" algn="ctr">
              <a:lnSpc>
                <a:spcPct val="150000"/>
              </a:lnSpc>
              <a:spcBef>
                <a:spcPts val="0"/>
              </a:spcBef>
              <a:buNone/>
            </a:pPr>
            <a:r>
              <a:rPr lang="pt-BR" b="1" dirty="0" smtClean="0">
                <a:latin typeface="Times New Roman" panose="02020603050405020304" pitchFamily="18" charset="0"/>
                <a:cs typeface="Times New Roman" panose="02020603050405020304" pitchFamily="18" charset="0"/>
              </a:rPr>
              <a:t>Vídeos</a:t>
            </a:r>
          </a:p>
          <a:p>
            <a:pPr marL="0" indent="0" algn="ctr">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ctr">
              <a:lnSpc>
                <a:spcPct val="150000"/>
              </a:lnSpc>
              <a:spcBef>
                <a:spcPts val="0"/>
              </a:spcBef>
              <a:buNone/>
            </a:pPr>
            <a:r>
              <a:rPr lang="pt-BR" sz="2400" dirty="0">
                <a:latin typeface="Times New Roman" panose="02020603050405020304" pitchFamily="18" charset="0"/>
                <a:cs typeface="Times New Roman" panose="02020603050405020304" pitchFamily="18" charset="0"/>
              </a:rPr>
              <a:t>Barroco </a:t>
            </a:r>
            <a:r>
              <a:rPr lang="pt-BR" sz="2400" dirty="0" smtClean="0">
                <a:latin typeface="Times New Roman" panose="02020603050405020304" pitchFamily="18" charset="0"/>
                <a:cs typeface="Times New Roman" panose="02020603050405020304" pitchFamily="18" charset="0"/>
              </a:rPr>
              <a:t>Brasil: </a:t>
            </a:r>
            <a:r>
              <a:rPr lang="pt-BR" sz="2400" dirty="0">
                <a:latin typeface="Times New Roman" panose="02020603050405020304" pitchFamily="18" charset="0"/>
                <a:cs typeface="Times New Roman" panose="02020603050405020304" pitchFamily="18" charset="0"/>
                <a:hlinkClick r:id="rId2"/>
              </a:rPr>
              <a:t>https://</a:t>
            </a:r>
            <a:r>
              <a:rPr lang="pt-BR" sz="2400" dirty="0" smtClean="0">
                <a:latin typeface="Times New Roman" panose="02020603050405020304" pitchFamily="18" charset="0"/>
                <a:cs typeface="Times New Roman" panose="02020603050405020304" pitchFamily="18" charset="0"/>
                <a:hlinkClick r:id="rId2"/>
              </a:rPr>
              <a:t>www.youtube.com/watch?v=1FN2jCxgnt0</a:t>
            </a:r>
            <a:endParaRPr lang="pt-BR" sz="2400" dirty="0" smtClean="0">
              <a:latin typeface="Times New Roman" panose="02020603050405020304" pitchFamily="18" charset="0"/>
              <a:cs typeface="Times New Roman" panose="02020603050405020304" pitchFamily="18" charset="0"/>
            </a:endParaRPr>
          </a:p>
          <a:p>
            <a:pPr marL="0" indent="0" algn="ctr">
              <a:lnSpc>
                <a:spcPct val="150000"/>
              </a:lnSpc>
              <a:spcBef>
                <a:spcPts val="0"/>
              </a:spcBef>
              <a:buNone/>
            </a:pPr>
            <a:r>
              <a:rPr lang="pt-BR" sz="2400" dirty="0">
                <a:latin typeface="Times New Roman" panose="02020603050405020304" pitchFamily="18" charset="0"/>
                <a:cs typeface="Times New Roman" panose="02020603050405020304" pitchFamily="18" charset="0"/>
              </a:rPr>
              <a:t>Barroco Portugal:  </a:t>
            </a:r>
            <a:r>
              <a:rPr lang="pt-BR" sz="2400" dirty="0">
                <a:latin typeface="Times New Roman" panose="02020603050405020304" pitchFamily="18" charset="0"/>
                <a:cs typeface="Times New Roman" panose="02020603050405020304" pitchFamily="18" charset="0"/>
                <a:hlinkClick r:id="rId3"/>
              </a:rPr>
              <a:t>https://</a:t>
            </a:r>
            <a:r>
              <a:rPr lang="pt-BR" sz="2400" dirty="0" smtClean="0">
                <a:latin typeface="Times New Roman" panose="02020603050405020304" pitchFamily="18" charset="0"/>
                <a:cs typeface="Times New Roman" panose="02020603050405020304" pitchFamily="18" charset="0"/>
                <a:hlinkClick r:id="rId3"/>
              </a:rPr>
              <a:t>www.youtube.com/watch?v=zGVONzNXGSo&amp;list=TLPQMTkwNzIwMjFIry6chZz-6g&amp;index=2</a:t>
            </a:r>
            <a:r>
              <a:rPr lang="pt-BR" sz="2400" dirty="0" smtClean="0">
                <a:latin typeface="Times New Roman" panose="02020603050405020304" pitchFamily="18" charset="0"/>
                <a:cs typeface="Times New Roman" panose="02020603050405020304" pitchFamily="18" charset="0"/>
              </a:rPr>
              <a:t> </a:t>
            </a:r>
          </a:p>
          <a:p>
            <a:pPr marL="0" indent="0" algn="ctr">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Padre Antônio Vieira </a:t>
            </a:r>
            <a:r>
              <a:rPr lang="pt-BR" sz="2400" dirty="0">
                <a:latin typeface="Times New Roman" panose="02020603050405020304" pitchFamily="18" charset="0"/>
                <a:cs typeface="Times New Roman" panose="02020603050405020304" pitchFamily="18" charset="0"/>
              </a:rPr>
              <a:t>- Sermão: </a:t>
            </a:r>
            <a:r>
              <a:rPr lang="pt-BR" sz="2400" dirty="0">
                <a:latin typeface="Times New Roman" panose="02020603050405020304" pitchFamily="18" charset="0"/>
                <a:cs typeface="Times New Roman" panose="02020603050405020304" pitchFamily="18" charset="0"/>
                <a:hlinkClick r:id="rId4"/>
              </a:rPr>
              <a:t>https://</a:t>
            </a:r>
            <a:r>
              <a:rPr lang="pt-BR" sz="2400" dirty="0" smtClean="0">
                <a:latin typeface="Times New Roman" panose="02020603050405020304" pitchFamily="18" charset="0"/>
                <a:cs typeface="Times New Roman" panose="02020603050405020304" pitchFamily="18" charset="0"/>
                <a:hlinkClick r:id="rId4"/>
              </a:rPr>
              <a:t>www.youtube.com/watch?v=2BR49XOF5fA</a:t>
            </a:r>
            <a:r>
              <a:rPr lang="pt-BR" sz="2400" dirty="0" smtClean="0">
                <a:latin typeface="Times New Roman" panose="02020603050405020304" pitchFamily="18" charset="0"/>
                <a:cs typeface="Times New Roman" panose="02020603050405020304" pitchFamily="18" charset="0"/>
              </a:rPr>
              <a:t>  </a:t>
            </a:r>
          </a:p>
          <a:p>
            <a:pPr marL="0" indent="0" algn="ctr">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Gregório de Matos</a:t>
            </a:r>
            <a:r>
              <a:rPr lang="pt-BR"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hlinkClick r:id="rId5"/>
              </a:rPr>
              <a:t>https://</a:t>
            </a:r>
            <a:r>
              <a:rPr lang="pt-BR" sz="2400" dirty="0" smtClean="0">
                <a:latin typeface="Times New Roman" panose="02020603050405020304" pitchFamily="18" charset="0"/>
                <a:cs typeface="Times New Roman" panose="02020603050405020304" pitchFamily="18" charset="0"/>
                <a:hlinkClick r:id="rId5"/>
              </a:rPr>
              <a:t>www.youtube.com/watch?v=UyuYuHPnuu8</a:t>
            </a: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9740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154113"/>
            <a:ext cx="8219255" cy="4684328"/>
          </a:xfrm>
          <a:prstGeom prst="rect">
            <a:avLst/>
          </a:prstGeom>
        </p:spPr>
      </p:pic>
    </p:spTree>
    <p:extLst>
      <p:ext uri="{BB962C8B-B14F-4D97-AF65-F5344CB8AC3E}">
        <p14:creationId xmlns:p14="http://schemas.microsoft.com/office/powerpoint/2010/main" val="1942427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 name="Picture 2" descr="barroco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88" y="1154113"/>
            <a:ext cx="8201911" cy="466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059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Espaço Reservado para Conteúdo 4"/>
          <p:cNvSpPr txBox="1">
            <a:spLocks/>
          </p:cNvSpPr>
          <p:nvPr/>
        </p:nvSpPr>
        <p:spPr>
          <a:xfrm>
            <a:off x="948984" y="2490118"/>
            <a:ext cx="8229600" cy="48574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pt-BR" sz="2400" smtClean="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endParaRPr lang="pt-BR" sz="2400" smtClean="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pt-BR" sz="240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1" name="Picture 2" descr="barroco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547" y="1154113"/>
            <a:ext cx="8190253" cy="470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105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b="1" dirty="0" smtClean="0">
                <a:solidFill>
                  <a:srgbClr val="FF0000"/>
                </a:solidFill>
                <a:latin typeface="Times New Roman" panose="02020603050405020304" pitchFamily="18" charset="0"/>
                <a:cs typeface="Times New Roman" panose="02020603050405020304" pitchFamily="18" charset="0"/>
              </a:rPr>
              <a:t>Barroco</a:t>
            </a:r>
            <a:endParaRPr lang="pt-BR"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Espaço Reservado para Conteúdo 4"/>
          <p:cNvSpPr txBox="1">
            <a:spLocks/>
          </p:cNvSpPr>
          <p:nvPr/>
        </p:nvSpPr>
        <p:spPr>
          <a:xfrm>
            <a:off x="948984" y="2490118"/>
            <a:ext cx="8229600" cy="48574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pt-BR" sz="2400" smtClean="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endParaRPr lang="pt-BR" sz="2400" smtClean="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pt-BR" sz="240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7171" name="Picture 3" descr="barroco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58" y="1237803"/>
            <a:ext cx="8235442" cy="456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809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3070</TotalTime>
  <Words>2772</Words>
  <Application>Microsoft Office PowerPoint</Application>
  <PresentationFormat>Apresentação na tela (4:3)</PresentationFormat>
  <Paragraphs>321</Paragraphs>
  <Slides>54</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54</vt:i4>
      </vt:variant>
    </vt:vector>
  </HeadingPairs>
  <TitlesOfParts>
    <vt:vector size="58" baseType="lpstr">
      <vt:lpstr>Arial</vt:lpstr>
      <vt:lpstr>Calibri</vt:lpstr>
      <vt:lpstr>Times New Roman</vt:lpstr>
      <vt:lpstr>Tema do Office</vt:lpstr>
      <vt:lpstr>Classicismo</vt:lpstr>
      <vt:lpstr>Classicismo</vt:lpstr>
      <vt:lpstr>Classicismo</vt:lpstr>
      <vt:lpstr>Classicismo</vt:lpstr>
      <vt:lpstr>Classicismo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lpstr>Barroco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PREVIDÊNCIA COMPLEMENTAR</dc:title>
  <dc:creator>Usuário</dc:creator>
  <cp:lastModifiedBy>ARTHUR VINÍCIUS FEITOSA FURTADO</cp:lastModifiedBy>
  <cp:revision>335</cp:revision>
  <dcterms:created xsi:type="dcterms:W3CDTF">2018-05-26T12:30:19Z</dcterms:created>
  <dcterms:modified xsi:type="dcterms:W3CDTF">2021-07-19T20:17:44Z</dcterms:modified>
</cp:coreProperties>
</file>