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7" r:id="rId2"/>
    <p:sldId id="309" r:id="rId3"/>
    <p:sldId id="310" r:id="rId4"/>
    <p:sldId id="311" r:id="rId5"/>
    <p:sldId id="312" r:id="rId6"/>
    <p:sldId id="313" r:id="rId7"/>
    <p:sldId id="314" r:id="rId8"/>
    <p:sldId id="315" r:id="rId9"/>
    <p:sldId id="341" r:id="rId10"/>
    <p:sldId id="316" r:id="rId11"/>
    <p:sldId id="331" r:id="rId12"/>
    <p:sldId id="321" r:id="rId13"/>
    <p:sldId id="322" r:id="rId14"/>
    <p:sldId id="336" r:id="rId15"/>
    <p:sldId id="324" r:id="rId16"/>
    <p:sldId id="326" r:id="rId17"/>
    <p:sldId id="327" r:id="rId18"/>
    <p:sldId id="328" r:id="rId19"/>
    <p:sldId id="332" r:id="rId20"/>
    <p:sldId id="333" r:id="rId21"/>
    <p:sldId id="334" r:id="rId22"/>
    <p:sldId id="337" r:id="rId23"/>
    <p:sldId id="338" r:id="rId24"/>
    <p:sldId id="340" r:id="rId25"/>
    <p:sldId id="343" r:id="rId26"/>
    <p:sldId id="344" r:id="rId27"/>
    <p:sldId id="345" r:id="rId28"/>
    <p:sldId id="346" r:id="rId29"/>
    <p:sldId id="347" r:id="rId30"/>
    <p:sldId id="348" r:id="rId31"/>
    <p:sldId id="317" r:id="rId32"/>
    <p:sldId id="318" r:id="rId33"/>
    <p:sldId id="319" r:id="rId34"/>
    <p:sldId id="323" r:id="rId35"/>
    <p:sldId id="330" r:id="rId36"/>
    <p:sldId id="320" r:id="rId37"/>
    <p:sldId id="325" r:id="rId38"/>
    <p:sldId id="329" r:id="rId39"/>
    <p:sldId id="342" r:id="rId40"/>
    <p:sldId id="350" r:id="rId41"/>
    <p:sldId id="351" r:id="rId42"/>
    <p:sldId id="352" r:id="rId4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29/09/2019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TERMOS DA ORAÇÃO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9205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determinado	simples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Sujeito				composto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oculto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Essenciais				indeterminado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Predicado		nominal		predicativo do sujeito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verbal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verbo-nominal	predicativo do sujeito/objeto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Complemento verbal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Integrantes	Complemento nominal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Agente da passiva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Adjunto adnominal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Acessórios	Adjunto adverbial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Aposto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Vocativo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1763688" y="980728"/>
            <a:ext cx="288032" cy="2304256"/>
          </a:xfrm>
          <a:prstGeom prst="leftBrace">
            <a:avLst>
              <a:gd name="adj1" fmla="val 8333"/>
              <a:gd name="adj2" fmla="val 4851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have esquerda 9"/>
          <p:cNvSpPr/>
          <p:nvPr/>
        </p:nvSpPr>
        <p:spPr>
          <a:xfrm>
            <a:off x="3563888" y="980728"/>
            <a:ext cx="216023" cy="1224136"/>
          </a:xfrm>
          <a:prstGeom prst="leftBrace">
            <a:avLst>
              <a:gd name="adj1" fmla="val 8333"/>
              <a:gd name="adj2" fmla="val 283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have esquerda 11"/>
          <p:cNvSpPr/>
          <p:nvPr/>
        </p:nvSpPr>
        <p:spPr>
          <a:xfrm>
            <a:off x="5580112" y="980728"/>
            <a:ext cx="261743" cy="720080"/>
          </a:xfrm>
          <a:prstGeom prst="leftBrace">
            <a:avLst>
              <a:gd name="adj1" fmla="val 8333"/>
              <a:gd name="adj2" fmla="val 132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have esquerda 14"/>
          <p:cNvSpPr/>
          <p:nvPr/>
        </p:nvSpPr>
        <p:spPr>
          <a:xfrm>
            <a:off x="3563888" y="2564904"/>
            <a:ext cx="216023" cy="648072"/>
          </a:xfrm>
          <a:prstGeom prst="leftBrace">
            <a:avLst>
              <a:gd name="adj1" fmla="val 8333"/>
              <a:gd name="adj2" fmla="val 262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have esquerda 15"/>
          <p:cNvSpPr/>
          <p:nvPr/>
        </p:nvSpPr>
        <p:spPr>
          <a:xfrm>
            <a:off x="1763688" y="3573016"/>
            <a:ext cx="288032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16"/>
          <p:cNvSpPr/>
          <p:nvPr/>
        </p:nvSpPr>
        <p:spPr>
          <a:xfrm>
            <a:off x="1763688" y="4797152"/>
            <a:ext cx="288032" cy="7920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a direita 17"/>
          <p:cNvSpPr/>
          <p:nvPr/>
        </p:nvSpPr>
        <p:spPr>
          <a:xfrm>
            <a:off x="5004048" y="2564904"/>
            <a:ext cx="837807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 para a direita 19"/>
          <p:cNvSpPr/>
          <p:nvPr/>
        </p:nvSpPr>
        <p:spPr>
          <a:xfrm>
            <a:off x="5580112" y="3068960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78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D) Existem três maneiras de indeterminar o sujeito: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Colocando o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na 3ª pessoa do plural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Ex1.: Roubaram o meu lápis.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Usando-se o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 </a:t>
            </a:r>
            <a:r>
              <a:rPr lang="pt-BR" sz="5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junto a verbos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(VL, VI, VTI e VTDI):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Ex.2: Trabalha-se demais aqui.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sujeito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525" y="4400305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7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D) Existem três maneiras de indeterminar o sujeito: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Com o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no infinitivo impessoal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Era penoso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estudar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todo aquele conteúdo.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É triste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assistir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estas cenas tão trágicas.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1" name="Picture 3" descr="C:\Users\Usuário\JEC\Pictures\Educandário\Imagens para aulas\cat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005064"/>
            <a:ext cx="2714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29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ESCREVER MELHOR...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Dica: use o sujeito oculto para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evitar repetições desnecessárias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seus textos:</a:t>
            </a:r>
          </a:p>
          <a:p>
            <a:pPr marL="0" indent="0" algn="just"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 Pedro II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um homem culto.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 Pedro II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gostava de governar.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 Pedro II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lutou para manter o trono.</a:t>
            </a:r>
          </a:p>
          <a:p>
            <a:pPr marL="0" indent="0" algn="just">
              <a:buNone/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Correto: </a:t>
            </a:r>
            <a:r>
              <a:rPr lang="pt-BR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 Pedro II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um homem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culto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gostava de governar.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lutou para manter o trono.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dom pedroI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94395"/>
            <a:ext cx="1595636" cy="154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67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ESCREVER MELHOR...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Dica 2: nunca se esqueça que o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flexiona-se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pessoa e número em função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avião decolou.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aviões decolaram.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converb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88604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80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Identifique e classifique o sujeito.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De repente, a campainha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tocou.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Óculos, peruca e um bigode falso são os meus adereços de Carnaval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Vive-se muito bem nesta cidadezinha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Temos de levantar cedo amanhã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Vive-se cansado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Falam muito mal inglês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–Livros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um bom vinho serão a minha companhia esta noite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trabalhadores lutam por melhores condições de trabalho.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 muito de você.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barata entrou pelo ralo.</a:t>
            </a:r>
            <a:endParaRPr lang="pt-BR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45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Assinale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onde o sujeito não foi corretamente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grifado.</a:t>
            </a:r>
          </a:p>
          <a:p>
            <a:pPr marL="0" indent="0" algn="just">
              <a:buNone/>
            </a:pP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pressentimento terrível tomou conta de 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todos.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Nenhum 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colega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meu esteve na festa.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vez em quando, 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novos interessados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apresentavam.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cartas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estavam sobre a mesa.</a:t>
            </a: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Carolina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chorava compulsivamente.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1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(FMPA-MG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Assinale a alternativa que indica corretamente um dos sujeitos do seguinte período: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“Quando me procurar o desencanto, eu direi, sereno e confiante, que a vida não me foi de todo inútil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indent="0" algn="just"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indeterminado.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eu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(elíptico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desencanto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me.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inexistente.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5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(FMU-SP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sujeito da afirmação com que se inicia o Hino Nacional Brasileiro é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Ouviram do Ipiranga as margens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plácidas/ De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povo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heroico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brado retumbante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...”</a:t>
            </a:r>
          </a:p>
          <a:p>
            <a:pPr marL="0" indent="0"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indeterminado.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um povo heroico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margens plácidas</a:t>
            </a: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 brado retumbante.</a:t>
            </a: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ujeito oculto.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2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(FMU-SP) Observe a estrofe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Lembra-me que, em certo dia.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rua, ao sol de verão,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Envenenado morria,</a:t>
            </a:r>
            <a:b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pobre cão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Aparece aí a inversão do:</a:t>
            </a:r>
          </a:p>
          <a:p>
            <a:pPr marL="0" indent="0" algn="just">
              <a:buNone/>
            </a:pP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direto: 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pobre cão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sujeito: 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pobre cão.</a:t>
            </a:r>
            <a:endParaRPr lang="pt-BR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sujeito: 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certo dia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predicado: 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lembra-me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predicativo do sujeito: 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pt-BR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(UFMA) Há sujeito indeterminado em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 pássaro voou assustado.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Surgiram reclamações contra o cruzado.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Ouvem-se vozes na sala vizinha.</a:t>
            </a:r>
            <a:b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Ali, rouba-se no atacado e no varejo</a:t>
            </a:r>
            <a:r>
              <a:rPr lang="pt-B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52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SUJEITO E PREDICADO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da oração a quem o verbo se refere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sobre o qual se faz uma declaração.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 que declara algo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respeito do sujeito.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Encontrado o sujeito, tudo o que sobra na oração é predicado.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ujeito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265186"/>
            <a:ext cx="2155867" cy="172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(FOC-SP) Duas orações abaixo têm sujeito indeterminado. Assinale-as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Projetavam-se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avenidas largas.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Há alguém esperando você.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No meio das exclamações, ouviu-se um risinho de mofa.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Falava-se muito sobre a possibilidade de escalar a montanha</a:t>
            </a:r>
            <a:r>
              <a:rPr lang="pt-BR" sz="9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Até isso chegaram a dizer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 e II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III e IV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IV e V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III e V</a:t>
            </a:r>
            <a:b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 e V</a:t>
            </a: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97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(UFPR) Dê a soma da(s) alternativa(s) que apresente(m) sujeito indeterminado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 – Alugaram-se muitos apartamentos na praia.</a:t>
            </a:r>
            <a:b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02 – Neste estado há muitos desempregados.</a:t>
            </a:r>
            <a:b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04 – Ontem fecharam a loja bem cedo</a:t>
            </a:r>
            <a:r>
              <a:rPr lang="pt-BR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 – Trabalhou-se muito na última eleição</a:t>
            </a:r>
            <a:r>
              <a:rPr lang="pt-BR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– Espera-se você no próximo feriado.</a:t>
            </a:r>
            <a:b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– Duvidou-se de sua palavra</a:t>
            </a:r>
            <a:r>
              <a:rPr lang="pt-BR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a classificação do sujeito, estão corretas as proposições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O sujeito será determinado simples quando apresentar um único núcleo, ou seja, quando o sujeito for formado por uma única palavra principal.</a:t>
            </a:r>
          </a:p>
          <a:p>
            <a:pPr marL="0" indent="0" algn="just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O sujeito será determinado composto quando apresentar dois ou mais núcleos.</a:t>
            </a:r>
          </a:p>
          <a:p>
            <a:pPr marL="0" indent="0" algn="just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Nas orações em que o sujeito é determinado elíptico, não é possível identificá-lo, pois esse não existe.</a:t>
            </a:r>
          </a:p>
          <a:p>
            <a:pPr marL="0" indent="0" algn="just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É possível identificar o sujeito indeterminado por meio da análise do contexto da oração ou ainda através da desinência verbal.</a:t>
            </a:r>
          </a:p>
          <a:p>
            <a:pPr marL="0" indent="0" algn="just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Há três estruturas sintáticas capazes de indeterminar o sujeito: oração com verbo na 3ª pessoa do plural; oração com verbo na 3ª pessoa do singular acrescido do pronome 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oração com o verbo no infinitivo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impessoal.</a:t>
            </a:r>
          </a:p>
          <a:p>
            <a:pPr marL="0" indent="0">
              <a:buNone/>
            </a:pP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III e IV.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III e V.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I, II e IV.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I, II e V</a:t>
            </a: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I e V.</a:t>
            </a: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(PUC) “Nesse momento começaram a feri-lo nas mãos a pau”. Nessa frase o sujeito do verbo é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nas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mãos.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indeterminado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eles (determinado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inexistente ou eles, depende do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contexto.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N.d.a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7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(Mackenzie) Assinale a alternativa em que nada funciona como sujeito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Nada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Nada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Nada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somos.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Nada me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perturba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N.d.a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9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Leia o poema abaixo e responda às questões: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AULA DE PORTUGUÊS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linguagem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ponta da língua,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tão fácil de falar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de entender.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linguagem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superfície estrelada de letras,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sabe lá o que ela quer dizer?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Carlos Góis, ele é quem sabe,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vai desmatando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amazonas de minha ignorância.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Figuras de gramática, </a:t>
            </a:r>
            <a:r>
              <a:rPr lang="pt-BR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esquipáticas</a:t>
            </a: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atropelam-me, aturdem-me, sequestram-me.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esqueci a língua em que comia,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que pedia para ir lá fora,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que levava e dava pontapé,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língua, breve língua entrecortada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namoro com a prima.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português são dois; o outro, mistério.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7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Explique quais são os dois portugueses abordados no texto, justificando por que um deles pode ser considerado um mistério?</a:t>
            </a:r>
          </a:p>
          <a:p>
            <a:pPr marL="0" indent="0" algn="just"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Observe a oração: “Já esqueci a língua em que comia (...)”. Identifique o sujeito e justifique qual é a intenção de empregá-lo.</a:t>
            </a:r>
          </a:p>
          <a:p>
            <a:pPr marL="0" indent="0" algn="just">
              <a:buNone/>
            </a:pP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Retire do poema uma frase em que tenha sido empregado um sujeito simples.</a:t>
            </a:r>
            <a:endParaRPr lang="pt-BR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46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Observe o trecho da canção abaixo e responda às questões:</a:t>
            </a:r>
          </a:p>
          <a:p>
            <a:pPr marL="0" indent="0" algn="just">
              <a:buNone/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Onde Andei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(Nando Reis)</a:t>
            </a:r>
          </a:p>
          <a:p>
            <a:pPr marL="0" indent="0" algn="just">
              <a:buNone/>
            </a:pPr>
            <a:endParaRPr lang="pt-BR" sz="7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Desculpe</a:t>
            </a: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Estou um pouco atrasado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espero que ainda dê tempo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dizer que andei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Errado e eu entendo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suas queixas tão justificáveis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falta que eu fiz nessa semana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Coisas que pareceriam óbvias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pra uma criança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onde andei?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Enquanto você me procurava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que eu te dei?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muito pouco quase nada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que eu deixei?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 roupas penduradas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 que eu sei?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você é mesmo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aquilo que me faltava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Amor eu sinto a sua falta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a falta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a morte da esperança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um dia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roubaram o seu carro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Deixou uma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lembrança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vida é mesmo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Coisa muito frágil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bobagem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irrelevância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Diante da eternidade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amor de quem se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onde andei?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Enquanto você me procurava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que eu te dei?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muito pouco quase nada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 que eu deixei?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Algumas roupas penduradas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Será que eu sei?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você é mesmo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 aquilo que me faltava</a:t>
            </a:r>
            <a:endParaRPr lang="pt-BR" sz="1600" dirty="0"/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8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Explique a relação entre o título da canção e o seu conteúdo.</a:t>
            </a:r>
          </a:p>
          <a:p>
            <a:pPr marL="0" indent="0" algn="just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Por que o eu-lírico questiona-se a respeito da forma como tem se comportado?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Na oração “Será que eu sei?”, o “eu” é um sujeito expresso. Se o autor da letra da canção não quisesse identificar o autor da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ção, como ficaria escrita a frase?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Será que sabemos?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Será que ele sabe?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Será que sabem?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Será que eles sabem? 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9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Identifique e classifique os sujeito das frases abaixo. Em seguida, justifique o seu uso:</a:t>
            </a:r>
          </a:p>
          <a:p>
            <a:pPr marL="0" indent="0" algn="just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“... que roubaram o meu carro”.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Sujeito: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Classificação: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Justificativa: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II) “Enquanto você me procurava”.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Sujeito: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Classificação: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Justificativa:</a:t>
            </a:r>
          </a:p>
          <a:p>
            <a:pPr marL="0" indent="0" algn="just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SUJEITO E PREDICADO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encontrar o sujeito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basta fazer a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“o quê?” ou “quem?”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o verbo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Veja: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Ex1: Minhas aulas </a:t>
            </a:r>
            <a:r>
              <a:rPr lang="pt-BR" sz="5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começam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hoje.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 O que começam hoje?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Resposta: Minhas aulas (sujeito).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Ex2: Roberto </a:t>
            </a:r>
            <a:r>
              <a:rPr lang="pt-BR" sz="5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ensina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Geografia.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ensina Geografia?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Resposta: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Roberto (sujeito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Ex3: Ninguém </a:t>
            </a:r>
            <a:r>
              <a:rPr lang="pt-BR" sz="5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ousava mexer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Rubens.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Pergunta: Quem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ousava mexer?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Resposta: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(sujeito).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3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III) “Estou um pouco atrasado”.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Sujeito: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Classificação:</a:t>
            </a: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Justificativa:</a:t>
            </a:r>
          </a:p>
          <a:p>
            <a:pPr marL="0" indent="0" algn="just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6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SEM SUJEITO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Sempre que o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impessoal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será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 sujeito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 impessoal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aquele que se usa apenas na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 do singular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Os principais são:</a:t>
            </a:r>
          </a:p>
          <a:p>
            <a:pPr marL="0" indent="0" algn="just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Verbos que indicam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fenômeno da natureza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chover, ventar, nevar, anoitecer, amanhecer.</a:t>
            </a: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Ventou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bastante ontem.</a:t>
            </a:r>
          </a:p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Choverá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forte amanhã.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sujeito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65" y="4611682"/>
            <a:ext cx="2633836" cy="151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59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SEM SUJEITO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Verbo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indicando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 decorrido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fenômeno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natural.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muito frio no Sul do Brasil.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cinco horas que aguardo a sua chegada.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sentido de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existir, acontecer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realizar-se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indicando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muitos ingressos à venda.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Houve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eleições este ano.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reuniões aqui.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muitos anos que não viajo.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5" name="Picture 3" descr="C:\Users\Usuário\JEC\Pictures\Educandário\Imagens para aulas\cão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863" y="4982256"/>
            <a:ext cx="1716274" cy="1142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71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SEM SUJEITO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Verbos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bastar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chegar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Basta 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reclamações!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Chega 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escândalos!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Verbos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estar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exprimem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cronológico ou meteorológico: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hora da noite.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Eram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sete horas da noite.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Já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escuro em Santos.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Usuário\JEC\Pictures\Educandário\Imagens para aulas\fatca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732846"/>
            <a:ext cx="2110204" cy="139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65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SEM SUJEITO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Dica: Todos os verbos impessoais, quando acompanhados de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auxiliares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transmitem a estes a sua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impessoalidade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Costuma fazer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invernos rigorosos no Sul.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 fazer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dez dias que não durmo.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 havendo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comícios em toda a parte.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 fazer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muitos anos que não viajo.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do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4365104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ORAÇÕES SEM SUJEITO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verbos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indicam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fenômenos da natureza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quando usados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 de seu contexto habitual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podem ter sujeito e plural.</a:t>
            </a:r>
          </a:p>
          <a:p>
            <a:pPr marL="0" indent="0" algn="just">
              <a:buNone/>
            </a:pP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Choveram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aplausos na palestra.</a:t>
            </a:r>
            <a:endParaRPr lang="pt-BR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Choveram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críticas por causa de seu discurso.</a:t>
            </a: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Usuário\JEC\Pictures\Educandário\Imagens para aulas\prov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2" y="4221088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377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REGRAS DE PONTUAÇÃO 1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Não se usa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entre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predicado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Errado.: Os pequenos irmãos de Zulmira</a:t>
            </a:r>
            <a:r>
              <a:rPr lang="pt-B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destruíram o meu jardim.</a:t>
            </a:r>
          </a:p>
          <a:p>
            <a:pPr marL="0" indent="0" algn="just">
              <a:buNone/>
            </a:pP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Certo.: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pequenos irmãos de </a:t>
            </a:r>
            <a:r>
              <a:rPr lang="pt-B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Zulmira </a:t>
            </a:r>
            <a:r>
              <a:rPr lang="pt-B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destruíram o meu jardim.</a:t>
            </a:r>
          </a:p>
          <a:p>
            <a:pPr marL="0" indent="0" algn="just">
              <a:buNone/>
            </a:pPr>
            <a:endParaRPr lang="pt-B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sujeito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14908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08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(PUC-SP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Identifique a alternativa que contém uma oração sem sujeito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Ontem fez muito calor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5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Vive-se bem em apartamentos.</a:t>
            </a: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Existem muitos apartamentos à venda.</a:t>
            </a: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dia de ontem foi muito quente.</a:t>
            </a:r>
            <a:endParaRPr lang="pt-BR" sz="5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Vendem-se apartamentos.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74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5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CEFET-PR)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Assinale </a:t>
            </a: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em que há oração sem sujeito</a:t>
            </a: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Esperanças haverá sempre</a:t>
            </a:r>
            <a:r>
              <a:rPr lang="pt-BR" sz="5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Ninguém trovejou de tanta raiva quanto eu.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Haveria desejado ele tudo isso?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Alguém havia aberto a porta.</a:t>
            </a:r>
          </a:p>
          <a:p>
            <a:pPr marL="0" indent="0">
              <a:buNone/>
            </a:pPr>
            <a:r>
              <a:rPr lang="pt-BR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Choveu papel picado nas ruas de Curitiba. </a:t>
            </a:r>
          </a:p>
          <a:p>
            <a:pPr marL="0" indent="0" algn="just">
              <a:buNone/>
            </a:pPr>
            <a:r>
              <a:rPr lang="pt-BR" sz="5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1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(PUC-SP) O verbo ser na oração “Eram cinco horas da manhã...”, é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pessoal e concorda com o sujeito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indeterminado.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impessoal e concorda com o objeto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impessoal e concorda com o sujeito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indeterminado.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Impessoal e concorda com a expressão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numérica</a:t>
            </a:r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Pessoal e concorda com a expressão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numérica.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SUJEITO E PREDICADO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Achado o sujeito, agora é só separá-lo do predicado (restante da oração).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Ex1: Minhas aulas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começam hoje.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Sujeito	      Predicado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Ex2: Roberto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ensina Geografia.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Sujeito	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Predicado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Ex3: Ninguém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ousava mexer com Rubens.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Sujeito	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Predicado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eta para cima 1"/>
          <p:cNvSpPr/>
          <p:nvPr/>
        </p:nvSpPr>
        <p:spPr>
          <a:xfrm>
            <a:off x="1763688" y="2270754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cima 9"/>
          <p:cNvSpPr/>
          <p:nvPr/>
        </p:nvSpPr>
        <p:spPr>
          <a:xfrm>
            <a:off x="3141382" y="2270754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cima 10"/>
          <p:cNvSpPr/>
          <p:nvPr/>
        </p:nvSpPr>
        <p:spPr>
          <a:xfrm>
            <a:off x="1483482" y="3473186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cima 12"/>
          <p:cNvSpPr/>
          <p:nvPr/>
        </p:nvSpPr>
        <p:spPr>
          <a:xfrm>
            <a:off x="1547664" y="4725144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cima 13"/>
          <p:cNvSpPr/>
          <p:nvPr/>
        </p:nvSpPr>
        <p:spPr>
          <a:xfrm>
            <a:off x="2843808" y="3473186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cima 14"/>
          <p:cNvSpPr/>
          <p:nvPr/>
        </p:nvSpPr>
        <p:spPr>
          <a:xfrm>
            <a:off x="3347864" y="4671926"/>
            <a:ext cx="216024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51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7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Observe o trecho da canção abaixo e responda às questões:</a:t>
            </a:r>
          </a:p>
          <a:p>
            <a:pPr marL="0" indent="0" algn="just">
              <a:buNone/>
            </a:pPr>
            <a:r>
              <a:rPr lang="pt-BR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Roda Vida </a:t>
            </a:r>
            <a:r>
              <a:rPr lang="pt-BR" sz="7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(Chico Buarque)</a:t>
            </a:r>
          </a:p>
          <a:p>
            <a:pPr marL="0" indent="0" algn="just">
              <a:buNone/>
            </a:pPr>
            <a:endParaRPr lang="pt-BR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 dias que a gente se sente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quem partiu ou morreu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gente estancou de repente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foi o mundo então que cresceu…</a:t>
            </a:r>
          </a:p>
          <a:p>
            <a:pPr marL="0" indent="0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gente quer ter voz ativa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nosso destino mandar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eis que chega a roda viva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carrega o destino </a:t>
            </a:r>
            <a:r>
              <a:rPr lang="pt-B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</a:t>
            </a: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 …</a:t>
            </a:r>
          </a:p>
          <a:p>
            <a:pPr marL="0" indent="0">
              <a:buNone/>
            </a:pPr>
            <a: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Roda mundo, roda gigante</a:t>
            </a:r>
            <a:b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Roda moinho, roda pião</a:t>
            </a:r>
            <a:b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tempo rodou num instante</a:t>
            </a:r>
            <a:b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 voltas do meu coração…</a:t>
            </a:r>
          </a:p>
          <a:p>
            <a:pPr marL="0" indent="0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gente vai contra a corrente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Até não poder resistir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volta do barco é que sente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quanto deixou de cumprir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 tempo que a gente cultiva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mais linda roseira que há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eis que chega a roda viva</a:t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carrega a roseira </a:t>
            </a:r>
            <a:r>
              <a:rPr lang="pt-B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</a:t>
            </a: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lá…</a:t>
            </a:r>
          </a:p>
          <a:p>
            <a:pPr marL="0" indent="0">
              <a:buNone/>
            </a:pPr>
            <a: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Roda mundo, roda </a:t>
            </a:r>
            <a:r>
              <a:rPr lang="pt-B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gigante...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roda da saia mulata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quer mais rodar não senhor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posso fazer serenata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roda de samba acabou…</a:t>
            </a:r>
          </a:p>
          <a:p>
            <a:pPr marL="0" indent="0"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gente toma a iniciativa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Viola na rua a cantar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eis que chega a roda viva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carrega a viola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lá…</a:t>
            </a:r>
          </a:p>
          <a:p>
            <a:pPr marL="0" indent="0">
              <a:buNone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Roda mundo, roda gigante... </a:t>
            </a:r>
            <a:endParaRPr lang="pt-BR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samba, a viola, a roseira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um dia a fogueira queimou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tudo ilusão passageira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a brisa primeira levou…</a:t>
            </a:r>
          </a:p>
          <a:p>
            <a:pPr marL="0" indent="0">
              <a:buNone/>
            </a:pP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peito a saudade cativa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 força pro tempo parar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eis que chega a roda viva</a:t>
            </a:r>
            <a:b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carrega a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saudade </a:t>
            </a:r>
            <a:r>
              <a:rPr lang="pt-BR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prá</a:t>
            </a:r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 </a:t>
            </a:r>
            <a:r>
              <a:rPr lang="pt-B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pt-B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Roda mundo, roda gigante...</a:t>
            </a:r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18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Explique o que o eu-lírico transmite ao usar a expressão “roda viva”, de acordo com o contexto do poema.</a:t>
            </a:r>
          </a:p>
          <a:p>
            <a:pPr marL="0" indent="0" algn="just">
              <a:buNone/>
            </a:pPr>
            <a:endParaRPr lang="pt-BR" sz="8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Qual é o protesto presente na canção?</a:t>
            </a:r>
          </a:p>
          <a:p>
            <a:pPr marL="0" indent="0" algn="just">
              <a:buNone/>
            </a:pP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Na frase “Faz tempo que a gente cultiva...”, por que o verbo “fazer” é impessoal?</a:t>
            </a:r>
          </a:p>
          <a:p>
            <a:pPr marL="0" indent="0" algn="just">
              <a:buNone/>
            </a:pPr>
            <a:endParaRPr lang="pt-BR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Assinale as alternativas em que o verbo é impessoal.</a:t>
            </a:r>
          </a:p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São sete horas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</a:t>
            </a:r>
            <a:r>
              <a:rPr lang="pt-BR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letra da canção </a:t>
            </a:r>
            <a:r>
              <a:rPr lang="pt-BR" sz="8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Roda Viva </a:t>
            </a: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muito crítica.</a:t>
            </a:r>
          </a:p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Choveram elogios ao Chico Buarque.</a:t>
            </a:r>
          </a:p>
          <a:p>
            <a:pPr marL="0" indent="0" algn="just">
              <a:buNone/>
            </a:pPr>
            <a:r>
              <a:rPr lang="pt-BR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  ) No dia da gravação dessa música, chovia muito</a:t>
            </a:r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76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Reescreva as orações seguintes, substituindo as expressões sublinhadas pelas palavras entre parênteses. Faça a concordância adequada:</a:t>
            </a:r>
          </a:p>
          <a:p>
            <a:pPr marL="0" indent="0">
              <a:buNone/>
            </a:pP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casa, </a:t>
            </a:r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existiam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muitas formigas venenosas. (haver)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Existem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muitas crianças como Tiago. (haver)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Havia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muitos morcegos na casa de ossos. (existir)</a:t>
            </a:r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Ainda </a:t>
            </a:r>
            <a:r>
              <a:rPr lang="pt-BR" sz="6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pt-B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pessoas que têm pesadelos como o de Tiago. (existir)</a:t>
            </a:r>
            <a:endParaRPr lang="pt-B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sujeito é conhecido. Pode ser: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A)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simples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formado por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 só núcleo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Ex1.: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menino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brigou ontem.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Ex.2: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meninos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brigaram ontem.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composto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formado por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 ou mais núcleos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Ex1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menino e a menina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escalaram a árvore.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Ex.2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sargento e os cabos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 ensinaram a atirar.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uário\JEC\Pictures\Educandário\Imagens para aulas\sujeito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89412"/>
            <a:ext cx="1750318" cy="192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24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C)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oculto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 sujeito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está expresso na oração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 ser identificado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seja pela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desinência verbal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seja por estar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expresso em uma oração anterio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Ex1.: Estive em Roma. (Eu)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Ex.2: Estávamos na sala de visitas. (Nós)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Ex3.: Saulo comprou um carro. Gastou todas as suas economias. (Saulo)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uário\JEC\Pictures\Educandário\Imagens para aulas\sujeito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0457" y="4191908"/>
            <a:ext cx="1783085" cy="177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 oculto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pode ser chamado de implícito, elíptico ou desinencial.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sujeit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92896"/>
            <a:ext cx="4896544" cy="3330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9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D)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Indeterminado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pode ser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determinado,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conhecido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Ex1.: Falaram mal de você.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Ex.2: Precisa-se de vendedores.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sujeito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933056"/>
            <a:ext cx="1999109" cy="1999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9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 DE SUJEITOS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5740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Por que usamos o sujeito indeterminado?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Usamos em situações na quais </a:t>
            </a:r>
            <a:r>
              <a:rPr lang="pt-BR" sz="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desejamos ou não podemos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identificar quem praticou determinada ação.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Ex1.: Falaram mal de você.</a:t>
            </a: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Ex.2: Furtaram a minha carteira.</a:t>
            </a: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ujeito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8610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83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</TotalTime>
  <Words>2047</Words>
  <Application>Microsoft Office PowerPoint</Application>
  <PresentationFormat>Apresentação na tela (4:3)</PresentationFormat>
  <Paragraphs>705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Tema do Office</vt:lpstr>
      <vt:lpstr>TERMOS DA ORAÇÃO</vt:lpstr>
      <vt:lpstr>SUJEITO E PREDICADO</vt:lpstr>
      <vt:lpstr>SUJEITO E PREDICADO</vt:lpstr>
      <vt:lpstr>SUJEITO E PREDICADO</vt:lpstr>
      <vt:lpstr>TIPOS DE SUJEITOS</vt:lpstr>
      <vt:lpstr>TIPOS DE SUJEITOS</vt:lpstr>
      <vt:lpstr>TIPOS DE SUJEITOS</vt:lpstr>
      <vt:lpstr>TIPOS DE SUJEITOS</vt:lpstr>
      <vt:lpstr>TIPOS DE SUJEITOS</vt:lpstr>
      <vt:lpstr>TIPOS DE SUJEITOS</vt:lpstr>
      <vt:lpstr>TIPOS DE SUJEITOS</vt:lpstr>
      <vt:lpstr>PARA ESCREVER MELHOR...</vt:lpstr>
      <vt:lpstr>PARA ESCREVER MELHOR...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ORAÇÕES SEM SUJEITO</vt:lpstr>
      <vt:lpstr>ORAÇÕES SEM SUJEITO</vt:lpstr>
      <vt:lpstr>ORAÇÕES SEM SUJEITO</vt:lpstr>
      <vt:lpstr>ORAÇÕES SEM SUJEITO</vt:lpstr>
      <vt:lpstr>ORAÇÕES SEM SUJEITO</vt:lpstr>
      <vt:lpstr>REGRAS DE PONTUAÇÃO 1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185</cp:revision>
  <dcterms:created xsi:type="dcterms:W3CDTF">2018-05-26T12:30:19Z</dcterms:created>
  <dcterms:modified xsi:type="dcterms:W3CDTF">2019-09-29T13:03:26Z</dcterms:modified>
</cp:coreProperties>
</file>